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hartEx1.xml" ContentType="application/vnd.ms-office.chartex+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737" r:id="rId6"/>
    <p:sldId id="738" r:id="rId7"/>
    <p:sldId id="282" r:id="rId8"/>
    <p:sldId id="296" r:id="rId9"/>
    <p:sldId id="268" r:id="rId10"/>
    <p:sldId id="290" r:id="rId11"/>
    <p:sldId id="301" r:id="rId12"/>
    <p:sldId id="740" r:id="rId13"/>
    <p:sldId id="272" r:id="rId14"/>
    <p:sldId id="293" r:id="rId15"/>
    <p:sldId id="294" r:id="rId16"/>
    <p:sldId id="739" r:id="rId17"/>
    <p:sldId id="292" r:id="rId18"/>
    <p:sldId id="300" r:id="rId1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3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93" autoAdjust="0"/>
    <p:restoredTop sz="88172" autoAdjust="0"/>
  </p:normalViewPr>
  <p:slideViewPr>
    <p:cSldViewPr snapToGrid="0">
      <p:cViewPr>
        <p:scale>
          <a:sx n="60" d="100"/>
          <a:sy n="60" d="100"/>
        </p:scale>
        <p:origin x="1056" y="3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ocalAdmin\AppData\Local\Microsoft\Windows\INetCache\Content.Outlook\2HT4IPR4\Population%20totals%20by%20Area_MSNA%202021%20(0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itednations-my.sharepoint.com/personal/abukubi_un_org/Documents/CAP_HPC/HPC2021/00_HNO_templates_2021/Clusters-input/Compiled_data_HNO_HRP_data%20collection_2021_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ocalAdmin\AppData\Local\Microsoft\Windows\INetCache\Content.Outlook\2HT4IPR4\Population%20totals%20by%20Area_MSNA%202021%20(00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ocalAdmin\United%20Nations\OCHA%20oPT%20-%20CAP%202022\HNO\Cluster%20models\Intersectoral%20model\PIN%20by%20Geographical%20area%20and%20Humanitairan%20condition.csv" TargetMode="External"/><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LocalAdmin\United%20Nations\OCHA%20oPT%20-%20CAP%202022\HNO\Cluster%20models\Intersectoral%20model\PIN%20by%20Geographical%20area%20and%20Humanitairan%20condition.csv"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'Pop dissag Area MSNA 2021(HNO)'!$B$26</c:f>
              <c:strCache>
                <c:ptCount val="1"/>
                <c:pt idx="0">
                  <c:v>PIN</c:v>
                </c:pt>
              </c:strCache>
            </c:strRef>
          </c:tx>
          <c:spPr>
            <a:solidFill>
              <a:schemeClr val="accent1">
                <a:lumMod val="75000"/>
                <a:alpha val="48000"/>
              </a:schemeClr>
            </a:solidFill>
            <a:ln>
              <a:noFill/>
            </a:ln>
            <a:effectLst/>
          </c:spPr>
          <c:invertIfNegative val="0"/>
          <c:dPt>
            <c:idx val="4"/>
            <c:invertIfNegative val="0"/>
            <c:bubble3D val="0"/>
            <c:spPr>
              <a:solidFill>
                <a:srgbClr val="FF0000">
                  <a:alpha val="48000"/>
                </a:srgbClr>
              </a:solidFill>
              <a:ln>
                <a:noFill/>
              </a:ln>
              <a:effectLst/>
            </c:spPr>
            <c:extLst>
              <c:ext xmlns:c16="http://schemas.microsoft.com/office/drawing/2014/chart" uri="{C3380CC4-5D6E-409C-BE32-E72D297353CC}">
                <c16:uniqueId val="{00000005-9C9F-496B-B351-641F2F506A80}"/>
              </c:ext>
            </c:extLst>
          </c:dPt>
          <c:dLbls>
            <c:dLbl>
              <c:idx val="0"/>
              <c:tx>
                <c:rich>
                  <a:bodyPr/>
                  <a:lstStyle/>
                  <a:p>
                    <a:fld id="{BF6E0C78-CA04-4A4A-AD01-38F7A512DB82}" type="VALUE">
                      <a:rPr lang="en-US" smtClean="0"/>
                      <a:pPr/>
                      <a:t>[VALUE]</a:t>
                    </a:fld>
                    <a:r>
                      <a:rPr lang="en-US"/>
                      <a:t>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9F-496B-B351-641F2F506A80}"/>
                </c:ext>
              </c:extLst>
            </c:dLbl>
            <c:dLbl>
              <c:idx val="1"/>
              <c:tx>
                <c:rich>
                  <a:bodyPr/>
                  <a:lstStyle/>
                  <a:p>
                    <a:fld id="{7B8D3871-67A4-4FB4-868C-5783E476ED01}" type="VALUE">
                      <a:rPr lang="en-US" smtClean="0"/>
                      <a:pPr/>
                      <a:t>[VALUE]</a:t>
                    </a:fld>
                    <a:r>
                      <a:rPr lang="en-US"/>
                      <a:t>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9F-496B-B351-641F2F506A80}"/>
                </c:ext>
              </c:extLst>
            </c:dLbl>
            <c:dLbl>
              <c:idx val="2"/>
              <c:tx>
                <c:rich>
                  <a:bodyPr/>
                  <a:lstStyle/>
                  <a:p>
                    <a:fld id="{EE65A0E4-980C-41B9-A273-877A15C88C3E}" type="VALUE">
                      <a:rPr lang="en-US" smtClean="0"/>
                      <a:pPr/>
                      <a:t>[VALUE]</a:t>
                    </a:fld>
                    <a:r>
                      <a:rPr lang="en-US"/>
                      <a:t>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9F-496B-B351-641F2F506A80}"/>
                </c:ext>
              </c:extLst>
            </c:dLbl>
            <c:dLbl>
              <c:idx val="3"/>
              <c:tx>
                <c:rich>
                  <a:bodyPr/>
                  <a:lstStyle/>
                  <a:p>
                    <a:fld id="{19257712-4FE2-49FD-97CB-9BAB6F42E74D}" type="VALUE">
                      <a:rPr lang="en-US" smtClean="0"/>
                      <a:pPr/>
                      <a:t>[VALUE]</a:t>
                    </a:fld>
                    <a:r>
                      <a:rPr lang="en-US"/>
                      <a:t>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C9F-496B-B351-641F2F506A80}"/>
                </c:ext>
              </c:extLst>
            </c:dLbl>
            <c:dLbl>
              <c:idx val="4"/>
              <c:tx>
                <c:rich>
                  <a:bodyPr/>
                  <a:lstStyle/>
                  <a:p>
                    <a:fld id="{336570E0-AECE-48FF-BE92-DE2D65DDC4FF}" type="VALUE">
                      <a:rPr lang="en-US" smtClean="0"/>
                      <a:pPr/>
                      <a:t>[VALUE]</a:t>
                    </a:fld>
                    <a:r>
                      <a:rPr lang="en-US"/>
                      <a:t>m</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C9F-496B-B351-641F2F506A80}"/>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 dissag Area MSNA 2021(HNO)'!$A$27:$A$31</c:f>
              <c:numCache>
                <c:formatCode>General</c:formatCode>
                <c:ptCount val="5"/>
                <c:pt idx="0">
                  <c:v>2018</c:v>
                </c:pt>
                <c:pt idx="1">
                  <c:v>2019</c:v>
                </c:pt>
                <c:pt idx="2">
                  <c:v>2020</c:v>
                </c:pt>
                <c:pt idx="3">
                  <c:v>2021</c:v>
                </c:pt>
                <c:pt idx="4">
                  <c:v>2022</c:v>
                </c:pt>
              </c:numCache>
            </c:numRef>
          </c:cat>
          <c:val>
            <c:numRef>
              <c:f>'Pop dissag Area MSNA 2021(HNO)'!$B$27:$B$31</c:f>
              <c:numCache>
                <c:formatCode>General</c:formatCode>
                <c:ptCount val="5"/>
                <c:pt idx="0">
                  <c:v>2.5</c:v>
                </c:pt>
                <c:pt idx="1">
                  <c:v>2.5</c:v>
                </c:pt>
                <c:pt idx="2">
                  <c:v>2.4</c:v>
                </c:pt>
                <c:pt idx="3">
                  <c:v>2.4</c:v>
                </c:pt>
                <c:pt idx="4">
                  <c:v>2.1</c:v>
                </c:pt>
              </c:numCache>
            </c:numRef>
          </c:val>
          <c:extLst>
            <c:ext xmlns:c16="http://schemas.microsoft.com/office/drawing/2014/chart" uri="{C3380CC4-5D6E-409C-BE32-E72D297353CC}">
              <c16:uniqueId val="{00000000-9C9F-496B-B351-641F2F506A80}"/>
            </c:ext>
          </c:extLst>
        </c:ser>
        <c:dLbls>
          <c:showLegendKey val="0"/>
          <c:showVal val="0"/>
          <c:showCatName val="0"/>
          <c:showSerName val="0"/>
          <c:showPercent val="0"/>
          <c:showBubbleSize val="0"/>
        </c:dLbls>
        <c:gapWidth val="219"/>
        <c:overlap val="-27"/>
        <c:axId val="483151496"/>
        <c:axId val="483154120"/>
      </c:barChart>
      <c:catAx>
        <c:axId val="483151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83154120"/>
        <c:crosses val="autoZero"/>
        <c:auto val="1"/>
        <c:lblAlgn val="ctr"/>
        <c:lblOffset val="100"/>
        <c:noMultiLvlLbl val="0"/>
      </c:catAx>
      <c:valAx>
        <c:axId val="483154120"/>
        <c:scaling>
          <c:orientation val="minMax"/>
          <c:min val="0"/>
        </c:scaling>
        <c:delete val="1"/>
        <c:axPos val="l"/>
        <c:numFmt formatCode="General" sourceLinked="1"/>
        <c:majorTickMark val="none"/>
        <c:minorTickMark val="none"/>
        <c:tickLblPos val="nextTo"/>
        <c:crossAx val="48315149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spPr>
            <a:solidFill>
              <a:srgbClr val="FF0000">
                <a:alpha val="93000"/>
              </a:srgbClr>
            </a:solidFill>
          </c:spPr>
          <c:dPt>
            <c:idx val="0"/>
            <c:bubble3D val="0"/>
            <c:spPr>
              <a:solidFill>
                <a:srgbClr val="FF0000">
                  <a:alpha val="93000"/>
                </a:srgbClr>
              </a:solidFill>
              <a:ln w="19050">
                <a:solidFill>
                  <a:schemeClr val="lt1"/>
                </a:solidFill>
              </a:ln>
              <a:effectLst/>
            </c:spPr>
            <c:extLst>
              <c:ext xmlns:c16="http://schemas.microsoft.com/office/drawing/2014/chart" uri="{C3380CC4-5D6E-409C-BE32-E72D297353CC}">
                <c16:uniqueId val="{00000001-4143-4C07-9E8B-BB41F97AA251}"/>
              </c:ext>
            </c:extLst>
          </c:dPt>
          <c:dPt>
            <c:idx val="1"/>
            <c:bubble3D val="0"/>
            <c:spPr>
              <a:solidFill>
                <a:srgbClr val="FF0000">
                  <a:alpha val="93000"/>
                </a:srgbClr>
              </a:solidFill>
              <a:ln w="19050">
                <a:solidFill>
                  <a:schemeClr val="lt1"/>
                </a:solidFill>
              </a:ln>
              <a:effectLst/>
            </c:spPr>
            <c:extLst>
              <c:ext xmlns:c16="http://schemas.microsoft.com/office/drawing/2014/chart" uri="{C3380CC4-5D6E-409C-BE32-E72D297353CC}">
                <c16:uniqueId val="{00000003-4143-4C07-9E8B-BB41F97AA251}"/>
              </c:ext>
            </c:extLst>
          </c:dPt>
          <c:dLbls>
            <c:dLbl>
              <c:idx val="0"/>
              <c:tx>
                <c:rich>
                  <a:bodyPr/>
                  <a:lstStyle/>
                  <a:p>
                    <a:fld id="{4CCBC1B8-3024-4E77-B961-56246C81847E}" type="PERCENTAGE">
                      <a:rPr lang="en-US"/>
                      <a:pPr/>
                      <a:t>[PERCENTAGE]</a:t>
                    </a:fld>
                    <a:r>
                      <a:rPr lang="en-US"/>
                      <a:t> </a:t>
                    </a:r>
                  </a:p>
                  <a:p>
                    <a:r>
                      <a:rPr lang="en-US"/>
                      <a:t>GZ</a:t>
                    </a:r>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43-4C07-9E8B-BB41F97AA251}"/>
                </c:ext>
              </c:extLst>
            </c:dLbl>
            <c:dLbl>
              <c:idx val="1"/>
              <c:tx>
                <c:rich>
                  <a:bodyPr/>
                  <a:lstStyle/>
                  <a:p>
                    <a:fld id="{98032291-8F0A-43F3-B144-C61ED339FA4C}" type="PERCENTAGE">
                      <a:rPr lang="en-US"/>
                      <a:pPr/>
                      <a:t>[PERCENTAGE]</a:t>
                    </a:fld>
                    <a:endParaRPr lang="en-US"/>
                  </a:p>
                  <a:p>
                    <a:r>
                      <a:rPr lang="en-US"/>
                      <a:t>WB</a:t>
                    </a:r>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143-4C07-9E8B-BB41F97AA25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 by clus-sev'!$I$11:$J$11</c:f>
              <c:strCache>
                <c:ptCount val="2"/>
                <c:pt idx="0">
                  <c:v>Gaza</c:v>
                </c:pt>
                <c:pt idx="1">
                  <c:v>West Bank</c:v>
                </c:pt>
              </c:strCache>
            </c:strRef>
          </c:cat>
          <c:val>
            <c:numRef>
              <c:f>'Sum by clus-sev'!$I$12:$J$12</c:f>
              <c:numCache>
                <c:formatCode>#,##0</c:formatCode>
                <c:ptCount val="2"/>
                <c:pt idx="0">
                  <c:v>1570042.7679952022</c:v>
                </c:pt>
                <c:pt idx="1">
                  <c:v>883584.03168364777</c:v>
                </c:pt>
              </c:numCache>
            </c:numRef>
          </c:val>
          <c:extLst>
            <c:ext xmlns:c16="http://schemas.microsoft.com/office/drawing/2014/chart" uri="{C3380CC4-5D6E-409C-BE32-E72D297353CC}">
              <c16:uniqueId val="{00000004-4143-4C07-9E8B-BB41F97AA251}"/>
            </c:ext>
          </c:extLst>
        </c:ser>
        <c:ser>
          <c:idx val="1"/>
          <c:order val="1"/>
          <c:dPt>
            <c:idx val="0"/>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6-4143-4C07-9E8B-BB41F97AA251}"/>
              </c:ext>
            </c:extLst>
          </c:dPt>
          <c:dPt>
            <c:idx val="1"/>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8-4143-4C07-9E8B-BB41F97AA25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 by clus-sev'!$I$11:$J$11</c:f>
              <c:strCache>
                <c:ptCount val="2"/>
                <c:pt idx="0">
                  <c:v>Gaza</c:v>
                </c:pt>
                <c:pt idx="1">
                  <c:v>West Bank</c:v>
                </c:pt>
              </c:strCache>
            </c:strRef>
          </c:cat>
          <c:val>
            <c:numRef>
              <c:f>'Sum by clus-sev'!$I$13:$J$13</c:f>
              <c:numCache>
                <c:formatCode>0%</c:formatCode>
                <c:ptCount val="2"/>
                <c:pt idx="0">
                  <c:v>0.63988654191448424</c:v>
                </c:pt>
                <c:pt idx="1">
                  <c:v>0.36011345808551576</c:v>
                </c:pt>
              </c:numCache>
            </c:numRef>
          </c:val>
          <c:extLst>
            <c:ext xmlns:c16="http://schemas.microsoft.com/office/drawing/2014/chart" uri="{C3380CC4-5D6E-409C-BE32-E72D297353CC}">
              <c16:uniqueId val="{00000009-4143-4C07-9E8B-BB41F97AA251}"/>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b="1">
                <a:latin typeface="Arial" panose="020B0604020202020204" pitchFamily="34" charset="0"/>
                <a:cs typeface="Arial" panose="020B0604020202020204" pitchFamily="34" charset="0"/>
              </a:rPr>
              <a:t>Gaza PIN by Governorate </a:t>
            </a: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bar"/>
        <c:grouping val="clustered"/>
        <c:varyColors val="0"/>
        <c:ser>
          <c:idx val="0"/>
          <c:order val="0"/>
          <c:spPr>
            <a:solidFill>
              <a:srgbClr val="FF0000"/>
            </a:solidFill>
            <a:ln>
              <a:noFill/>
            </a:ln>
            <a:effectLst/>
          </c:spPr>
          <c:invertIfNegative val="0"/>
          <c:dLbls>
            <c:dLbl>
              <c:idx val="0"/>
              <c:tx>
                <c:rich>
                  <a:bodyPr/>
                  <a:lstStyle/>
                  <a:p>
                    <a:fld id="{9D0CC646-93C3-4BC9-939E-522DB9AF6001}" type="VALUE">
                      <a:rPr lang="en-US" smtClean="0"/>
                      <a:pPr/>
                      <a:t>[VALUE]</a:t>
                    </a:fld>
                    <a:r>
                      <a:rPr lang="en-US"/>
                      <a:t>k</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80C-43DD-BC1C-736A058AC7C5}"/>
                </c:ext>
              </c:extLst>
            </c:dLbl>
            <c:dLbl>
              <c:idx val="1"/>
              <c:tx>
                <c:rich>
                  <a:bodyPr/>
                  <a:lstStyle/>
                  <a:p>
                    <a:fld id="{CA891B7B-FF9E-44C7-B6A7-15A2FCBE913B}" type="VALUE">
                      <a:rPr lang="en-US" smtClean="0"/>
                      <a:pPr/>
                      <a:t>[VALUE]</a:t>
                    </a:fld>
                    <a:r>
                      <a:rPr lang="en-US"/>
                      <a:t>k</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80C-43DD-BC1C-736A058AC7C5}"/>
                </c:ext>
              </c:extLst>
            </c:dLbl>
            <c:dLbl>
              <c:idx val="2"/>
              <c:tx>
                <c:rich>
                  <a:bodyPr/>
                  <a:lstStyle/>
                  <a:p>
                    <a:fld id="{029B629A-A0CA-448E-9A19-BE3658E40AD7}" type="VALUE">
                      <a:rPr lang="en-US" smtClean="0"/>
                      <a:pPr/>
                      <a:t>[VALUE]</a:t>
                    </a:fld>
                    <a:r>
                      <a:rPr lang="en-US"/>
                      <a:t>k</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80C-43DD-BC1C-736A058AC7C5}"/>
                </c:ext>
              </c:extLst>
            </c:dLbl>
            <c:dLbl>
              <c:idx val="3"/>
              <c:tx>
                <c:rich>
                  <a:bodyPr/>
                  <a:lstStyle/>
                  <a:p>
                    <a:fld id="{C40D8E1D-91EB-4506-B19B-151EA921FCE2}" type="VALUE">
                      <a:rPr lang="en-US" smtClean="0"/>
                      <a:pPr/>
                      <a:t>[VALUE]</a:t>
                    </a:fld>
                    <a:r>
                      <a:rPr lang="en-US"/>
                      <a:t>k</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80C-43DD-BC1C-736A058AC7C5}"/>
                </c:ext>
              </c:extLst>
            </c:dLbl>
            <c:dLbl>
              <c:idx val="4"/>
              <c:tx>
                <c:rich>
                  <a:bodyPr/>
                  <a:lstStyle/>
                  <a:p>
                    <a:fld id="{CD976798-7F07-4BD8-A3D0-1873345174B0}" type="VALUE">
                      <a:rPr lang="en-US" smtClean="0"/>
                      <a:pPr/>
                      <a:t>[VALUE]</a:t>
                    </a:fld>
                    <a:r>
                      <a:rPr lang="en-US"/>
                      <a:t>k</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0C-43DD-BC1C-736A058AC7C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'Pop dissag Area MSNA 2021(HNO)'!$A$19:$A$23</c:f>
              <c:strCache>
                <c:ptCount val="5"/>
                <c:pt idx="0">
                  <c:v>Gaza</c:v>
                </c:pt>
                <c:pt idx="1">
                  <c:v>Khan Yunis</c:v>
                </c:pt>
                <c:pt idx="2">
                  <c:v>North Gaza</c:v>
                </c:pt>
                <c:pt idx="3">
                  <c:v>Dier al Balah</c:v>
                </c:pt>
                <c:pt idx="4">
                  <c:v>Rafah</c:v>
                </c:pt>
              </c:strCache>
            </c:strRef>
          </c:cat>
          <c:val>
            <c:numRef>
              <c:f>'Pop dissag Area MSNA 2021(HNO)'!$B$19:$B$23</c:f>
              <c:numCache>
                <c:formatCode>General</c:formatCode>
                <c:ptCount val="5"/>
                <c:pt idx="0">
                  <c:v>392</c:v>
                </c:pt>
                <c:pt idx="1">
                  <c:v>291</c:v>
                </c:pt>
                <c:pt idx="2">
                  <c:v>270</c:v>
                </c:pt>
                <c:pt idx="3">
                  <c:v>197</c:v>
                </c:pt>
                <c:pt idx="4">
                  <c:v>178</c:v>
                </c:pt>
              </c:numCache>
            </c:numRef>
          </c:val>
          <c:extLst>
            <c:ext xmlns:c16="http://schemas.microsoft.com/office/drawing/2014/chart" uri="{C3380CC4-5D6E-409C-BE32-E72D297353CC}">
              <c16:uniqueId val="{00000000-380C-43DD-BC1C-736A058AC7C5}"/>
            </c:ext>
          </c:extLst>
        </c:ser>
        <c:dLbls>
          <c:dLblPos val="inEnd"/>
          <c:showLegendKey val="0"/>
          <c:showVal val="1"/>
          <c:showCatName val="0"/>
          <c:showSerName val="0"/>
          <c:showPercent val="0"/>
          <c:showBubbleSize val="0"/>
        </c:dLbls>
        <c:gapWidth val="269"/>
        <c:axId val="1053626640"/>
        <c:axId val="1053622048"/>
      </c:barChart>
      <c:catAx>
        <c:axId val="10536266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mn-lt"/>
                <a:ea typeface="+mn-ea"/>
                <a:cs typeface="+mn-cs"/>
              </a:defRPr>
            </a:pPr>
            <a:endParaRPr lang="en-US"/>
          </a:p>
        </c:txPr>
        <c:crossAx val="1053622048"/>
        <c:crosses val="autoZero"/>
        <c:auto val="1"/>
        <c:lblAlgn val="ctr"/>
        <c:lblOffset val="100"/>
        <c:noMultiLvlLbl val="0"/>
      </c:catAx>
      <c:valAx>
        <c:axId val="1053622048"/>
        <c:scaling>
          <c:orientation val="minMax"/>
        </c:scaling>
        <c:delete val="1"/>
        <c:axPos val="b"/>
        <c:numFmt formatCode="General" sourceLinked="1"/>
        <c:majorTickMark val="none"/>
        <c:minorTickMark val="none"/>
        <c:tickLblPos val="nextTo"/>
        <c:crossAx val="1053626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'PIN by Geographical area and Hu'!$B$34</c:f>
              <c:strCache>
                <c:ptCount val="1"/>
                <c:pt idx="0">
                  <c:v>Living Standards PIN</c:v>
                </c:pt>
              </c:strCache>
            </c:strRef>
          </c:tx>
          <c:spPr>
            <a:solidFill>
              <a:schemeClr val="accent6"/>
            </a:solidFill>
            <a:ln>
              <a:noFill/>
            </a:ln>
            <a:effectLst/>
          </c:spPr>
          <c:invertIfNegative val="0"/>
          <c:cat>
            <c:strRef>
              <c:f>'PIN by Geographical area and Hu'!$A$35:$A$43</c:f>
              <c:strCache>
                <c:ptCount val="9"/>
                <c:pt idx="0">
                  <c:v>Area A &amp; B</c:v>
                </c:pt>
                <c:pt idx="1">
                  <c:v>Area C</c:v>
                </c:pt>
                <c:pt idx="2">
                  <c:v>East Jerusalem</c:v>
                </c:pt>
                <c:pt idx="3">
                  <c:v>H2</c:v>
                </c:pt>
                <c:pt idx="4">
                  <c:v>Gaza</c:v>
                </c:pt>
                <c:pt idx="5">
                  <c:v>Khan Yunis</c:v>
                </c:pt>
                <c:pt idx="6">
                  <c:v>North Gaza</c:v>
                </c:pt>
                <c:pt idx="7">
                  <c:v>Rafah</c:v>
                </c:pt>
                <c:pt idx="8">
                  <c:v>Deir al-Balah</c:v>
                </c:pt>
              </c:strCache>
            </c:strRef>
          </c:cat>
          <c:val>
            <c:numRef>
              <c:f>'PIN by Geographical area and Hu'!$B$35:$B$43</c:f>
              <c:numCache>
                <c:formatCode>_-* #,##0_-;\-* #,##0_-;_-* "-"??_-;_-@_-</c:formatCode>
                <c:ptCount val="9"/>
                <c:pt idx="0">
                  <c:v>858434</c:v>
                </c:pt>
                <c:pt idx="1">
                  <c:v>163024</c:v>
                </c:pt>
                <c:pt idx="2">
                  <c:v>29364</c:v>
                </c:pt>
                <c:pt idx="3">
                  <c:v>21866</c:v>
                </c:pt>
                <c:pt idx="4">
                  <c:v>632980</c:v>
                </c:pt>
                <c:pt idx="5">
                  <c:v>391764</c:v>
                </c:pt>
                <c:pt idx="6">
                  <c:v>399047</c:v>
                </c:pt>
                <c:pt idx="7">
                  <c:v>246151</c:v>
                </c:pt>
                <c:pt idx="8">
                  <c:v>283798</c:v>
                </c:pt>
              </c:numCache>
            </c:numRef>
          </c:val>
          <c:extLst>
            <c:ext xmlns:c16="http://schemas.microsoft.com/office/drawing/2014/chart" uri="{C3380CC4-5D6E-409C-BE32-E72D297353CC}">
              <c16:uniqueId val="{00000000-B083-488F-B3E4-51C439F29CD0}"/>
            </c:ext>
          </c:extLst>
        </c:ser>
        <c:ser>
          <c:idx val="1"/>
          <c:order val="1"/>
          <c:tx>
            <c:strRef>
              <c:f>'PIN by Geographical area and Hu'!$C$34</c:f>
              <c:strCache>
                <c:ptCount val="1"/>
                <c:pt idx="0">
                  <c:v>Coping Mechanisms PIN</c:v>
                </c:pt>
              </c:strCache>
            </c:strRef>
          </c:tx>
          <c:spPr>
            <a:solidFill>
              <a:schemeClr val="accent5"/>
            </a:solidFill>
            <a:ln>
              <a:noFill/>
            </a:ln>
            <a:effectLst/>
          </c:spPr>
          <c:invertIfNegative val="0"/>
          <c:cat>
            <c:strRef>
              <c:f>'PIN by Geographical area and Hu'!$A$35:$A$43</c:f>
              <c:strCache>
                <c:ptCount val="9"/>
                <c:pt idx="0">
                  <c:v>Area A &amp; B</c:v>
                </c:pt>
                <c:pt idx="1">
                  <c:v>Area C</c:v>
                </c:pt>
                <c:pt idx="2">
                  <c:v>East Jerusalem</c:v>
                </c:pt>
                <c:pt idx="3">
                  <c:v>H2</c:v>
                </c:pt>
                <c:pt idx="4">
                  <c:v>Gaza</c:v>
                </c:pt>
                <c:pt idx="5">
                  <c:v>Khan Yunis</c:v>
                </c:pt>
                <c:pt idx="6">
                  <c:v>North Gaza</c:v>
                </c:pt>
                <c:pt idx="7">
                  <c:v>Rafah</c:v>
                </c:pt>
                <c:pt idx="8">
                  <c:v>Deir al-Balah</c:v>
                </c:pt>
              </c:strCache>
            </c:strRef>
          </c:cat>
          <c:val>
            <c:numRef>
              <c:f>'PIN by Geographical area and Hu'!$C$35:$C$43</c:f>
              <c:numCache>
                <c:formatCode>_-* #,##0_-;\-* #,##0_-;_-* "-"??_-;_-@_-</c:formatCode>
                <c:ptCount val="9"/>
                <c:pt idx="0">
                  <c:v>243610</c:v>
                </c:pt>
                <c:pt idx="1">
                  <c:v>57755</c:v>
                </c:pt>
                <c:pt idx="2">
                  <c:v>18070</c:v>
                </c:pt>
                <c:pt idx="3">
                  <c:v>5414</c:v>
                </c:pt>
                <c:pt idx="4">
                  <c:v>127794</c:v>
                </c:pt>
                <c:pt idx="5">
                  <c:v>121612</c:v>
                </c:pt>
                <c:pt idx="6">
                  <c:v>57656</c:v>
                </c:pt>
                <c:pt idx="7">
                  <c:v>93234</c:v>
                </c:pt>
                <c:pt idx="8">
                  <c:v>54440</c:v>
                </c:pt>
              </c:numCache>
            </c:numRef>
          </c:val>
          <c:extLst>
            <c:ext xmlns:c16="http://schemas.microsoft.com/office/drawing/2014/chart" uri="{C3380CC4-5D6E-409C-BE32-E72D297353CC}">
              <c16:uniqueId val="{00000001-B083-488F-B3E4-51C439F29CD0}"/>
            </c:ext>
          </c:extLst>
        </c:ser>
        <c:ser>
          <c:idx val="2"/>
          <c:order val="2"/>
          <c:tx>
            <c:strRef>
              <c:f>'PIN by Geographical area and Hu'!$D$34</c:f>
              <c:strCache>
                <c:ptCount val="1"/>
                <c:pt idx="0">
                  <c:v>Physical and Mental Wellbeing PIN</c:v>
                </c:pt>
              </c:strCache>
            </c:strRef>
          </c:tx>
          <c:spPr>
            <a:solidFill>
              <a:schemeClr val="accent4"/>
            </a:solidFill>
            <a:ln>
              <a:noFill/>
            </a:ln>
            <a:effectLst/>
          </c:spPr>
          <c:invertIfNegative val="0"/>
          <c:cat>
            <c:strRef>
              <c:f>'PIN by Geographical area and Hu'!$A$35:$A$43</c:f>
              <c:strCache>
                <c:ptCount val="9"/>
                <c:pt idx="0">
                  <c:v>Area A &amp; B</c:v>
                </c:pt>
                <c:pt idx="1">
                  <c:v>Area C</c:v>
                </c:pt>
                <c:pt idx="2">
                  <c:v>East Jerusalem</c:v>
                </c:pt>
                <c:pt idx="3">
                  <c:v>H2</c:v>
                </c:pt>
                <c:pt idx="4">
                  <c:v>Gaza</c:v>
                </c:pt>
                <c:pt idx="5">
                  <c:v>Khan Yunis</c:v>
                </c:pt>
                <c:pt idx="6">
                  <c:v>North Gaza</c:v>
                </c:pt>
                <c:pt idx="7">
                  <c:v>Rafah</c:v>
                </c:pt>
                <c:pt idx="8">
                  <c:v>Deir al-Balah</c:v>
                </c:pt>
              </c:strCache>
            </c:strRef>
          </c:cat>
          <c:val>
            <c:numRef>
              <c:f>'PIN by Geographical area and Hu'!$D$35:$D$43</c:f>
              <c:numCache>
                <c:formatCode>_-* #,##0_-;\-* #,##0_-;_-* "-"??_-;_-@_-</c:formatCode>
                <c:ptCount val="9"/>
                <c:pt idx="0">
                  <c:v>348014</c:v>
                </c:pt>
                <c:pt idx="1">
                  <c:v>63768</c:v>
                </c:pt>
                <c:pt idx="2">
                  <c:v>22588</c:v>
                </c:pt>
                <c:pt idx="3">
                  <c:v>1666</c:v>
                </c:pt>
                <c:pt idx="4">
                  <c:v>96896</c:v>
                </c:pt>
                <c:pt idx="5">
                  <c:v>138460</c:v>
                </c:pt>
                <c:pt idx="6">
                  <c:v>94413</c:v>
                </c:pt>
                <c:pt idx="7">
                  <c:v>72933</c:v>
                </c:pt>
                <c:pt idx="8">
                  <c:v>77148</c:v>
                </c:pt>
              </c:numCache>
            </c:numRef>
          </c:val>
          <c:extLst>
            <c:ext xmlns:c16="http://schemas.microsoft.com/office/drawing/2014/chart" uri="{C3380CC4-5D6E-409C-BE32-E72D297353CC}">
              <c16:uniqueId val="{00000002-B083-488F-B3E4-51C439F29CD0}"/>
            </c:ext>
          </c:extLst>
        </c:ser>
        <c:dLbls>
          <c:showLegendKey val="0"/>
          <c:showVal val="0"/>
          <c:showCatName val="0"/>
          <c:showSerName val="0"/>
          <c:showPercent val="0"/>
          <c:showBubbleSize val="0"/>
        </c:dLbls>
        <c:gapWidth val="150"/>
        <c:overlap val="100"/>
        <c:axId val="585386784"/>
        <c:axId val="585389408"/>
      </c:barChart>
      <c:catAx>
        <c:axId val="58538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585389408"/>
        <c:crosses val="autoZero"/>
        <c:auto val="1"/>
        <c:lblAlgn val="ctr"/>
        <c:lblOffset val="100"/>
        <c:noMultiLvlLbl val="0"/>
      </c:catAx>
      <c:valAx>
        <c:axId val="58538940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538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'PIN by Geographical area and Hu'!$C$23:$C$25</cx:f>
        <cx:lvl ptCount="3">
          <cx:pt idx="0">Coping Mechanisms PIN</cx:pt>
          <cx:pt idx="1">Living Standards_PIN</cx:pt>
          <cx:pt idx="2">Physical and Mental Wellbeing_PIN</cx:pt>
        </cx:lvl>
      </cx:strDim>
      <cx:numDim type="size">
        <cx:f>'PIN by Geographical area and Hu'!$D$23:$D$25</cx:f>
        <cx:lvl ptCount="3" formatCode="_-* #,##0_-;\-* #,##0_-;_-* &quot;-&quot;??_-;_-@_-">
          <cx:pt idx="0">779585</cx:pt>
          <cx:pt idx="1">3026428</cx:pt>
          <cx:pt idx="2">915886</cx:pt>
        </cx:lvl>
      </cx:numDim>
    </cx:data>
  </cx:chartData>
  <cx:chart>
    <cx:plotArea>
      <cx:plotAreaRegion>
        <cx:series layoutId="treemap" uniqueId="{E227A800-F40B-46AB-B2E6-84ABD24350E9}">
          <cx:dataPt idx="1">
            <cx:spPr>
              <a:solidFill>
                <a:srgbClr val="EF4136"/>
              </a:solidFill>
            </cx:spPr>
          </cx:dataPt>
          <cx:dataLabels pos="inEnd">
            <cx:txPr>
              <a:bodyPr spcFirstLastPara="1" vertOverflow="ellipsis" horzOverflow="overflow" wrap="square" lIns="0" tIns="0" rIns="0" bIns="0" anchor="ctr" anchorCtr="1"/>
              <a:lstStyle/>
              <a:p>
                <a:pPr algn="ctr" rtl="0">
                  <a:defRPr sz="1800" b="1"/>
                </a:pPr>
                <a:endParaRPr lang="en-US" sz="1800" b="1" i="0" u="none" strike="noStrike" baseline="0">
                  <a:solidFill>
                    <a:sysClr val="window" lastClr="FFFFFF"/>
                  </a:solidFill>
                  <a:latin typeface="Calibri" panose="020F0502020204030204"/>
                </a:endParaRPr>
              </a:p>
            </cx:txPr>
            <cx:visibility seriesName="0" categoryName="1" value="1"/>
            <cx:separator>, </cx:separator>
            <cx:dataLabel idx="0">
              <cx:txPr>
                <a:bodyPr spcFirstLastPara="1" vertOverflow="ellipsis" horzOverflow="overflow" wrap="square" lIns="0" tIns="0" rIns="0" bIns="0" anchor="ctr" anchorCtr="1"/>
                <a:lstStyle/>
                <a:p>
                  <a:pPr algn="ctr" rtl="0">
                    <a:defRPr/>
                  </a:pPr>
                  <a:r>
                    <a:rPr lang="en-US" sz="1800" b="1" i="0" u="none" strike="noStrike" baseline="0">
                      <a:solidFill>
                        <a:sysClr val="window" lastClr="FFFFFF"/>
                      </a:solidFill>
                      <a:latin typeface="Calibri" panose="020F0502020204030204"/>
                    </a:rPr>
                    <a:t>Coping Mechanisms PIN</a:t>
                  </a:r>
                </a:p>
              </cx:txPr>
              <cx:visibility seriesName="0" categoryName="1" value="0"/>
              <cx:separator>, </cx:separator>
            </cx:dataLabel>
            <cx:dataLabel idx="1">
              <cx:txPr>
                <a:bodyPr spcFirstLastPara="1" vertOverflow="ellipsis" horzOverflow="overflow" wrap="square" lIns="0" tIns="0" rIns="0" bIns="0" anchor="ctr" anchorCtr="1"/>
                <a:lstStyle/>
                <a:p>
                  <a:pPr algn="ctr" rtl="0">
                    <a:defRPr/>
                  </a:pPr>
                  <a:r>
                    <a:rPr lang="en-US" sz="1800" b="1" i="0" u="none" strike="noStrike" baseline="0">
                      <a:solidFill>
                        <a:sysClr val="window" lastClr="FFFFFF"/>
                      </a:solidFill>
                      <a:latin typeface="Calibri" panose="020F0502020204030204"/>
                    </a:rPr>
                    <a:t>Living Standards_PIN</a:t>
                  </a:r>
                </a:p>
              </cx:txPr>
              <cx:visibility seriesName="0" categoryName="1" value="0"/>
              <cx:separator>, </cx:separator>
            </cx:dataLabel>
            <cx:dataLabel idx="2">
              <cx:txPr>
                <a:bodyPr spcFirstLastPara="1" vertOverflow="ellipsis" horzOverflow="overflow" wrap="square" lIns="0" tIns="0" rIns="0" bIns="0" anchor="ctr" anchorCtr="1"/>
                <a:lstStyle/>
                <a:p>
                  <a:pPr algn="ctr" rtl="0">
                    <a:defRPr/>
                  </a:pPr>
                  <a:r>
                    <a:rPr lang="en-US" sz="1800" b="1" i="0" u="none" strike="noStrike" baseline="0">
                      <a:solidFill>
                        <a:sysClr val="window" lastClr="FFFFFF"/>
                      </a:solidFill>
                      <a:latin typeface="Calibri" panose="020F0502020204030204"/>
                    </a:rPr>
                    <a:t>Physical and Mental Wellbeing_PIN</a:t>
                  </a:r>
                </a:p>
              </cx:txPr>
              <cx:visibility seriesName="0" categoryName="1" value="0"/>
              <cx:separator>, </cx:separator>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67389D6-6EBE-4707-8480-E4545B06D4BF}" type="datetimeFigureOut">
              <a:rPr lang="en-US" smtClean="0"/>
              <a:t>9/13/2021</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859E48D-1FD2-477B-8789-52B47C02ADA5}" type="slidenum">
              <a:rPr lang="en-US" smtClean="0"/>
              <a:t>‹#›</a:t>
            </a:fld>
            <a:endParaRPr lang="en-US"/>
          </a:p>
        </p:txBody>
      </p:sp>
    </p:spTree>
    <p:extLst>
      <p:ext uri="{BB962C8B-B14F-4D97-AF65-F5344CB8AC3E}">
        <p14:creationId xmlns:p14="http://schemas.microsoft.com/office/powerpoint/2010/main" val="215690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DB1C1E9-9695-4212-A04B-C3B6415E3F9D}" type="datetimeFigureOut">
              <a:rPr lang="en-US" smtClean="0"/>
              <a:t>9/13/2021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36B8367-7845-4D10-A000-DF20A73C36D3}" type="slidenum">
              <a:rPr lang="en-US" smtClean="0"/>
              <a:t>‹#›</a:t>
            </a:fld>
            <a:endParaRPr lang="en-US"/>
          </a:p>
        </p:txBody>
      </p:sp>
    </p:spTree>
    <p:extLst>
      <p:ext uri="{BB962C8B-B14F-4D97-AF65-F5344CB8AC3E}">
        <p14:creationId xmlns:p14="http://schemas.microsoft.com/office/powerpoint/2010/main" val="265798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6B8367-7845-4D10-A000-DF20A73C36D3}" type="slidenum">
              <a:rPr lang="en-US" smtClean="0"/>
              <a:t>1</a:t>
            </a:fld>
            <a:endParaRPr lang="en-US"/>
          </a:p>
        </p:txBody>
      </p:sp>
    </p:spTree>
    <p:extLst>
      <p:ext uri="{BB962C8B-B14F-4D97-AF65-F5344CB8AC3E}">
        <p14:creationId xmlns:p14="http://schemas.microsoft.com/office/powerpoint/2010/main" val="215003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tx1"/>
                </a:solidFill>
                <a:effectLst/>
                <a:latin typeface="+mn-lt"/>
                <a:ea typeface="+mn-ea"/>
                <a:cs typeface="+mn-cs"/>
              </a:rPr>
              <a:t>Why: To respond to the call for a more rigorous, transparent and people-</a:t>
            </a:r>
            <a:r>
              <a:rPr lang="en-US" sz="1050" b="0" i="0" kern="1200" dirty="0" err="1">
                <a:solidFill>
                  <a:schemeClr val="tx1"/>
                </a:solidFill>
                <a:effectLst/>
                <a:latin typeface="+mn-lt"/>
                <a:ea typeface="+mn-ea"/>
                <a:cs typeface="+mn-cs"/>
              </a:rPr>
              <a:t>centred</a:t>
            </a:r>
            <a:r>
              <a:rPr lang="en-US" sz="1050" b="0" i="0" kern="1200" dirty="0">
                <a:solidFill>
                  <a:schemeClr val="tx1"/>
                </a:solidFill>
                <a:effectLst/>
                <a:latin typeface="+mn-lt"/>
                <a:ea typeface="+mn-ea"/>
                <a:cs typeface="+mn-cs"/>
              </a:rPr>
              <a:t> overview of people's needs and their severity, so that we can collectively respond better to people in crisis.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kern="1200" spc="-5" dirty="0">
                <a:solidFill>
                  <a:schemeClr val="tx1"/>
                </a:solidFill>
                <a:effectLst/>
                <a:latin typeface="+mn-lt"/>
                <a:ea typeface="+mn-ea"/>
                <a:cs typeface="+mn-cs"/>
              </a:rPr>
              <a:t>Whom: </a:t>
            </a:r>
            <a:r>
              <a:rPr lang="en-US" sz="1050" b="0" i="0" kern="1200" dirty="0">
                <a:solidFill>
                  <a:schemeClr val="tx1"/>
                </a:solidFill>
                <a:effectLst/>
                <a:latin typeface="+mn-lt"/>
                <a:ea typeface="+mn-ea"/>
                <a:cs typeface="+mn-cs"/>
              </a:rPr>
              <a:t>OCHA and the clusters lead the JIAF analysis in each crisis context to inform response plans. Local partners and populations are critical actors in the process. Donors use the JIAF analysis to inform their contribution to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spc="-5"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spc="-5" dirty="0"/>
              <a:t>A theoretical and conceptual framework for inter-sectoral needs analysis to  inform </a:t>
            </a:r>
            <a:r>
              <a:rPr lang="en-US" sz="1050" b="1" spc="-5" dirty="0"/>
              <a:t>strategic decision-making across humanitarian crises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spc="-5" dirty="0"/>
              <a:t>JIAF is an output of the work being done by the Joint Inter-  Sector Analysis Working Group (JIAG) since 2017</a:t>
            </a:r>
          </a:p>
          <a:p>
            <a:pPr marL="755650" marR="141605" indent="-228600">
              <a:lnSpc>
                <a:spcPct val="90000"/>
              </a:lnSpc>
              <a:spcBef>
                <a:spcPts val="25"/>
              </a:spcBef>
              <a:buFont typeface="Arial" panose="020B0604020202020204" pitchFamily="34" charset="0"/>
              <a:buChar char="•"/>
              <a:tabLst>
                <a:tab pos="756285" algn="l"/>
                <a:tab pos="756920" algn="l"/>
              </a:tabLst>
            </a:pPr>
            <a:r>
              <a:rPr lang="en-US" sz="1050" spc="-5" dirty="0"/>
              <a:t>JIAG was formed as a direct result </a:t>
            </a:r>
            <a:r>
              <a:rPr lang="en-US" sz="1050" b="1" spc="-5" dirty="0"/>
              <a:t>of Grand Bargain  Commitment 5 following the 2016 World Humanitarian  Summit</a:t>
            </a:r>
          </a:p>
          <a:p>
            <a:pPr marL="755650" marR="76200" indent="-228600">
              <a:lnSpc>
                <a:spcPct val="90000"/>
              </a:lnSpc>
              <a:spcBef>
                <a:spcPts val="145"/>
              </a:spcBef>
              <a:buFont typeface="Arial" panose="020B0604020202020204" pitchFamily="34" charset="0"/>
              <a:buChar char="•"/>
              <a:tabLst>
                <a:tab pos="756285" algn="l"/>
                <a:tab pos="756920" algn="l"/>
              </a:tabLst>
            </a:pPr>
            <a:r>
              <a:rPr lang="en-US" sz="1050" spc="-5" dirty="0"/>
              <a:t>JIAG is an inter-agency initiative globally co-led by  </a:t>
            </a:r>
            <a:r>
              <a:rPr lang="en-US" sz="1050" b="1" spc="-5" dirty="0"/>
              <a:t>OCHA and Global Cluster Coordinators Group (GCCG</a:t>
            </a:r>
          </a:p>
          <a:p>
            <a:endParaRPr dirty="0"/>
          </a:p>
        </p:txBody>
      </p:sp>
    </p:spTree>
    <p:extLst>
      <p:ext uri="{BB962C8B-B14F-4D97-AF65-F5344CB8AC3E}">
        <p14:creationId xmlns:p14="http://schemas.microsoft.com/office/powerpoint/2010/main" val="2235632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ea typeface="Arial Unicode MS"/>
                <a:cs typeface="Times New Roman" panose="02020603050405020304" pitchFamily="18" charset="0"/>
              </a:rPr>
              <a:t>The overall PIN of 2022 is 2.1 M</a:t>
            </a:r>
            <a:r>
              <a:rPr lang="en-US" dirty="0">
                <a:latin typeface="Times New Roman" panose="02020603050405020304" pitchFamily="18" charset="0"/>
                <a:ea typeface="Arial Unicode MS"/>
                <a:cs typeface="Times New Roman" panose="02020603050405020304" pitchFamily="18" charset="0"/>
              </a:rPr>
              <a:t> out of 5.3 M Palestinian (2022 projection)</a:t>
            </a:r>
            <a:endParaRPr lang="en-US" sz="1800" dirty="0">
              <a:effectLst/>
              <a:latin typeface="Times New Roman" panose="02020603050405020304" pitchFamily="18" charset="0"/>
              <a:ea typeface="Arial Unicode MS"/>
            </a:endParaRPr>
          </a:p>
          <a:p>
            <a:endParaRPr lang="en-US" dirty="0"/>
          </a:p>
        </p:txBody>
      </p:sp>
      <p:sp>
        <p:nvSpPr>
          <p:cNvPr id="4" name="Slide Number Placeholder 3"/>
          <p:cNvSpPr>
            <a:spLocks noGrp="1"/>
          </p:cNvSpPr>
          <p:nvPr>
            <p:ph type="sldNum" sz="quarter" idx="5"/>
          </p:nvPr>
        </p:nvSpPr>
        <p:spPr/>
        <p:txBody>
          <a:bodyPr/>
          <a:lstStyle/>
          <a:p>
            <a:fld id="{636B8367-7845-4D10-A000-DF20A73C36D3}" type="slidenum">
              <a:rPr lang="en-US" smtClean="0"/>
              <a:t>4</a:t>
            </a:fld>
            <a:endParaRPr lang="en-US"/>
          </a:p>
        </p:txBody>
      </p:sp>
    </p:spTree>
    <p:extLst>
      <p:ext uri="{BB962C8B-B14F-4D97-AF65-F5344CB8AC3E}">
        <p14:creationId xmlns:p14="http://schemas.microsoft.com/office/powerpoint/2010/main" val="3356201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6B8367-7845-4D10-A000-DF20A73C36D3}" type="slidenum">
              <a:rPr lang="en-US" smtClean="0"/>
              <a:t>6</a:t>
            </a:fld>
            <a:endParaRPr lang="en-US"/>
          </a:p>
        </p:txBody>
      </p:sp>
    </p:spTree>
    <p:extLst>
      <p:ext uri="{BB962C8B-B14F-4D97-AF65-F5344CB8AC3E}">
        <p14:creationId xmlns:p14="http://schemas.microsoft.com/office/powerpoint/2010/main" val="495768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b="1" dirty="0">
                <a:solidFill>
                  <a:srgbClr val="EE5859"/>
                </a:solidFill>
                <a:latin typeface="Arial Narrow" panose="020B0606020202030204" pitchFamily="34" charset="0"/>
              </a:rPr>
              <a:t>53% of Gaza PIN are severely impacted </a:t>
            </a:r>
            <a:r>
              <a:rPr lang="en-US" sz="1200" dirty="0">
                <a:latin typeface="Arial Narrow" panose="020B0606020202030204" pitchFamily="34" charset="0"/>
                <a:ea typeface="Calibri" panose="020F0502020204030204" pitchFamily="34" charset="0"/>
              </a:rPr>
              <a:t>by the crisis compared to 20% in the West Bank</a:t>
            </a:r>
          </a:p>
          <a:p>
            <a:pPr marL="342900" indent="-342900">
              <a:buFont typeface="Arial" panose="020B0604020202020204" pitchFamily="34" charset="0"/>
              <a:buChar char="•"/>
            </a:pPr>
            <a:endParaRPr lang="en-US" sz="1200" dirty="0">
              <a:latin typeface="Arial Narrow" panose="020B0606020202030204" pitchFamily="34" charset="0"/>
              <a:ea typeface="Calibri" panose="020F0502020204030204" pitchFamily="34" charset="0"/>
            </a:endParaRPr>
          </a:p>
          <a:p>
            <a:pPr marL="342900" indent="-342900">
              <a:buFont typeface="Arial" panose="020B0604020202020204" pitchFamily="34" charset="0"/>
              <a:buChar char="•"/>
            </a:pPr>
            <a:r>
              <a:rPr lang="en-US" sz="1200" b="1" dirty="0">
                <a:solidFill>
                  <a:srgbClr val="EE5859"/>
                </a:solidFill>
                <a:latin typeface="Arial Narrow" panose="020B0606020202030204" pitchFamily="34" charset="0"/>
              </a:rPr>
              <a:t>10% of Gaza PIN are extremely impacted </a:t>
            </a:r>
            <a:r>
              <a:rPr lang="en-US" sz="1200" dirty="0">
                <a:latin typeface="Arial Narrow" panose="020B0606020202030204" pitchFamily="34" charset="0"/>
                <a:ea typeface="Calibri" panose="020F0502020204030204" pitchFamily="34" charset="0"/>
              </a:rPr>
              <a:t>by the crisis compared to 1% in the West Bank </a:t>
            </a:r>
          </a:p>
          <a:p>
            <a:pPr marL="342900" indent="-342900">
              <a:buFont typeface="Arial" panose="020B0604020202020204" pitchFamily="34" charset="0"/>
              <a:buChar char="•"/>
            </a:pPr>
            <a:endParaRPr lang="en-US" sz="1200" dirty="0">
              <a:latin typeface="Arial Narrow" panose="020B0606020202030204" pitchFamily="34" charset="0"/>
            </a:endParaRPr>
          </a:p>
          <a:p>
            <a:endParaRPr lang="en-US" dirty="0"/>
          </a:p>
        </p:txBody>
      </p:sp>
      <p:sp>
        <p:nvSpPr>
          <p:cNvPr id="4" name="Slide Number Placeholder 3"/>
          <p:cNvSpPr>
            <a:spLocks noGrp="1"/>
          </p:cNvSpPr>
          <p:nvPr>
            <p:ph type="sldNum" sz="quarter" idx="5"/>
          </p:nvPr>
        </p:nvSpPr>
        <p:spPr/>
        <p:txBody>
          <a:bodyPr/>
          <a:lstStyle/>
          <a:p>
            <a:fld id="{636B8367-7845-4D10-A000-DF20A73C36D3}" type="slidenum">
              <a:rPr lang="en-US" smtClean="0"/>
              <a:t>7</a:t>
            </a:fld>
            <a:endParaRPr lang="en-US"/>
          </a:p>
        </p:txBody>
      </p:sp>
    </p:spTree>
    <p:extLst>
      <p:ext uri="{BB962C8B-B14F-4D97-AF65-F5344CB8AC3E}">
        <p14:creationId xmlns:p14="http://schemas.microsoft.com/office/powerpoint/2010/main" val="1742538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s_2_AAP_% HH satisfied with aid received % HH with access/knowledge of complaint mechanisms </a:t>
            </a:r>
          </a:p>
          <a:p>
            <a:r>
              <a:rPr lang="en-US" dirty="0"/>
              <a:t>s_5_Education_% of HHs with school-aged children (who were previously attending school) NOT continuing teaching and learning activities remotely</a:t>
            </a:r>
          </a:p>
          <a:p>
            <a:r>
              <a:rPr lang="en-US" dirty="0"/>
              <a:t>s_6_Food Security_% of HHs relying on stress/crisis/emergency strategies to cope with a lack of food or money to buy food</a:t>
            </a:r>
          </a:p>
          <a:p>
            <a:r>
              <a:rPr lang="en-US" dirty="0"/>
              <a:t>s_10_Health_% of HH where at least one member (SADD) is reporting signs of distress (self-diagnosed)</a:t>
            </a:r>
          </a:p>
          <a:p>
            <a:r>
              <a:rPr lang="en-US" dirty="0"/>
              <a:t>s_16_WASH_% of people with inadequate access to sanitation services</a:t>
            </a:r>
          </a:p>
          <a:p>
            <a:r>
              <a:rPr lang="en-US" dirty="0"/>
              <a:t>s_18_Livelihoods_% of HHs unable to afford basic needs</a:t>
            </a:r>
          </a:p>
          <a:p>
            <a:r>
              <a:rPr lang="en-US" dirty="0"/>
              <a:t>s_19_Livelihoods_% of HHs whose average monthly HH income per HH member was less than __ NIS</a:t>
            </a:r>
          </a:p>
        </p:txBody>
      </p:sp>
      <p:sp>
        <p:nvSpPr>
          <p:cNvPr id="4" name="Slide Number Placeholder 3"/>
          <p:cNvSpPr>
            <a:spLocks noGrp="1"/>
          </p:cNvSpPr>
          <p:nvPr>
            <p:ph type="sldNum" sz="quarter" idx="10"/>
          </p:nvPr>
        </p:nvSpPr>
        <p:spPr/>
        <p:txBody>
          <a:bodyPr/>
          <a:lstStyle/>
          <a:p>
            <a:fld id="{636B8367-7845-4D10-A000-DF20A73C36D3}" type="slidenum">
              <a:rPr lang="en-US" smtClean="0"/>
              <a:t>10</a:t>
            </a:fld>
            <a:endParaRPr lang="en-US"/>
          </a:p>
        </p:txBody>
      </p:sp>
    </p:spTree>
    <p:extLst>
      <p:ext uri="{BB962C8B-B14F-4D97-AF65-F5344CB8AC3E}">
        <p14:creationId xmlns:p14="http://schemas.microsoft.com/office/powerpoint/2010/main" val="1673618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6B8367-7845-4D10-A000-DF20A73C36D3}" type="slidenum">
              <a:rPr lang="en-US" smtClean="0"/>
              <a:t>14</a:t>
            </a:fld>
            <a:endParaRPr lang="en-US"/>
          </a:p>
        </p:txBody>
      </p:sp>
    </p:spTree>
    <p:extLst>
      <p:ext uri="{BB962C8B-B14F-4D97-AF65-F5344CB8AC3E}">
        <p14:creationId xmlns:p14="http://schemas.microsoft.com/office/powerpoint/2010/main" val="301896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3D1559-A0B0-4791-B114-F56FBE9D9B79}"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CFDEB-8D6D-420E-83FF-BF32123EFF36}" type="slidenum">
              <a:rPr lang="en-US" smtClean="0"/>
              <a:t>‹#›</a:t>
            </a:fld>
            <a:endParaRPr lang="en-US"/>
          </a:p>
        </p:txBody>
      </p:sp>
    </p:spTree>
    <p:extLst>
      <p:ext uri="{BB962C8B-B14F-4D97-AF65-F5344CB8AC3E}">
        <p14:creationId xmlns:p14="http://schemas.microsoft.com/office/powerpoint/2010/main" val="3748942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3D1559-A0B0-4791-B114-F56FBE9D9B79}"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CFDEB-8D6D-420E-83FF-BF32123EFF36}" type="slidenum">
              <a:rPr lang="en-US" smtClean="0"/>
              <a:t>‹#›</a:t>
            </a:fld>
            <a:endParaRPr lang="en-US"/>
          </a:p>
        </p:txBody>
      </p:sp>
    </p:spTree>
    <p:extLst>
      <p:ext uri="{BB962C8B-B14F-4D97-AF65-F5344CB8AC3E}">
        <p14:creationId xmlns:p14="http://schemas.microsoft.com/office/powerpoint/2010/main" val="30868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3D1559-A0B0-4791-B114-F56FBE9D9B79}"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CFDEB-8D6D-420E-83FF-BF32123EFF36}" type="slidenum">
              <a:rPr lang="en-US" smtClean="0"/>
              <a:t>‹#›</a:t>
            </a:fld>
            <a:endParaRPr lang="en-US"/>
          </a:p>
        </p:txBody>
      </p:sp>
    </p:spTree>
    <p:extLst>
      <p:ext uri="{BB962C8B-B14F-4D97-AF65-F5344CB8AC3E}">
        <p14:creationId xmlns:p14="http://schemas.microsoft.com/office/powerpoint/2010/main" val="208363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3D1559-A0B0-4791-B114-F56FBE9D9B79}"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CFDEB-8D6D-420E-83FF-BF32123EFF36}" type="slidenum">
              <a:rPr lang="en-US" smtClean="0"/>
              <a:t>‹#›</a:t>
            </a:fld>
            <a:endParaRPr lang="en-US"/>
          </a:p>
        </p:txBody>
      </p:sp>
    </p:spTree>
    <p:extLst>
      <p:ext uri="{BB962C8B-B14F-4D97-AF65-F5344CB8AC3E}">
        <p14:creationId xmlns:p14="http://schemas.microsoft.com/office/powerpoint/2010/main" val="14056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3D1559-A0B0-4791-B114-F56FBE9D9B79}"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CFDEB-8D6D-420E-83FF-BF32123EFF36}" type="slidenum">
              <a:rPr lang="en-US" smtClean="0"/>
              <a:t>‹#›</a:t>
            </a:fld>
            <a:endParaRPr lang="en-US"/>
          </a:p>
        </p:txBody>
      </p:sp>
    </p:spTree>
    <p:extLst>
      <p:ext uri="{BB962C8B-B14F-4D97-AF65-F5344CB8AC3E}">
        <p14:creationId xmlns:p14="http://schemas.microsoft.com/office/powerpoint/2010/main" val="262485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3D1559-A0B0-4791-B114-F56FBE9D9B79}"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CFDEB-8D6D-420E-83FF-BF32123EFF36}" type="slidenum">
              <a:rPr lang="en-US" smtClean="0"/>
              <a:t>‹#›</a:t>
            </a:fld>
            <a:endParaRPr lang="en-US"/>
          </a:p>
        </p:txBody>
      </p:sp>
    </p:spTree>
    <p:extLst>
      <p:ext uri="{BB962C8B-B14F-4D97-AF65-F5344CB8AC3E}">
        <p14:creationId xmlns:p14="http://schemas.microsoft.com/office/powerpoint/2010/main" val="407153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3D1559-A0B0-4791-B114-F56FBE9D9B79}" type="datetimeFigureOut">
              <a:rPr lang="en-US" smtClean="0"/>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9CFDEB-8D6D-420E-83FF-BF32123EFF36}" type="slidenum">
              <a:rPr lang="en-US" smtClean="0"/>
              <a:t>‹#›</a:t>
            </a:fld>
            <a:endParaRPr lang="en-US"/>
          </a:p>
        </p:txBody>
      </p:sp>
    </p:spTree>
    <p:extLst>
      <p:ext uri="{BB962C8B-B14F-4D97-AF65-F5344CB8AC3E}">
        <p14:creationId xmlns:p14="http://schemas.microsoft.com/office/powerpoint/2010/main" val="317421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3D1559-A0B0-4791-B114-F56FBE9D9B79}" type="datetimeFigureOut">
              <a:rPr lang="en-US" smtClean="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9CFDEB-8D6D-420E-83FF-BF32123EFF36}" type="slidenum">
              <a:rPr lang="en-US" smtClean="0"/>
              <a:t>‹#›</a:t>
            </a:fld>
            <a:endParaRPr lang="en-US"/>
          </a:p>
        </p:txBody>
      </p:sp>
    </p:spTree>
    <p:extLst>
      <p:ext uri="{BB962C8B-B14F-4D97-AF65-F5344CB8AC3E}">
        <p14:creationId xmlns:p14="http://schemas.microsoft.com/office/powerpoint/2010/main" val="248940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D1559-A0B0-4791-B114-F56FBE9D9B79}" type="datetimeFigureOut">
              <a:rPr lang="en-US" smtClean="0"/>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9CFDEB-8D6D-420E-83FF-BF32123EFF36}" type="slidenum">
              <a:rPr lang="en-US" smtClean="0"/>
              <a:t>‹#›</a:t>
            </a:fld>
            <a:endParaRPr lang="en-US"/>
          </a:p>
        </p:txBody>
      </p:sp>
    </p:spTree>
    <p:extLst>
      <p:ext uri="{BB962C8B-B14F-4D97-AF65-F5344CB8AC3E}">
        <p14:creationId xmlns:p14="http://schemas.microsoft.com/office/powerpoint/2010/main" val="630015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3D1559-A0B0-4791-B114-F56FBE9D9B79}"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CFDEB-8D6D-420E-83FF-BF32123EFF36}" type="slidenum">
              <a:rPr lang="en-US" smtClean="0"/>
              <a:t>‹#›</a:t>
            </a:fld>
            <a:endParaRPr lang="en-US"/>
          </a:p>
        </p:txBody>
      </p:sp>
    </p:spTree>
    <p:extLst>
      <p:ext uri="{BB962C8B-B14F-4D97-AF65-F5344CB8AC3E}">
        <p14:creationId xmlns:p14="http://schemas.microsoft.com/office/powerpoint/2010/main" val="301518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3D1559-A0B0-4791-B114-F56FBE9D9B79}"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CFDEB-8D6D-420E-83FF-BF32123EFF36}" type="slidenum">
              <a:rPr lang="en-US" smtClean="0"/>
              <a:t>‹#›</a:t>
            </a:fld>
            <a:endParaRPr lang="en-US"/>
          </a:p>
        </p:txBody>
      </p:sp>
    </p:spTree>
    <p:extLst>
      <p:ext uri="{BB962C8B-B14F-4D97-AF65-F5344CB8AC3E}">
        <p14:creationId xmlns:p14="http://schemas.microsoft.com/office/powerpoint/2010/main" val="283009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D1559-A0B0-4791-B114-F56FBE9D9B79}" type="datetimeFigureOut">
              <a:rPr lang="en-US" smtClean="0"/>
              <a:t>9/13/2021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CFDEB-8D6D-420E-83FF-BF32123EFF36}" type="slidenum">
              <a:rPr lang="en-US" smtClean="0"/>
              <a:t>‹#›</a:t>
            </a:fld>
            <a:endParaRPr lang="en-US"/>
          </a:p>
        </p:txBody>
      </p:sp>
    </p:spTree>
    <p:extLst>
      <p:ext uri="{BB962C8B-B14F-4D97-AF65-F5344CB8AC3E}">
        <p14:creationId xmlns:p14="http://schemas.microsoft.com/office/powerpoint/2010/main" val="3124679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chart" Target="../charts/chart3.xml"/><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emf"/><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microsoft.com/office/2014/relationships/chartEx" Target="../charts/chartEx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3467" y="0"/>
            <a:ext cx="5839219" cy="4567137"/>
          </a:xfrm>
        </p:spPr>
        <p:txBody>
          <a:bodyPr vert="horz" lIns="91440" tIns="45720" rIns="91440" bIns="45720" rtlCol="0">
            <a:normAutofit/>
          </a:bodyPr>
          <a:lstStyle/>
          <a:p>
            <a:pPr algn="l"/>
            <a:r>
              <a:rPr lang="en-US" b="1" kern="1200" dirty="0">
                <a:latin typeface="+mj-lt"/>
                <a:ea typeface="+mj-ea"/>
                <a:cs typeface="+mj-cs"/>
              </a:rPr>
              <a:t>2022</a:t>
            </a:r>
            <a:br>
              <a:rPr lang="en-US" b="1" kern="1200" dirty="0">
                <a:latin typeface="+mj-lt"/>
                <a:ea typeface="+mj-ea"/>
                <a:cs typeface="+mj-cs"/>
              </a:rPr>
            </a:br>
            <a:r>
              <a:rPr lang="en-US" b="1" kern="1200" dirty="0">
                <a:latin typeface="+mj-lt"/>
                <a:ea typeface="+mj-ea"/>
                <a:cs typeface="+mj-cs"/>
              </a:rPr>
              <a:t>Intersectoral People in Need </a:t>
            </a:r>
            <a:br>
              <a:rPr lang="en-US" sz="4400" b="1" kern="1200" dirty="0">
                <a:latin typeface="+mj-lt"/>
                <a:ea typeface="+mj-ea"/>
                <a:cs typeface="+mj-cs"/>
              </a:rPr>
            </a:br>
            <a:r>
              <a:rPr lang="en-US" sz="4400" kern="1200" dirty="0">
                <a:latin typeface="+mj-lt"/>
                <a:ea typeface="+mj-ea"/>
                <a:cs typeface="+mj-cs"/>
              </a:rPr>
              <a:t>Key findings and trends</a:t>
            </a:r>
          </a:p>
        </p:txBody>
      </p:sp>
      <p:pic>
        <p:nvPicPr>
          <p:cNvPr id="1026" name="Picture 2" descr="1621282034639.jpeg">
            <a:extLst>
              <a:ext uri="{FF2B5EF4-FFF2-40B4-BE49-F238E27FC236}">
                <a16:creationId xmlns:a16="http://schemas.microsoft.com/office/drawing/2014/main" id="{A58FEEB6-07AA-418D-B6AC-7D4A250548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82" r="21780"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35" name="Picture 2" descr="File:Logo of the United Nations (B&amp;W).svg - Wikimedia Commons">
            <a:extLst>
              <a:ext uri="{FF2B5EF4-FFF2-40B4-BE49-F238E27FC236}">
                <a16:creationId xmlns:a16="http://schemas.microsoft.com/office/drawing/2014/main" id="{E3719C4D-E0CB-4E5C-8AD0-BCCCFFA2B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664" y="4948959"/>
            <a:ext cx="1800200" cy="1527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086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74" y="0"/>
            <a:ext cx="8590801" cy="826265"/>
          </a:xfrm>
        </p:spPr>
        <p:txBody>
          <a:bodyPr>
            <a:noAutofit/>
          </a:bodyPr>
          <a:lstStyle/>
          <a:p>
            <a:r>
              <a:rPr lang="en-US" sz="4800" b="1" dirty="0">
                <a:solidFill>
                  <a:schemeClr val="tx1">
                    <a:lumMod val="65000"/>
                    <a:lumOff val="35000"/>
                  </a:schemeClr>
                </a:solidFill>
                <a:latin typeface="Arial Narrow" panose="020B0606020202030204" pitchFamily="34" charset="0"/>
                <a:ea typeface="+mn-ea"/>
                <a:cs typeface="+mn-cs"/>
              </a:rPr>
              <a:t>PIN by Geography</a:t>
            </a:r>
          </a:p>
        </p:txBody>
      </p:sp>
      <p:pic>
        <p:nvPicPr>
          <p:cNvPr id="10" name="Graphic 9">
            <a:extLst>
              <a:ext uri="{FF2B5EF4-FFF2-40B4-BE49-F238E27FC236}">
                <a16:creationId xmlns:a16="http://schemas.microsoft.com/office/drawing/2014/main" id="{D6D1315A-814F-428E-A666-62F5B376D6E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5834" t="7711" b="23051"/>
          <a:stretch/>
        </p:blipFill>
        <p:spPr>
          <a:xfrm>
            <a:off x="8258424" y="-19685"/>
            <a:ext cx="3803908" cy="6877685"/>
          </a:xfrm>
          <a:prstGeom prst="rect">
            <a:avLst/>
          </a:prstGeom>
        </p:spPr>
      </p:pic>
      <p:pic>
        <p:nvPicPr>
          <p:cNvPr id="11" name="Graphic 10">
            <a:extLst>
              <a:ext uri="{FF2B5EF4-FFF2-40B4-BE49-F238E27FC236}">
                <a16:creationId xmlns:a16="http://schemas.microsoft.com/office/drawing/2014/main" id="{B2865EA4-C5BF-4A0F-B371-A8109A8287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20477" y="2970171"/>
            <a:ext cx="3390900" cy="4038600"/>
          </a:xfrm>
          <a:prstGeom prst="rect">
            <a:avLst/>
          </a:prstGeom>
        </p:spPr>
      </p:pic>
      <p:grpSp>
        <p:nvGrpSpPr>
          <p:cNvPr id="3" name="Group 2">
            <a:extLst>
              <a:ext uri="{FF2B5EF4-FFF2-40B4-BE49-F238E27FC236}">
                <a16:creationId xmlns:a16="http://schemas.microsoft.com/office/drawing/2014/main" id="{7DBBBE8F-46E6-4113-8FCA-930287CD8D4A}"/>
              </a:ext>
            </a:extLst>
          </p:cNvPr>
          <p:cNvGrpSpPr/>
          <p:nvPr/>
        </p:nvGrpSpPr>
        <p:grpSpPr>
          <a:xfrm>
            <a:off x="179344" y="840840"/>
            <a:ext cx="7899013" cy="2621446"/>
            <a:chOff x="179344" y="840840"/>
            <a:chExt cx="7899013" cy="2621446"/>
          </a:xfrm>
        </p:grpSpPr>
        <p:pic>
          <p:nvPicPr>
            <p:cNvPr id="34" name="Graphic 33">
              <a:extLst>
                <a:ext uri="{FF2B5EF4-FFF2-40B4-BE49-F238E27FC236}">
                  <a16:creationId xmlns:a16="http://schemas.microsoft.com/office/drawing/2014/main" id="{A500A936-D02A-46BC-8EE0-3176D97E39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66306" y="1812436"/>
              <a:ext cx="1074388" cy="1045086"/>
            </a:xfrm>
            <a:prstGeom prst="rect">
              <a:avLst/>
            </a:prstGeom>
          </p:spPr>
        </p:pic>
        <p:grpSp>
          <p:nvGrpSpPr>
            <p:cNvPr id="42" name="Group 41">
              <a:extLst>
                <a:ext uri="{FF2B5EF4-FFF2-40B4-BE49-F238E27FC236}">
                  <a16:creationId xmlns:a16="http://schemas.microsoft.com/office/drawing/2014/main" id="{06CCFFBC-42D2-4BB9-88FA-234E63D6A379}"/>
                </a:ext>
              </a:extLst>
            </p:cNvPr>
            <p:cNvGrpSpPr/>
            <p:nvPr/>
          </p:nvGrpSpPr>
          <p:grpSpPr>
            <a:xfrm>
              <a:off x="179344" y="840840"/>
              <a:ext cx="7899013" cy="2621446"/>
              <a:chOff x="179344" y="840840"/>
              <a:chExt cx="7899013" cy="2621446"/>
            </a:xfrm>
          </p:grpSpPr>
          <p:grpSp>
            <p:nvGrpSpPr>
              <p:cNvPr id="31" name="Group 30">
                <a:extLst>
                  <a:ext uri="{FF2B5EF4-FFF2-40B4-BE49-F238E27FC236}">
                    <a16:creationId xmlns:a16="http://schemas.microsoft.com/office/drawing/2014/main" id="{17C3C66F-6BB8-4B64-8F6B-38B8E4437689}"/>
                  </a:ext>
                </a:extLst>
              </p:cNvPr>
              <p:cNvGrpSpPr/>
              <p:nvPr/>
            </p:nvGrpSpPr>
            <p:grpSpPr>
              <a:xfrm>
                <a:off x="264575" y="840840"/>
                <a:ext cx="7813782" cy="2621446"/>
                <a:chOff x="264575" y="840840"/>
                <a:chExt cx="7813782" cy="2621446"/>
              </a:xfrm>
            </p:grpSpPr>
            <p:pic>
              <p:nvPicPr>
                <p:cNvPr id="14" name="Graphic 13">
                  <a:extLst>
                    <a:ext uri="{FF2B5EF4-FFF2-40B4-BE49-F238E27FC236}">
                      <a16:creationId xmlns:a16="http://schemas.microsoft.com/office/drawing/2014/main" id="{14040172-9A7E-4DB6-93D8-0F29825189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35347" y="1654146"/>
                  <a:ext cx="1246829" cy="1212825"/>
                </a:xfrm>
                <a:prstGeom prst="rect">
                  <a:avLst/>
                </a:prstGeom>
              </p:spPr>
            </p:pic>
            <p:sp>
              <p:nvSpPr>
                <p:cNvPr id="20" name="TextBox 19">
                  <a:extLst>
                    <a:ext uri="{FF2B5EF4-FFF2-40B4-BE49-F238E27FC236}">
                      <a16:creationId xmlns:a16="http://schemas.microsoft.com/office/drawing/2014/main" id="{4199D00B-1082-4FF1-B510-B09F40E43501}"/>
                    </a:ext>
                  </a:extLst>
                </p:cNvPr>
                <p:cNvSpPr txBox="1"/>
                <p:nvPr/>
              </p:nvSpPr>
              <p:spPr>
                <a:xfrm>
                  <a:off x="5537875" y="923014"/>
                  <a:ext cx="1354491" cy="369332"/>
                </a:xfrm>
                <a:prstGeom prst="rect">
                  <a:avLst/>
                </a:prstGeom>
                <a:noFill/>
              </p:spPr>
              <p:txBody>
                <a:bodyPr wrap="square" rtlCol="0">
                  <a:spAutoFit/>
                </a:bodyPr>
                <a:lstStyle/>
                <a:p>
                  <a:r>
                    <a:rPr lang="en-US" dirty="0">
                      <a:solidFill>
                        <a:schemeClr val="tx1">
                          <a:lumMod val="65000"/>
                          <a:lumOff val="35000"/>
                        </a:schemeClr>
                      </a:solidFill>
                    </a:rPr>
                    <a:t>H2</a:t>
                  </a:r>
                </a:p>
              </p:txBody>
            </p:sp>
            <p:grpSp>
              <p:nvGrpSpPr>
                <p:cNvPr id="30" name="Group 29">
                  <a:extLst>
                    <a:ext uri="{FF2B5EF4-FFF2-40B4-BE49-F238E27FC236}">
                      <a16:creationId xmlns:a16="http://schemas.microsoft.com/office/drawing/2014/main" id="{63F8DA17-0B99-4E1C-A397-53E3D1F6502F}"/>
                    </a:ext>
                  </a:extLst>
                </p:cNvPr>
                <p:cNvGrpSpPr/>
                <p:nvPr/>
              </p:nvGrpSpPr>
              <p:grpSpPr>
                <a:xfrm>
                  <a:off x="264575" y="840840"/>
                  <a:ext cx="7813782" cy="2621446"/>
                  <a:chOff x="264575" y="840840"/>
                  <a:chExt cx="7813782" cy="2621446"/>
                </a:xfrm>
              </p:grpSpPr>
              <p:pic>
                <p:nvPicPr>
                  <p:cNvPr id="13" name="Graphic 12">
                    <a:extLst>
                      <a:ext uri="{FF2B5EF4-FFF2-40B4-BE49-F238E27FC236}">
                        <a16:creationId xmlns:a16="http://schemas.microsoft.com/office/drawing/2014/main" id="{9A89AEF5-38D4-4428-A08D-CDF94B709C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4575" y="1252486"/>
                    <a:ext cx="2276475" cy="2209800"/>
                  </a:xfrm>
                  <a:prstGeom prst="rect">
                    <a:avLst/>
                  </a:prstGeom>
                </p:spPr>
              </p:pic>
              <p:sp>
                <p:nvSpPr>
                  <p:cNvPr id="15" name="TextBox 14">
                    <a:extLst>
                      <a:ext uri="{FF2B5EF4-FFF2-40B4-BE49-F238E27FC236}">
                        <a16:creationId xmlns:a16="http://schemas.microsoft.com/office/drawing/2014/main" id="{FCA80889-A3B3-47C0-95EB-19C7E608253A}"/>
                      </a:ext>
                    </a:extLst>
                  </p:cNvPr>
                  <p:cNvSpPr txBox="1"/>
                  <p:nvPr/>
                </p:nvSpPr>
                <p:spPr>
                  <a:xfrm>
                    <a:off x="1067211" y="940972"/>
                    <a:ext cx="1354491" cy="369332"/>
                  </a:xfrm>
                  <a:prstGeom prst="rect">
                    <a:avLst/>
                  </a:prstGeom>
                  <a:noFill/>
                </p:spPr>
                <p:txBody>
                  <a:bodyPr wrap="square" rtlCol="0">
                    <a:spAutoFit/>
                  </a:bodyPr>
                  <a:lstStyle/>
                  <a:p>
                    <a:r>
                      <a:rPr lang="en-US" dirty="0">
                        <a:solidFill>
                          <a:schemeClr val="tx1">
                            <a:lumMod val="65000"/>
                            <a:lumOff val="35000"/>
                          </a:schemeClr>
                        </a:solidFill>
                      </a:rPr>
                      <a:t>Gaza</a:t>
                    </a:r>
                  </a:p>
                </p:txBody>
              </p:sp>
              <p:sp>
                <p:nvSpPr>
                  <p:cNvPr id="17" name="TextBox 16">
                    <a:extLst>
                      <a:ext uri="{FF2B5EF4-FFF2-40B4-BE49-F238E27FC236}">
                        <a16:creationId xmlns:a16="http://schemas.microsoft.com/office/drawing/2014/main" id="{B60B1F0D-CA70-405C-B9CF-2BBFCBD16061}"/>
                      </a:ext>
                    </a:extLst>
                  </p:cNvPr>
                  <p:cNvSpPr txBox="1"/>
                  <p:nvPr/>
                </p:nvSpPr>
                <p:spPr>
                  <a:xfrm>
                    <a:off x="2955666" y="957519"/>
                    <a:ext cx="1161282" cy="369332"/>
                  </a:xfrm>
                  <a:prstGeom prst="rect">
                    <a:avLst/>
                  </a:prstGeom>
                  <a:noFill/>
                </p:spPr>
                <p:txBody>
                  <a:bodyPr wrap="square" rtlCol="0">
                    <a:spAutoFit/>
                  </a:bodyPr>
                  <a:lstStyle/>
                  <a:p>
                    <a:r>
                      <a:rPr lang="en-US" dirty="0">
                        <a:solidFill>
                          <a:schemeClr val="tx1">
                            <a:lumMod val="65000"/>
                            <a:lumOff val="35000"/>
                          </a:schemeClr>
                        </a:solidFill>
                      </a:rPr>
                      <a:t>Area A&amp;B</a:t>
                    </a:r>
                  </a:p>
                </p:txBody>
              </p:sp>
              <p:sp>
                <p:nvSpPr>
                  <p:cNvPr id="18" name="TextBox 17">
                    <a:extLst>
                      <a:ext uri="{FF2B5EF4-FFF2-40B4-BE49-F238E27FC236}">
                        <a16:creationId xmlns:a16="http://schemas.microsoft.com/office/drawing/2014/main" id="{C1939EAF-FD05-4E72-A1B4-CDE70EC8441E}"/>
                      </a:ext>
                    </a:extLst>
                  </p:cNvPr>
                  <p:cNvSpPr txBox="1"/>
                  <p:nvPr/>
                </p:nvSpPr>
                <p:spPr>
                  <a:xfrm>
                    <a:off x="6665829" y="840840"/>
                    <a:ext cx="1412528" cy="646331"/>
                  </a:xfrm>
                  <a:prstGeom prst="rect">
                    <a:avLst/>
                  </a:prstGeom>
                  <a:noFill/>
                </p:spPr>
                <p:txBody>
                  <a:bodyPr wrap="square" rtlCol="0">
                    <a:spAutoFit/>
                  </a:bodyPr>
                  <a:lstStyle/>
                  <a:p>
                    <a:r>
                      <a:rPr lang="en-US" dirty="0">
                        <a:solidFill>
                          <a:schemeClr val="tx1">
                            <a:lumMod val="65000"/>
                            <a:lumOff val="35000"/>
                          </a:schemeClr>
                        </a:solidFill>
                      </a:rPr>
                      <a:t>East Jerusalem</a:t>
                    </a:r>
                  </a:p>
                </p:txBody>
              </p:sp>
              <p:sp>
                <p:nvSpPr>
                  <p:cNvPr id="19" name="TextBox 18">
                    <a:extLst>
                      <a:ext uri="{FF2B5EF4-FFF2-40B4-BE49-F238E27FC236}">
                        <a16:creationId xmlns:a16="http://schemas.microsoft.com/office/drawing/2014/main" id="{D84093B2-EE78-4766-BF6B-514084F001C9}"/>
                      </a:ext>
                    </a:extLst>
                  </p:cNvPr>
                  <p:cNvSpPr txBox="1"/>
                  <p:nvPr/>
                </p:nvSpPr>
                <p:spPr>
                  <a:xfrm>
                    <a:off x="4122416" y="956193"/>
                    <a:ext cx="1104350" cy="369332"/>
                  </a:xfrm>
                  <a:prstGeom prst="rect">
                    <a:avLst/>
                  </a:prstGeom>
                  <a:noFill/>
                </p:spPr>
                <p:txBody>
                  <a:bodyPr wrap="square" rtlCol="0">
                    <a:spAutoFit/>
                  </a:bodyPr>
                  <a:lstStyle/>
                  <a:p>
                    <a:r>
                      <a:rPr lang="en-US" dirty="0">
                        <a:solidFill>
                          <a:schemeClr val="tx1">
                            <a:lumMod val="65000"/>
                            <a:lumOff val="35000"/>
                          </a:schemeClr>
                        </a:solidFill>
                      </a:rPr>
                      <a:t>Area C</a:t>
                    </a:r>
                  </a:p>
                </p:txBody>
              </p:sp>
              <p:pic>
                <p:nvPicPr>
                  <p:cNvPr id="22" name="Graphic 21">
                    <a:extLst>
                      <a:ext uri="{FF2B5EF4-FFF2-40B4-BE49-F238E27FC236}">
                        <a16:creationId xmlns:a16="http://schemas.microsoft.com/office/drawing/2014/main" id="{28C56082-B691-4AEF-8841-168A52BDB4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47707" y="2041864"/>
                    <a:ext cx="655451" cy="635179"/>
                  </a:xfrm>
                  <a:prstGeom prst="rect">
                    <a:avLst/>
                  </a:prstGeom>
                </p:spPr>
              </p:pic>
              <p:pic>
                <p:nvPicPr>
                  <p:cNvPr id="23" name="Graphic 22">
                    <a:extLst>
                      <a:ext uri="{FF2B5EF4-FFF2-40B4-BE49-F238E27FC236}">
                        <a16:creationId xmlns:a16="http://schemas.microsoft.com/office/drawing/2014/main" id="{2F5A9CB3-580F-456C-8C2E-56631B82973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856903" y="2087584"/>
                    <a:ext cx="514719" cy="494923"/>
                  </a:xfrm>
                  <a:prstGeom prst="rect">
                    <a:avLst/>
                  </a:prstGeom>
                </p:spPr>
              </p:pic>
              <p:sp>
                <p:nvSpPr>
                  <p:cNvPr id="24" name="Rectangle 23">
                    <a:extLst>
                      <a:ext uri="{FF2B5EF4-FFF2-40B4-BE49-F238E27FC236}">
                        <a16:creationId xmlns:a16="http://schemas.microsoft.com/office/drawing/2014/main" id="{3E199655-64CC-4C4B-90D1-2F88CBDF0FDD}"/>
                      </a:ext>
                    </a:extLst>
                  </p:cNvPr>
                  <p:cNvSpPr/>
                  <p:nvPr/>
                </p:nvSpPr>
                <p:spPr>
                  <a:xfrm>
                    <a:off x="945218" y="2043060"/>
                    <a:ext cx="1019831" cy="523220"/>
                  </a:xfrm>
                  <a:prstGeom prst="rect">
                    <a:avLst/>
                  </a:prstGeom>
                </p:spPr>
                <p:txBody>
                  <a:bodyPr wrap="none">
                    <a:spAutoFit/>
                  </a:bodyPr>
                  <a:lstStyle/>
                  <a:p>
                    <a:pPr algn="ctr"/>
                    <a:r>
                      <a:rPr lang="en-US" sz="2800" b="1" dirty="0">
                        <a:solidFill>
                          <a:schemeClr val="bg1"/>
                        </a:solidFill>
                        <a:latin typeface="Calibri" panose="020F0502020204030204" pitchFamily="34" charset="0"/>
                      </a:rPr>
                      <a:t>1.3 m</a:t>
                    </a:r>
                    <a:endParaRPr lang="en-US" sz="2800" b="1" dirty="0">
                      <a:solidFill>
                        <a:schemeClr val="bg1"/>
                      </a:solidFill>
                    </a:endParaRPr>
                  </a:p>
                </p:txBody>
              </p:sp>
              <p:sp>
                <p:nvSpPr>
                  <p:cNvPr id="26" name="Rectangle 25">
                    <a:extLst>
                      <a:ext uri="{FF2B5EF4-FFF2-40B4-BE49-F238E27FC236}">
                        <a16:creationId xmlns:a16="http://schemas.microsoft.com/office/drawing/2014/main" id="{A693DA6A-0010-4FA4-B833-FA49404E94EC}"/>
                      </a:ext>
                    </a:extLst>
                  </p:cNvPr>
                  <p:cNvSpPr/>
                  <p:nvPr/>
                </p:nvSpPr>
                <p:spPr>
                  <a:xfrm>
                    <a:off x="3007834" y="2105872"/>
                    <a:ext cx="662362" cy="369332"/>
                  </a:xfrm>
                  <a:prstGeom prst="rect">
                    <a:avLst/>
                  </a:prstGeom>
                </p:spPr>
                <p:txBody>
                  <a:bodyPr wrap="none">
                    <a:spAutoFit/>
                  </a:bodyPr>
                  <a:lstStyle/>
                  <a:p>
                    <a:pPr algn="ctr"/>
                    <a:r>
                      <a:rPr lang="en-US" b="1" dirty="0">
                        <a:solidFill>
                          <a:schemeClr val="bg1"/>
                        </a:solidFill>
                        <a:latin typeface="Calibri" panose="020F0502020204030204" pitchFamily="34" charset="0"/>
                      </a:rPr>
                      <a:t>615K</a:t>
                    </a:r>
                    <a:endParaRPr lang="en-US" b="1" dirty="0">
                      <a:solidFill>
                        <a:schemeClr val="bg1"/>
                      </a:solidFill>
                    </a:endParaRPr>
                  </a:p>
                </p:txBody>
              </p:sp>
              <p:sp>
                <p:nvSpPr>
                  <p:cNvPr id="27" name="Rectangle 26">
                    <a:extLst>
                      <a:ext uri="{FF2B5EF4-FFF2-40B4-BE49-F238E27FC236}">
                        <a16:creationId xmlns:a16="http://schemas.microsoft.com/office/drawing/2014/main" id="{3AD790C6-2607-4C8A-A3C8-74DE20163B3C}"/>
                      </a:ext>
                    </a:extLst>
                  </p:cNvPr>
                  <p:cNvSpPr/>
                  <p:nvPr/>
                </p:nvSpPr>
                <p:spPr>
                  <a:xfrm>
                    <a:off x="5708860" y="2183642"/>
                    <a:ext cx="545342" cy="369332"/>
                  </a:xfrm>
                  <a:prstGeom prst="rect">
                    <a:avLst/>
                  </a:prstGeom>
                </p:spPr>
                <p:txBody>
                  <a:bodyPr wrap="none">
                    <a:spAutoFit/>
                  </a:bodyPr>
                  <a:lstStyle/>
                  <a:p>
                    <a:pPr algn="ctr"/>
                    <a:r>
                      <a:rPr lang="en-US" b="1" dirty="0">
                        <a:solidFill>
                          <a:schemeClr val="bg1"/>
                        </a:solidFill>
                        <a:latin typeface="Calibri" panose="020F0502020204030204" pitchFamily="34" charset="0"/>
                      </a:rPr>
                      <a:t>12K</a:t>
                    </a:r>
                    <a:endParaRPr lang="en-US" b="1" dirty="0">
                      <a:solidFill>
                        <a:schemeClr val="bg1"/>
                      </a:solidFill>
                    </a:endParaRPr>
                  </a:p>
                </p:txBody>
              </p:sp>
              <p:sp>
                <p:nvSpPr>
                  <p:cNvPr id="29" name="Rectangle 28">
                    <a:extLst>
                      <a:ext uri="{FF2B5EF4-FFF2-40B4-BE49-F238E27FC236}">
                        <a16:creationId xmlns:a16="http://schemas.microsoft.com/office/drawing/2014/main" id="{561B5352-D90E-4A0E-B71A-2F028B457575}"/>
                      </a:ext>
                    </a:extLst>
                  </p:cNvPr>
                  <p:cNvSpPr/>
                  <p:nvPr/>
                </p:nvSpPr>
                <p:spPr>
                  <a:xfrm>
                    <a:off x="6870562" y="2192038"/>
                    <a:ext cx="510471" cy="276999"/>
                  </a:xfrm>
                  <a:prstGeom prst="rect">
                    <a:avLst/>
                  </a:prstGeom>
                </p:spPr>
                <p:txBody>
                  <a:bodyPr wrap="square">
                    <a:spAutoFit/>
                  </a:bodyPr>
                  <a:lstStyle/>
                  <a:p>
                    <a:pPr algn="ctr"/>
                    <a:r>
                      <a:rPr lang="en-US" sz="1200" b="1" dirty="0">
                        <a:solidFill>
                          <a:schemeClr val="bg1"/>
                        </a:solidFill>
                        <a:latin typeface="Calibri" panose="020F0502020204030204" pitchFamily="34" charset="0"/>
                      </a:rPr>
                      <a:t>9K</a:t>
                    </a:r>
                    <a:endParaRPr lang="en-US" sz="1100" b="1" dirty="0">
                      <a:solidFill>
                        <a:schemeClr val="bg1"/>
                      </a:solidFill>
                    </a:endParaRPr>
                  </a:p>
                </p:txBody>
              </p:sp>
              <p:sp>
                <p:nvSpPr>
                  <p:cNvPr id="28" name="Rectangle 27">
                    <a:extLst>
                      <a:ext uri="{FF2B5EF4-FFF2-40B4-BE49-F238E27FC236}">
                        <a16:creationId xmlns:a16="http://schemas.microsoft.com/office/drawing/2014/main" id="{31BD9EB1-FC42-4818-B01A-B6E420BAD78B}"/>
                      </a:ext>
                    </a:extLst>
                  </p:cNvPr>
                  <p:cNvSpPr/>
                  <p:nvPr/>
                </p:nvSpPr>
                <p:spPr>
                  <a:xfrm>
                    <a:off x="4290942" y="2184173"/>
                    <a:ext cx="662362" cy="369332"/>
                  </a:xfrm>
                  <a:prstGeom prst="rect">
                    <a:avLst/>
                  </a:prstGeom>
                </p:spPr>
                <p:txBody>
                  <a:bodyPr wrap="none">
                    <a:spAutoFit/>
                  </a:bodyPr>
                  <a:lstStyle/>
                  <a:p>
                    <a:pPr algn="ctr"/>
                    <a:r>
                      <a:rPr lang="en-US" b="1" dirty="0">
                        <a:solidFill>
                          <a:schemeClr val="bg1"/>
                        </a:solidFill>
                        <a:latin typeface="Calibri" panose="020F0502020204030204" pitchFamily="34" charset="0"/>
                      </a:rPr>
                      <a:t>111K</a:t>
                    </a:r>
                    <a:endParaRPr lang="en-US" b="1" dirty="0">
                      <a:solidFill>
                        <a:schemeClr val="bg1"/>
                      </a:solidFill>
                    </a:endParaRPr>
                  </a:p>
                </p:txBody>
              </p:sp>
            </p:grpSp>
          </p:grpSp>
          <p:grpSp>
            <p:nvGrpSpPr>
              <p:cNvPr id="41" name="Group 40">
                <a:extLst>
                  <a:ext uri="{FF2B5EF4-FFF2-40B4-BE49-F238E27FC236}">
                    <a16:creationId xmlns:a16="http://schemas.microsoft.com/office/drawing/2014/main" id="{CD6A176B-2989-4A89-A475-92504E4849E6}"/>
                  </a:ext>
                </a:extLst>
              </p:cNvPr>
              <p:cNvGrpSpPr/>
              <p:nvPr/>
            </p:nvGrpSpPr>
            <p:grpSpPr>
              <a:xfrm>
                <a:off x="179344" y="841218"/>
                <a:ext cx="7474905" cy="2161143"/>
                <a:chOff x="179344" y="841218"/>
                <a:chExt cx="7474905" cy="2161143"/>
              </a:xfrm>
            </p:grpSpPr>
            <p:cxnSp>
              <p:nvCxnSpPr>
                <p:cNvPr id="32" name="Straight Connector 31">
                  <a:extLst>
                    <a:ext uri="{FF2B5EF4-FFF2-40B4-BE49-F238E27FC236}">
                      <a16:creationId xmlns:a16="http://schemas.microsoft.com/office/drawing/2014/main" id="{4EBAA54D-4848-44A2-BD68-EC44EB041862}"/>
                    </a:ext>
                  </a:extLst>
                </p:cNvPr>
                <p:cNvCxnSpPr>
                  <a:cxnSpLocks/>
                </p:cNvCxnSpPr>
                <p:nvPr/>
              </p:nvCxnSpPr>
              <p:spPr>
                <a:xfrm>
                  <a:off x="2696235" y="924003"/>
                  <a:ext cx="0" cy="204616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6CB9AB71-72E3-4EFB-8729-2E8F9B41B662}"/>
                    </a:ext>
                  </a:extLst>
                </p:cNvPr>
                <p:cNvCxnSpPr>
                  <a:cxnSpLocks/>
                </p:cNvCxnSpPr>
                <p:nvPr/>
              </p:nvCxnSpPr>
              <p:spPr>
                <a:xfrm>
                  <a:off x="5279014" y="886626"/>
                  <a:ext cx="0" cy="204616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F074CCB1-916F-46BC-9DD6-2F915B7842C9}"/>
                    </a:ext>
                  </a:extLst>
                </p:cNvPr>
                <p:cNvCxnSpPr>
                  <a:cxnSpLocks/>
                </p:cNvCxnSpPr>
                <p:nvPr/>
              </p:nvCxnSpPr>
              <p:spPr>
                <a:xfrm>
                  <a:off x="6585118" y="886626"/>
                  <a:ext cx="0" cy="204616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484F07FA-4CE7-43DA-9C35-CA3492A779CB}"/>
                    </a:ext>
                  </a:extLst>
                </p:cNvPr>
                <p:cNvCxnSpPr>
                  <a:cxnSpLocks/>
                </p:cNvCxnSpPr>
                <p:nvPr/>
              </p:nvCxnSpPr>
              <p:spPr>
                <a:xfrm>
                  <a:off x="4014296" y="886626"/>
                  <a:ext cx="0" cy="204616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CCBC3F14-36E0-44F3-B1EA-169A73946D67}"/>
                    </a:ext>
                  </a:extLst>
                </p:cNvPr>
                <p:cNvCxnSpPr>
                  <a:cxnSpLocks/>
                </p:cNvCxnSpPr>
                <p:nvPr/>
              </p:nvCxnSpPr>
              <p:spPr>
                <a:xfrm>
                  <a:off x="7654249" y="841218"/>
                  <a:ext cx="0" cy="204616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6C2BB967-2385-4677-898E-FA55DA851458}"/>
                    </a:ext>
                  </a:extLst>
                </p:cNvPr>
                <p:cNvCxnSpPr>
                  <a:cxnSpLocks/>
                </p:cNvCxnSpPr>
                <p:nvPr/>
              </p:nvCxnSpPr>
              <p:spPr>
                <a:xfrm>
                  <a:off x="179344" y="956193"/>
                  <a:ext cx="0" cy="204616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graphicFrame>
        <p:nvGraphicFramePr>
          <p:cNvPr id="35" name="Chart 34">
            <a:extLst>
              <a:ext uri="{FF2B5EF4-FFF2-40B4-BE49-F238E27FC236}">
                <a16:creationId xmlns:a16="http://schemas.microsoft.com/office/drawing/2014/main" id="{7D8EA098-6673-438A-9B06-E3EC9386517B}"/>
              </a:ext>
            </a:extLst>
          </p:cNvPr>
          <p:cNvGraphicFramePr>
            <a:graphicFrameLocks/>
          </p:cNvGraphicFramePr>
          <p:nvPr>
            <p:extLst>
              <p:ext uri="{D42A27DB-BD31-4B8C-83A1-F6EECF244321}">
                <p14:modId xmlns:p14="http://schemas.microsoft.com/office/powerpoint/2010/main" val="3619045031"/>
              </p:ext>
            </p:extLst>
          </p:nvPr>
        </p:nvGraphicFramePr>
        <p:xfrm>
          <a:off x="179344" y="3499663"/>
          <a:ext cx="4737417" cy="3358337"/>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428043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AC642C0-E942-4787-A687-2FB6ED6ADFDA}"/>
              </a:ext>
            </a:extLst>
          </p:cNvPr>
          <p:cNvSpPr txBox="1">
            <a:spLocks/>
          </p:cNvSpPr>
          <p:nvPr/>
        </p:nvSpPr>
        <p:spPr>
          <a:xfrm>
            <a:off x="643467" y="457926"/>
            <a:ext cx="7730512" cy="8262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chemeClr val="tx1">
                    <a:lumMod val="65000"/>
                    <a:lumOff val="35000"/>
                  </a:schemeClr>
                </a:solidFill>
                <a:latin typeface="Arial Narrow" panose="020B0606020202030204" pitchFamily="34" charset="0"/>
                <a:ea typeface="+mn-ea"/>
                <a:cs typeface="+mn-cs"/>
              </a:rPr>
              <a:t>PIN by Gender and Age</a:t>
            </a:r>
          </a:p>
        </p:txBody>
      </p:sp>
      <p:pic>
        <p:nvPicPr>
          <p:cNvPr id="4" name="Picture 3">
            <a:extLst>
              <a:ext uri="{FF2B5EF4-FFF2-40B4-BE49-F238E27FC236}">
                <a16:creationId xmlns:a16="http://schemas.microsoft.com/office/drawing/2014/main" id="{B20EDCC9-5489-45F0-9762-EE2AC07ECC5B}"/>
              </a:ext>
            </a:extLst>
          </p:cNvPr>
          <p:cNvPicPr>
            <a:picLocks noChangeAspect="1"/>
          </p:cNvPicPr>
          <p:nvPr/>
        </p:nvPicPr>
        <p:blipFill>
          <a:blip r:embed="rId2"/>
          <a:stretch>
            <a:fillRect/>
          </a:stretch>
        </p:blipFill>
        <p:spPr>
          <a:xfrm>
            <a:off x="405643" y="1812556"/>
            <a:ext cx="11380713" cy="2614784"/>
          </a:xfrm>
          <a:prstGeom prst="rect">
            <a:avLst/>
          </a:prstGeom>
        </p:spPr>
      </p:pic>
      <p:sp>
        <p:nvSpPr>
          <p:cNvPr id="13" name="Rectangle 12">
            <a:extLst>
              <a:ext uri="{FF2B5EF4-FFF2-40B4-BE49-F238E27FC236}">
                <a16:creationId xmlns:a16="http://schemas.microsoft.com/office/drawing/2014/main" id="{FD78EB7F-86E8-4A6E-AEEC-7C31AFE5E459}"/>
              </a:ext>
            </a:extLst>
          </p:cNvPr>
          <p:cNvSpPr/>
          <p:nvPr/>
        </p:nvSpPr>
        <p:spPr>
          <a:xfrm>
            <a:off x="3683619" y="4606798"/>
            <a:ext cx="1035861" cy="707886"/>
          </a:xfrm>
          <a:prstGeom prst="rect">
            <a:avLst/>
          </a:prstGeom>
        </p:spPr>
        <p:txBody>
          <a:bodyPr wrap="none">
            <a:spAutoFit/>
          </a:bodyPr>
          <a:lstStyle/>
          <a:p>
            <a:r>
              <a:rPr lang="en-US" sz="2000" b="1" dirty="0">
                <a:solidFill>
                  <a:srgbClr val="EE5859"/>
                </a:solidFill>
                <a:latin typeface="Arial Narrow" panose="020B0606020202030204" pitchFamily="34" charset="0"/>
              </a:rPr>
              <a:t>0.93m </a:t>
            </a:r>
          </a:p>
          <a:p>
            <a:r>
              <a:rPr lang="en-US" sz="2000" b="1" dirty="0">
                <a:solidFill>
                  <a:srgbClr val="EE5859"/>
                </a:solidFill>
                <a:latin typeface="Arial Narrow" panose="020B0606020202030204" pitchFamily="34" charset="0"/>
              </a:rPr>
              <a:t>Children</a:t>
            </a:r>
          </a:p>
        </p:txBody>
      </p:sp>
      <p:sp>
        <p:nvSpPr>
          <p:cNvPr id="15" name="Rectangle 14">
            <a:extLst>
              <a:ext uri="{FF2B5EF4-FFF2-40B4-BE49-F238E27FC236}">
                <a16:creationId xmlns:a16="http://schemas.microsoft.com/office/drawing/2014/main" id="{4EAA40A5-1359-4C45-AC46-B329B03A8C91}"/>
              </a:ext>
            </a:extLst>
          </p:cNvPr>
          <p:cNvSpPr/>
          <p:nvPr/>
        </p:nvSpPr>
        <p:spPr>
          <a:xfrm>
            <a:off x="6297353" y="4606798"/>
            <a:ext cx="721672" cy="707886"/>
          </a:xfrm>
          <a:prstGeom prst="rect">
            <a:avLst/>
          </a:prstGeom>
        </p:spPr>
        <p:txBody>
          <a:bodyPr wrap="none">
            <a:spAutoFit/>
          </a:bodyPr>
          <a:lstStyle/>
          <a:p>
            <a:r>
              <a:rPr lang="en-US" sz="2000" b="1" dirty="0">
                <a:solidFill>
                  <a:srgbClr val="EE5859"/>
                </a:solidFill>
                <a:latin typeface="Arial Narrow" panose="020B0606020202030204" pitchFamily="34" charset="0"/>
              </a:rPr>
              <a:t>1.1m </a:t>
            </a:r>
          </a:p>
          <a:p>
            <a:r>
              <a:rPr lang="en-US" sz="2000" b="1" dirty="0">
                <a:solidFill>
                  <a:srgbClr val="EE5859"/>
                </a:solidFill>
                <a:latin typeface="Arial Narrow" panose="020B0606020202030204" pitchFamily="34" charset="0"/>
              </a:rPr>
              <a:t>Adult</a:t>
            </a:r>
          </a:p>
        </p:txBody>
      </p:sp>
      <p:sp>
        <p:nvSpPr>
          <p:cNvPr id="16" name="Rectangle 15">
            <a:extLst>
              <a:ext uri="{FF2B5EF4-FFF2-40B4-BE49-F238E27FC236}">
                <a16:creationId xmlns:a16="http://schemas.microsoft.com/office/drawing/2014/main" id="{4E08E929-A87A-404C-A0E7-C69DF72EF364}"/>
              </a:ext>
            </a:extLst>
          </p:cNvPr>
          <p:cNvSpPr/>
          <p:nvPr/>
        </p:nvSpPr>
        <p:spPr>
          <a:xfrm>
            <a:off x="8596898" y="4606798"/>
            <a:ext cx="885179" cy="707886"/>
          </a:xfrm>
          <a:prstGeom prst="rect">
            <a:avLst/>
          </a:prstGeom>
        </p:spPr>
        <p:txBody>
          <a:bodyPr wrap="none">
            <a:spAutoFit/>
          </a:bodyPr>
          <a:lstStyle/>
          <a:p>
            <a:r>
              <a:rPr lang="en-US" sz="2000" b="1" dirty="0">
                <a:solidFill>
                  <a:srgbClr val="EE5859"/>
                </a:solidFill>
                <a:latin typeface="Arial Narrow" panose="020B0606020202030204" pitchFamily="34" charset="0"/>
              </a:rPr>
              <a:t>62k </a:t>
            </a:r>
          </a:p>
          <a:p>
            <a:r>
              <a:rPr lang="en-US" sz="2000" b="1" dirty="0">
                <a:solidFill>
                  <a:srgbClr val="EE5859"/>
                </a:solidFill>
                <a:latin typeface="Arial Narrow" panose="020B0606020202030204" pitchFamily="34" charset="0"/>
              </a:rPr>
              <a:t>Elderly</a:t>
            </a:r>
          </a:p>
        </p:txBody>
      </p:sp>
      <p:pic>
        <p:nvPicPr>
          <p:cNvPr id="17" name="Graphic 16" descr="Woman with solid fill">
            <a:extLst>
              <a:ext uri="{FF2B5EF4-FFF2-40B4-BE49-F238E27FC236}">
                <a16:creationId xmlns:a16="http://schemas.microsoft.com/office/drawing/2014/main" id="{8FFF647F-A0C6-4F6F-9EB0-F559D31486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52029" y="5326685"/>
            <a:ext cx="840096" cy="840096"/>
          </a:xfrm>
          <a:prstGeom prst="rect">
            <a:avLst/>
          </a:prstGeom>
        </p:spPr>
      </p:pic>
      <p:pic>
        <p:nvPicPr>
          <p:cNvPr id="19" name="Graphic 18" descr="Man with solid fill">
            <a:extLst>
              <a:ext uri="{FF2B5EF4-FFF2-40B4-BE49-F238E27FC236}">
                <a16:creationId xmlns:a16="http://schemas.microsoft.com/office/drawing/2014/main" id="{3D994310-9D0F-418F-B7F7-A92E480F79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72077" y="5314684"/>
            <a:ext cx="840096" cy="840096"/>
          </a:xfrm>
          <a:prstGeom prst="rect">
            <a:avLst/>
          </a:prstGeom>
        </p:spPr>
      </p:pic>
      <p:pic>
        <p:nvPicPr>
          <p:cNvPr id="6" name="Graphic 5">
            <a:extLst>
              <a:ext uri="{FF2B5EF4-FFF2-40B4-BE49-F238E27FC236}">
                <a16:creationId xmlns:a16="http://schemas.microsoft.com/office/drawing/2014/main" id="{AEC0646C-0A66-4D32-BE0F-105DC5D42C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23126" y="5326685"/>
            <a:ext cx="592758" cy="721618"/>
          </a:xfrm>
          <a:prstGeom prst="rect">
            <a:avLst/>
          </a:prstGeom>
        </p:spPr>
      </p:pic>
      <p:pic>
        <p:nvPicPr>
          <p:cNvPr id="22" name="Graphic 21">
            <a:extLst>
              <a:ext uri="{FF2B5EF4-FFF2-40B4-BE49-F238E27FC236}">
                <a16:creationId xmlns:a16="http://schemas.microsoft.com/office/drawing/2014/main" id="{334C1B9E-E3F4-40ED-8EA3-DEBADFCF2A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07282" y="5327058"/>
            <a:ext cx="357488" cy="840097"/>
          </a:xfrm>
          <a:prstGeom prst="rect">
            <a:avLst/>
          </a:prstGeom>
        </p:spPr>
      </p:pic>
    </p:spTree>
    <p:extLst>
      <p:ext uri="{BB962C8B-B14F-4D97-AF65-F5344CB8AC3E}">
        <p14:creationId xmlns:p14="http://schemas.microsoft.com/office/powerpoint/2010/main" val="3763707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53CB012-0571-40EF-988E-FF182B296AFC}"/>
              </a:ext>
            </a:extLst>
          </p:cNvPr>
          <p:cNvSpPr/>
          <p:nvPr/>
        </p:nvSpPr>
        <p:spPr>
          <a:xfrm>
            <a:off x="638881" y="417576"/>
            <a:ext cx="10909640" cy="124939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100" b="1" kern="1200" dirty="0">
                <a:solidFill>
                  <a:schemeClr val="tx1"/>
                </a:solidFill>
                <a:latin typeface="+mj-lt"/>
                <a:ea typeface="+mj-ea"/>
                <a:cs typeface="+mj-cs"/>
              </a:rPr>
              <a:t>PIN by Humanitarian Condition/Critical Problem</a:t>
            </a:r>
          </a:p>
        </p:txBody>
      </p:sp>
      <p:sp>
        <p:nvSpPr>
          <p:cNvPr id="16"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cx1="http://schemas.microsoft.com/office/drawing/2015/9/8/chartex" Requires="cx1">
          <p:graphicFrame>
            <p:nvGraphicFramePr>
              <p:cNvPr id="6" name="Chart 5">
                <a:extLst>
                  <a:ext uri="{FF2B5EF4-FFF2-40B4-BE49-F238E27FC236}">
                    <a16:creationId xmlns:a16="http://schemas.microsoft.com/office/drawing/2014/main" id="{92221368-2B10-4460-95CD-C4AB9A4DF1BA}"/>
                  </a:ext>
                </a:extLst>
              </p:cNvPr>
              <p:cNvGraphicFramePr/>
              <p:nvPr>
                <p:extLst>
                  <p:ext uri="{D42A27DB-BD31-4B8C-83A1-F6EECF244321}">
                    <p14:modId xmlns:p14="http://schemas.microsoft.com/office/powerpoint/2010/main" val="1566585206"/>
                  </p:ext>
                </p:extLst>
              </p:nvPr>
            </p:nvGraphicFramePr>
            <p:xfrm>
              <a:off x="506668" y="2150830"/>
              <a:ext cx="6261158" cy="3974283"/>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6" name="Chart 5">
                <a:extLst>
                  <a:ext uri="{FF2B5EF4-FFF2-40B4-BE49-F238E27FC236}">
                    <a16:creationId xmlns:a16="http://schemas.microsoft.com/office/drawing/2014/main" id="{92221368-2B10-4460-95CD-C4AB9A4DF1BA}"/>
                  </a:ext>
                </a:extLst>
              </p:cNvPr>
              <p:cNvPicPr>
                <a:picLocks noGrp="1" noRot="1" noChangeAspect="1" noMove="1" noResize="1" noEditPoints="1" noAdjustHandles="1" noChangeArrowheads="1" noChangeShapeType="1"/>
              </p:cNvPicPr>
              <p:nvPr/>
            </p:nvPicPr>
            <p:blipFill>
              <a:blip r:embed="rId3"/>
              <a:stretch>
                <a:fillRect/>
              </a:stretch>
            </p:blipFill>
            <p:spPr>
              <a:xfrm>
                <a:off x="506668" y="2150830"/>
                <a:ext cx="6261158" cy="3974283"/>
              </a:xfrm>
              <a:prstGeom prst="rect">
                <a:avLst/>
              </a:prstGeom>
            </p:spPr>
          </p:pic>
        </mc:Fallback>
      </mc:AlternateContent>
      <p:graphicFrame>
        <p:nvGraphicFramePr>
          <p:cNvPr id="3" name="Table 2">
            <a:extLst>
              <a:ext uri="{FF2B5EF4-FFF2-40B4-BE49-F238E27FC236}">
                <a16:creationId xmlns:a16="http://schemas.microsoft.com/office/drawing/2014/main" id="{3E0F9035-1FD7-40E3-B064-9AA197DBF3C1}"/>
              </a:ext>
            </a:extLst>
          </p:cNvPr>
          <p:cNvGraphicFramePr>
            <a:graphicFrameLocks noGrp="1"/>
          </p:cNvGraphicFramePr>
          <p:nvPr>
            <p:extLst>
              <p:ext uri="{D42A27DB-BD31-4B8C-83A1-F6EECF244321}">
                <p14:modId xmlns:p14="http://schemas.microsoft.com/office/powerpoint/2010/main" val="1541297038"/>
              </p:ext>
            </p:extLst>
          </p:nvPr>
        </p:nvGraphicFramePr>
        <p:xfrm>
          <a:off x="7035514" y="1914385"/>
          <a:ext cx="4513007" cy="3324001"/>
        </p:xfrm>
        <a:graphic>
          <a:graphicData uri="http://schemas.openxmlformats.org/drawingml/2006/table">
            <a:tbl>
              <a:tblPr/>
              <a:tblGrid>
                <a:gridCol w="3923071">
                  <a:extLst>
                    <a:ext uri="{9D8B030D-6E8A-4147-A177-3AD203B41FA5}">
                      <a16:colId xmlns:a16="http://schemas.microsoft.com/office/drawing/2014/main" val="3427238144"/>
                    </a:ext>
                  </a:extLst>
                </a:gridCol>
                <a:gridCol w="589936">
                  <a:extLst>
                    <a:ext uri="{9D8B030D-6E8A-4147-A177-3AD203B41FA5}">
                      <a16:colId xmlns:a16="http://schemas.microsoft.com/office/drawing/2014/main" val="2782879176"/>
                    </a:ext>
                  </a:extLst>
                </a:gridCol>
              </a:tblGrid>
              <a:tr h="1357357">
                <a:tc>
                  <a:txBody>
                    <a:bodyPr/>
                    <a:lstStyle/>
                    <a:p>
                      <a:pPr algn="l" fontAlgn="b"/>
                      <a:r>
                        <a:rPr lang="en-US" sz="1800" b="1" i="0" u="none" strike="noStrike" dirty="0">
                          <a:solidFill>
                            <a:srgbClr val="EF4136"/>
                          </a:solidFill>
                          <a:effectLst/>
                          <a:latin typeface="Arial Narrow" panose="020B0606020202030204" pitchFamily="34" charset="0"/>
                          <a:cs typeface="Arial" panose="020B0604020202020204" pitchFamily="34" charset="0"/>
                        </a:rPr>
                        <a:t>Coping Mechanisms PIN</a:t>
                      </a:r>
                    </a:p>
                  </a:txBody>
                  <a:tcPr marL="7620" marR="7620" marT="7620" marB="0" anchor="b">
                    <a:lnL>
                      <a:noFill/>
                    </a:lnL>
                    <a:lnR>
                      <a:noFill/>
                    </a:lnR>
                    <a:lnT>
                      <a:noFill/>
                    </a:lnT>
                    <a:lnB>
                      <a:noFill/>
                    </a:lnB>
                  </a:tcPr>
                </a:tc>
                <a:tc>
                  <a:txBody>
                    <a:bodyPr/>
                    <a:lstStyle/>
                    <a:p>
                      <a:pPr algn="r" fontAlgn="b"/>
                      <a:r>
                        <a:rPr lang="en-US" sz="1800" b="1" i="0" u="none" strike="noStrike" dirty="0">
                          <a:solidFill>
                            <a:srgbClr val="EF4136"/>
                          </a:solidFill>
                          <a:effectLst/>
                          <a:latin typeface="Arial Narrow" panose="020B0606020202030204" pitchFamily="34" charset="0"/>
                          <a:cs typeface="Arial" panose="020B0604020202020204" pitchFamily="34" charset="0"/>
                        </a:rPr>
                        <a:t>17%</a:t>
                      </a:r>
                    </a:p>
                  </a:txBody>
                  <a:tcPr marL="7620" marR="7620" marT="7620" marB="0" anchor="b">
                    <a:lnL>
                      <a:noFill/>
                    </a:lnL>
                    <a:lnR>
                      <a:noFill/>
                    </a:lnR>
                    <a:lnT>
                      <a:noFill/>
                    </a:lnT>
                    <a:lnB>
                      <a:noFill/>
                    </a:lnB>
                  </a:tcPr>
                </a:tc>
                <a:extLst>
                  <a:ext uri="{0D108BD9-81ED-4DB2-BD59-A6C34878D82A}">
                    <a16:rowId xmlns:a16="http://schemas.microsoft.com/office/drawing/2014/main" val="1214531466"/>
                  </a:ext>
                </a:extLst>
              </a:tr>
              <a:tr h="983322">
                <a:tc>
                  <a:txBody>
                    <a:bodyPr/>
                    <a:lstStyle/>
                    <a:p>
                      <a:pPr algn="l" fontAlgn="b"/>
                      <a:r>
                        <a:rPr lang="en-US" sz="1800" b="1" i="0" u="none" strike="noStrike" dirty="0">
                          <a:solidFill>
                            <a:schemeClr val="accent1"/>
                          </a:solidFill>
                          <a:effectLst/>
                          <a:latin typeface="Arial Narrow" panose="020B0606020202030204" pitchFamily="34" charset="0"/>
                          <a:cs typeface="Arial" panose="020B0604020202020204" pitchFamily="34" charset="0"/>
                        </a:rPr>
                        <a:t>Living Standards PIN</a:t>
                      </a:r>
                    </a:p>
                  </a:txBody>
                  <a:tcPr marL="7620" marR="7620" marT="7620" marB="0" anchor="b">
                    <a:lnL>
                      <a:noFill/>
                    </a:lnL>
                    <a:lnR>
                      <a:noFill/>
                    </a:lnR>
                    <a:lnT>
                      <a:noFill/>
                    </a:lnT>
                    <a:lnB>
                      <a:noFill/>
                    </a:lnB>
                  </a:tcPr>
                </a:tc>
                <a:tc>
                  <a:txBody>
                    <a:bodyPr/>
                    <a:lstStyle/>
                    <a:p>
                      <a:pPr algn="r" fontAlgn="b"/>
                      <a:r>
                        <a:rPr lang="en-US" sz="1800" b="1" i="0" u="none" strike="noStrike" dirty="0">
                          <a:solidFill>
                            <a:schemeClr val="tx1">
                              <a:lumMod val="50000"/>
                              <a:lumOff val="50000"/>
                            </a:schemeClr>
                          </a:solidFill>
                          <a:effectLst/>
                          <a:latin typeface="Arial Narrow" panose="020B0606020202030204" pitchFamily="34" charset="0"/>
                          <a:cs typeface="Arial" panose="020B0604020202020204" pitchFamily="34" charset="0"/>
                        </a:rPr>
                        <a:t>64%</a:t>
                      </a:r>
                    </a:p>
                  </a:txBody>
                  <a:tcPr marL="7620" marR="7620" marT="7620" marB="0" anchor="b">
                    <a:lnL>
                      <a:noFill/>
                    </a:lnL>
                    <a:lnR>
                      <a:noFill/>
                    </a:lnR>
                    <a:lnT>
                      <a:noFill/>
                    </a:lnT>
                    <a:lnB>
                      <a:noFill/>
                    </a:lnB>
                  </a:tcPr>
                </a:tc>
                <a:extLst>
                  <a:ext uri="{0D108BD9-81ED-4DB2-BD59-A6C34878D82A}">
                    <a16:rowId xmlns:a16="http://schemas.microsoft.com/office/drawing/2014/main" val="2171947805"/>
                  </a:ext>
                </a:extLst>
              </a:tr>
              <a:tr h="983322">
                <a:tc>
                  <a:txBody>
                    <a:bodyPr/>
                    <a:lstStyle/>
                    <a:p>
                      <a:pPr algn="l" fontAlgn="b"/>
                      <a:r>
                        <a:rPr lang="en-US" sz="1800" b="1" i="0" u="none" strike="noStrike" dirty="0">
                          <a:solidFill>
                            <a:schemeClr val="tx1">
                              <a:lumMod val="50000"/>
                              <a:lumOff val="50000"/>
                            </a:schemeClr>
                          </a:solidFill>
                          <a:effectLst/>
                          <a:latin typeface="Arial Narrow" panose="020B0606020202030204" pitchFamily="34" charset="0"/>
                          <a:cs typeface="Arial" panose="020B0604020202020204" pitchFamily="34" charset="0"/>
                        </a:rPr>
                        <a:t>Physical and Mental Wellbeing PIN</a:t>
                      </a:r>
                    </a:p>
                  </a:txBody>
                  <a:tcPr marL="7620" marR="7620" marT="7620" marB="0" anchor="b">
                    <a:lnL>
                      <a:noFill/>
                    </a:lnL>
                    <a:lnR>
                      <a:noFill/>
                    </a:lnR>
                    <a:lnT>
                      <a:noFill/>
                    </a:lnT>
                    <a:lnB>
                      <a:noFill/>
                    </a:lnB>
                  </a:tcPr>
                </a:tc>
                <a:tc>
                  <a:txBody>
                    <a:bodyPr/>
                    <a:lstStyle/>
                    <a:p>
                      <a:pPr algn="r" fontAlgn="b"/>
                      <a:r>
                        <a:rPr lang="en-US" sz="1800" b="1" i="0" u="none" strike="noStrike" dirty="0">
                          <a:solidFill>
                            <a:schemeClr val="tx1">
                              <a:lumMod val="50000"/>
                              <a:lumOff val="50000"/>
                            </a:schemeClr>
                          </a:solidFill>
                          <a:effectLst/>
                          <a:latin typeface="Arial Narrow" panose="020B0606020202030204" pitchFamily="34" charset="0"/>
                          <a:cs typeface="Arial" panose="020B0604020202020204" pitchFamily="34" charset="0"/>
                        </a:rPr>
                        <a:t>19%</a:t>
                      </a:r>
                    </a:p>
                  </a:txBody>
                  <a:tcPr marL="7620" marR="7620" marT="7620" marB="0" anchor="b">
                    <a:lnL>
                      <a:noFill/>
                    </a:lnL>
                    <a:lnR>
                      <a:noFill/>
                    </a:lnR>
                    <a:lnT>
                      <a:noFill/>
                    </a:lnT>
                    <a:lnB>
                      <a:noFill/>
                    </a:lnB>
                  </a:tcPr>
                </a:tc>
                <a:extLst>
                  <a:ext uri="{0D108BD9-81ED-4DB2-BD59-A6C34878D82A}">
                    <a16:rowId xmlns:a16="http://schemas.microsoft.com/office/drawing/2014/main" val="59718613"/>
                  </a:ext>
                </a:extLst>
              </a:tr>
            </a:tbl>
          </a:graphicData>
        </a:graphic>
      </p:graphicFrame>
    </p:spTree>
    <p:extLst>
      <p:ext uri="{BB962C8B-B14F-4D97-AF65-F5344CB8AC3E}">
        <p14:creationId xmlns:p14="http://schemas.microsoft.com/office/powerpoint/2010/main" val="3882689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4D6AA1-A0E1-45F9-8E25-BAB809229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32001665-D2D1-4EEF-916E-6F1EA4C0A564}"/>
              </a:ext>
            </a:extLst>
          </p:cNvPr>
          <p:cNvGraphicFramePr>
            <a:graphicFrameLocks/>
          </p:cNvGraphicFramePr>
          <p:nvPr>
            <p:extLst>
              <p:ext uri="{D42A27DB-BD31-4B8C-83A1-F6EECF244321}">
                <p14:modId xmlns:p14="http://schemas.microsoft.com/office/powerpoint/2010/main" val="2196342771"/>
              </p:ext>
            </p:extLst>
          </p:nvPr>
        </p:nvGraphicFramePr>
        <p:xfrm>
          <a:off x="835901" y="2028872"/>
          <a:ext cx="10515599" cy="446722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E1927742-F18C-4382-95F5-B5B74335B3A8}"/>
              </a:ext>
            </a:extLst>
          </p:cNvPr>
          <p:cNvSpPr/>
          <p:nvPr/>
        </p:nvSpPr>
        <p:spPr>
          <a:xfrm>
            <a:off x="638881" y="417576"/>
            <a:ext cx="10909640" cy="124939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100" b="1" kern="1200" dirty="0">
                <a:solidFill>
                  <a:schemeClr val="tx1"/>
                </a:solidFill>
                <a:latin typeface="+mj-lt"/>
                <a:ea typeface="+mj-ea"/>
                <a:cs typeface="+mj-cs"/>
              </a:rPr>
              <a:t>PIN by Humanitarian Condition/Critical Problem</a:t>
            </a:r>
          </a:p>
        </p:txBody>
      </p:sp>
    </p:spTree>
    <p:extLst>
      <p:ext uri="{BB962C8B-B14F-4D97-AF65-F5344CB8AC3E}">
        <p14:creationId xmlns:p14="http://schemas.microsoft.com/office/powerpoint/2010/main" val="131111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12" dur="5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17" dur="5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fade">
                                      <p:cBhvr>
                                        <p:cTn id="22" dur="5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A841D49-65EB-43D2-AF6E-6F09FD074FE9}"/>
              </a:ext>
            </a:extLst>
          </p:cNvPr>
          <p:cNvSpPr>
            <a:spLocks noGrp="1"/>
          </p:cNvSpPr>
          <p:nvPr>
            <p:ph type="title"/>
          </p:nvPr>
        </p:nvSpPr>
        <p:spPr>
          <a:xfrm>
            <a:off x="1005135" y="314466"/>
            <a:ext cx="10175631" cy="1111843"/>
          </a:xfrm>
        </p:spPr>
        <p:txBody>
          <a:bodyPr vert="horz" lIns="91440" tIns="45720" rIns="91440" bIns="45720" rtlCol="0" anchor="ctr">
            <a:normAutofit/>
          </a:bodyPr>
          <a:lstStyle/>
          <a:p>
            <a:pPr algn="ctr"/>
            <a:r>
              <a:rPr lang="en-US" sz="4100" b="1" dirty="0"/>
              <a:t>PIN by Demographic Group</a:t>
            </a:r>
          </a:p>
        </p:txBody>
      </p:sp>
      <p:pic>
        <p:nvPicPr>
          <p:cNvPr id="5" name="Picture 4">
            <a:extLst>
              <a:ext uri="{FF2B5EF4-FFF2-40B4-BE49-F238E27FC236}">
                <a16:creationId xmlns:a16="http://schemas.microsoft.com/office/drawing/2014/main" id="{7AE969B5-5B52-4D70-8B6B-B5C97D6891D5}"/>
              </a:ext>
            </a:extLst>
          </p:cNvPr>
          <p:cNvPicPr>
            <a:picLocks noChangeAspect="1"/>
          </p:cNvPicPr>
          <p:nvPr/>
        </p:nvPicPr>
        <p:blipFill>
          <a:blip r:embed="rId3"/>
          <a:stretch>
            <a:fillRect/>
          </a:stretch>
        </p:blipFill>
        <p:spPr>
          <a:xfrm>
            <a:off x="425711" y="2522205"/>
            <a:ext cx="11334477" cy="3239898"/>
          </a:xfrm>
          <a:prstGeom prst="rect">
            <a:avLst/>
          </a:prstGeom>
        </p:spPr>
      </p:pic>
    </p:spTree>
    <p:extLst>
      <p:ext uri="{BB962C8B-B14F-4D97-AF65-F5344CB8AC3E}">
        <p14:creationId xmlns:p14="http://schemas.microsoft.com/office/powerpoint/2010/main" val="1692299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A48ECC-77B0-43E3-ADBC-97E0F0BC8E72}"/>
              </a:ext>
            </a:extLst>
          </p:cNvPr>
          <p:cNvPicPr>
            <a:picLocks noChangeAspect="1"/>
          </p:cNvPicPr>
          <p:nvPr/>
        </p:nvPicPr>
        <p:blipFill>
          <a:blip r:embed="rId2"/>
          <a:stretch>
            <a:fillRect/>
          </a:stretch>
        </p:blipFill>
        <p:spPr>
          <a:xfrm>
            <a:off x="2687192" y="0"/>
            <a:ext cx="9530208" cy="6858000"/>
          </a:xfrm>
          <a:prstGeom prst="rect">
            <a:avLst/>
          </a:prstGeom>
        </p:spPr>
      </p:pic>
      <p:sp>
        <p:nvSpPr>
          <p:cNvPr id="3" name="Title 1">
            <a:extLst>
              <a:ext uri="{FF2B5EF4-FFF2-40B4-BE49-F238E27FC236}">
                <a16:creationId xmlns:a16="http://schemas.microsoft.com/office/drawing/2014/main" id="{441257DA-332A-4AC6-923B-1629B2DFF153}"/>
              </a:ext>
            </a:extLst>
          </p:cNvPr>
          <p:cNvSpPr txBox="1">
            <a:spLocks/>
          </p:cNvSpPr>
          <p:nvPr/>
        </p:nvSpPr>
        <p:spPr>
          <a:xfrm>
            <a:off x="0" y="0"/>
            <a:ext cx="10470847" cy="8262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tx1">
                    <a:lumMod val="65000"/>
                    <a:lumOff val="35000"/>
                  </a:schemeClr>
                </a:solidFill>
                <a:latin typeface="Arial Narrow" panose="020B0606020202030204" pitchFamily="34" charset="0"/>
                <a:ea typeface="+mn-ea"/>
                <a:cs typeface="+mn-cs"/>
              </a:rPr>
              <a:t>Intersectoral </a:t>
            </a:r>
          </a:p>
          <a:p>
            <a:r>
              <a:rPr lang="en-US" sz="3200" b="1" dirty="0">
                <a:solidFill>
                  <a:schemeClr val="tx1">
                    <a:lumMod val="65000"/>
                    <a:lumOff val="35000"/>
                  </a:schemeClr>
                </a:solidFill>
                <a:latin typeface="Arial Narrow" panose="020B0606020202030204" pitchFamily="34" charset="0"/>
                <a:ea typeface="+mn-ea"/>
                <a:cs typeface="+mn-cs"/>
              </a:rPr>
              <a:t>Data Analysis </a:t>
            </a:r>
          </a:p>
          <a:p>
            <a:r>
              <a:rPr lang="en-US" sz="3200" b="1" dirty="0">
                <a:solidFill>
                  <a:schemeClr val="tx1">
                    <a:lumMod val="65000"/>
                    <a:lumOff val="35000"/>
                  </a:schemeClr>
                </a:solidFill>
                <a:latin typeface="Arial Narrow" panose="020B0606020202030204" pitchFamily="34" charset="0"/>
                <a:ea typeface="+mn-ea"/>
                <a:cs typeface="+mn-cs"/>
              </a:rPr>
              <a:t>Model</a:t>
            </a:r>
          </a:p>
        </p:txBody>
      </p:sp>
    </p:spTree>
    <p:extLst>
      <p:ext uri="{BB962C8B-B14F-4D97-AF65-F5344CB8AC3E}">
        <p14:creationId xmlns:p14="http://schemas.microsoft.com/office/powerpoint/2010/main" val="1035882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9">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1">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Rectangle 33">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bject 2"/>
          <p:cNvSpPr txBox="1">
            <a:spLocks noGrp="1"/>
          </p:cNvSpPr>
          <p:nvPr>
            <p:ph type="title" idx="4294967295"/>
          </p:nvPr>
        </p:nvSpPr>
        <p:spPr>
          <a:xfrm>
            <a:off x="1115568" y="548640"/>
            <a:ext cx="10168128" cy="1179576"/>
          </a:xfrm>
          <a:prstGeom prst="rect">
            <a:avLst/>
          </a:prstGeom>
        </p:spPr>
        <p:txBody>
          <a:bodyPr vert="horz" lIns="91440" tIns="45720" rIns="91440" bIns="45720" rtlCol="0" anchor="ctr">
            <a:normAutofit/>
          </a:bodyPr>
          <a:lstStyle/>
          <a:p>
            <a:pPr marL="12700"/>
            <a:r>
              <a:rPr lang="en-US" sz="3700" b="1" dirty="0"/>
              <a:t>Joint Inter-sectoral Analytical Framework (JIAF): </a:t>
            </a:r>
            <a:br>
              <a:rPr lang="en-US" sz="3700" b="1" dirty="0"/>
            </a:br>
            <a:r>
              <a:rPr lang="en-US" sz="3700" b="1" dirty="0"/>
              <a:t>What is it? </a:t>
            </a:r>
            <a:endParaRPr lang="en-US" sz="3700" b="1" dirty="0">
              <a:solidFill>
                <a:srgbClr val="00B0F0"/>
              </a:solidFill>
            </a:endParaRPr>
          </a:p>
        </p:txBody>
      </p:sp>
      <p:sp>
        <p:nvSpPr>
          <p:cNvPr id="36" name="Rectangle 35">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766C93C-DBDA-4D5F-9D03-D1BF3EB7631B}"/>
              </a:ext>
            </a:extLst>
          </p:cNvPr>
          <p:cNvPicPr>
            <a:picLocks noChangeAspect="1"/>
          </p:cNvPicPr>
          <p:nvPr/>
        </p:nvPicPr>
        <p:blipFill rotWithShape="1">
          <a:blip r:embed="rId3"/>
          <a:srcRect l="3032" t="22305" r="6049"/>
          <a:stretch/>
        </p:blipFill>
        <p:spPr>
          <a:xfrm>
            <a:off x="558209" y="2499016"/>
            <a:ext cx="7270738" cy="3588186"/>
          </a:xfrm>
          <a:prstGeom prst="rect">
            <a:avLst/>
          </a:prstGeom>
        </p:spPr>
      </p:pic>
      <p:sp>
        <p:nvSpPr>
          <p:cNvPr id="3" name="object 3"/>
          <p:cNvSpPr txBox="1"/>
          <p:nvPr/>
        </p:nvSpPr>
        <p:spPr>
          <a:xfrm>
            <a:off x="7647673" y="2018806"/>
            <a:ext cx="4311155" cy="4153394"/>
          </a:xfrm>
          <a:prstGeom prst="rect">
            <a:avLst/>
          </a:prstGeom>
        </p:spPr>
        <p:txBody>
          <a:bodyPr vert="horz" lIns="91440" tIns="45720" rIns="91440" bIns="45720" rtlCol="0" anchor="ctr">
            <a:normAutofit/>
          </a:bodyPr>
          <a:lstStyle/>
          <a:p>
            <a:pPr marL="355600" marR="5715" indent="-228600">
              <a:lnSpc>
                <a:spcPct val="90000"/>
              </a:lnSpc>
              <a:spcBef>
                <a:spcPts val="125"/>
              </a:spcBef>
              <a:buFont typeface="Arial" panose="020B0604020202020204" pitchFamily="34" charset="0"/>
              <a:buChar char="•"/>
              <a:tabLst>
                <a:tab pos="355600" algn="l"/>
              </a:tabLst>
            </a:pPr>
            <a:endParaRPr lang="en-US" spc="-5" dirty="0"/>
          </a:p>
          <a:p>
            <a:pPr marL="299085" marR="5080" indent="-228600">
              <a:lnSpc>
                <a:spcPct val="90000"/>
              </a:lnSpc>
              <a:buFont typeface="Arial" panose="020B0604020202020204" pitchFamily="34" charset="0"/>
              <a:buChar char="•"/>
              <a:tabLst>
                <a:tab pos="299085" algn="l"/>
                <a:tab pos="299720" algn="l"/>
              </a:tabLst>
            </a:pPr>
            <a:r>
              <a:rPr lang="en-US" sz="2000" spc="-5" dirty="0"/>
              <a:t>Purpose of JIAF is to promote a collaborative approach for inter-sectoral analysis which enables humanitarian actors to  arrive at a common understanding of:</a:t>
            </a:r>
          </a:p>
          <a:p>
            <a:pPr marL="812800" lvl="1" indent="-228600">
              <a:lnSpc>
                <a:spcPct val="90000"/>
              </a:lnSpc>
              <a:buFont typeface="Arial" panose="020B0604020202020204" pitchFamily="34" charset="0"/>
              <a:buChar char="•"/>
              <a:tabLst>
                <a:tab pos="812165" algn="l"/>
                <a:tab pos="812800" algn="l"/>
              </a:tabLst>
            </a:pPr>
            <a:r>
              <a:rPr lang="en-US" sz="2000" b="1" spc="-5" dirty="0"/>
              <a:t>what the priority humanitarian needs are</a:t>
            </a:r>
          </a:p>
          <a:p>
            <a:pPr marL="812800" lvl="1" indent="-228600">
              <a:lnSpc>
                <a:spcPct val="90000"/>
              </a:lnSpc>
              <a:buFont typeface="Arial" panose="020B0604020202020204" pitchFamily="34" charset="0"/>
              <a:buChar char="•"/>
              <a:tabLst>
                <a:tab pos="812165" algn="l"/>
                <a:tab pos="812800" algn="l"/>
              </a:tabLst>
            </a:pPr>
            <a:r>
              <a:rPr lang="en-US" sz="2000" b="1" spc="-5" dirty="0"/>
              <a:t>where humanitarian needs are most severe</a:t>
            </a:r>
          </a:p>
          <a:p>
            <a:pPr marL="812800" marR="672465" lvl="1" indent="-228600">
              <a:lnSpc>
                <a:spcPct val="90000"/>
              </a:lnSpc>
              <a:spcBef>
                <a:spcPts val="50"/>
              </a:spcBef>
              <a:buFont typeface="Arial" panose="020B0604020202020204" pitchFamily="34" charset="0"/>
              <a:buChar char="•"/>
              <a:tabLst>
                <a:tab pos="812165" algn="l"/>
                <a:tab pos="812800" algn="l"/>
              </a:tabLst>
            </a:pPr>
            <a:r>
              <a:rPr lang="en-US" sz="2000" b="1" spc="-5" dirty="0"/>
              <a:t>which population groups are most in need of humanitarian assistance</a:t>
            </a:r>
          </a:p>
        </p:txBody>
      </p:sp>
      <p:sp>
        <p:nvSpPr>
          <p:cNvPr id="7" name="Rectangle 6">
            <a:extLst>
              <a:ext uri="{FF2B5EF4-FFF2-40B4-BE49-F238E27FC236}">
                <a16:creationId xmlns:a16="http://schemas.microsoft.com/office/drawing/2014/main" id="{AD80FA31-3E92-4DFA-AD13-2CBE06D227AF}"/>
              </a:ext>
            </a:extLst>
          </p:cNvPr>
          <p:cNvSpPr/>
          <p:nvPr/>
        </p:nvSpPr>
        <p:spPr>
          <a:xfrm>
            <a:off x="3218256" y="6065704"/>
            <a:ext cx="2326599" cy="369332"/>
          </a:xfrm>
          <a:prstGeom prst="rect">
            <a:avLst/>
          </a:prstGeom>
        </p:spPr>
        <p:txBody>
          <a:bodyPr wrap="none">
            <a:spAutoFit/>
          </a:bodyPr>
          <a:lstStyle/>
          <a:p>
            <a:r>
              <a:rPr lang="en-US" b="1" dirty="0">
                <a:solidFill>
                  <a:srgbClr val="00B0F0"/>
                </a:solidFill>
              </a:rPr>
              <a:t>https://www.jiaf.info/</a:t>
            </a:r>
            <a:endParaRPr lang="en-US" dirty="0"/>
          </a:p>
        </p:txBody>
      </p:sp>
    </p:spTree>
    <p:extLst>
      <p:ext uri="{BB962C8B-B14F-4D97-AF65-F5344CB8AC3E}">
        <p14:creationId xmlns:p14="http://schemas.microsoft.com/office/powerpoint/2010/main" val="13687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7FE8-03E3-40EC-8B0D-622675521C5A}"/>
              </a:ext>
            </a:extLst>
          </p:cNvPr>
          <p:cNvSpPr>
            <a:spLocks noGrp="1"/>
          </p:cNvSpPr>
          <p:nvPr>
            <p:ph type="title"/>
          </p:nvPr>
        </p:nvSpPr>
        <p:spPr>
          <a:xfrm>
            <a:off x="604683" y="0"/>
            <a:ext cx="10515600" cy="1325563"/>
          </a:xfrm>
        </p:spPr>
        <p:txBody>
          <a:bodyPr/>
          <a:lstStyle/>
          <a:p>
            <a:r>
              <a:rPr lang="en-GB" sz="4000" b="1" dirty="0">
                <a:solidFill>
                  <a:schemeClr val="tx1">
                    <a:lumMod val="65000"/>
                    <a:lumOff val="35000"/>
                  </a:schemeClr>
                </a:solidFill>
                <a:latin typeface="Arial Narrow" panose="020B0606020202030204" pitchFamily="34" charset="0"/>
              </a:rPr>
              <a:t>JIAF Aggregation Methodology</a:t>
            </a:r>
            <a:endParaRPr lang="en-US" sz="4000" b="1" dirty="0">
              <a:solidFill>
                <a:schemeClr val="tx1">
                  <a:lumMod val="65000"/>
                  <a:lumOff val="35000"/>
                </a:schemeClr>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BCD3BB32-836F-4227-A4C2-D822602791D0}"/>
              </a:ext>
            </a:extLst>
          </p:cNvPr>
          <p:cNvSpPr>
            <a:spLocks noGrp="1"/>
          </p:cNvSpPr>
          <p:nvPr>
            <p:ph idx="1"/>
          </p:nvPr>
        </p:nvSpPr>
        <p:spPr>
          <a:xfrm>
            <a:off x="604683" y="1355029"/>
            <a:ext cx="4386025" cy="5384984"/>
          </a:xfrm>
        </p:spPr>
        <p:txBody>
          <a:bodyPr>
            <a:normAutofit/>
          </a:bodyPr>
          <a:lstStyle/>
          <a:p>
            <a:r>
              <a:rPr lang="en-US" b="1" spc="-5" dirty="0">
                <a:solidFill>
                  <a:srgbClr val="57575A"/>
                </a:solidFill>
                <a:latin typeface="Arial Narrow"/>
                <a:cs typeface="Arial Narrow"/>
              </a:rPr>
              <a:t>21 indicators adopted in the intersectoral model in consultation with the CCs/IMOs</a:t>
            </a:r>
            <a:endParaRPr lang="en-US" spc="-15" dirty="0">
              <a:solidFill>
                <a:srgbClr val="57575A"/>
              </a:solidFill>
              <a:latin typeface="Arial Narrow"/>
              <a:cs typeface="Arial Narrow"/>
            </a:endParaRPr>
          </a:p>
          <a:p>
            <a:pPr marL="285750" indent="-285750"/>
            <a:r>
              <a:rPr lang="en-GB" spc="-5" dirty="0">
                <a:solidFill>
                  <a:srgbClr val="57575A"/>
                </a:solidFill>
                <a:latin typeface="Arial Narrow"/>
              </a:rPr>
              <a:t>The JIAF provides a </a:t>
            </a:r>
            <a:r>
              <a:rPr lang="en-GB" b="1" spc="-5" dirty="0">
                <a:solidFill>
                  <a:srgbClr val="57575A"/>
                </a:solidFill>
                <a:latin typeface="Arial Narrow"/>
              </a:rPr>
              <a:t>methodology for calculating the sectoral and inter-sectoral </a:t>
            </a:r>
            <a:r>
              <a:rPr lang="en-GB" b="1" spc="-5" dirty="0" err="1">
                <a:solidFill>
                  <a:srgbClr val="57575A"/>
                </a:solidFill>
                <a:latin typeface="Arial Narrow"/>
              </a:rPr>
              <a:t>PiN</a:t>
            </a:r>
            <a:r>
              <a:rPr lang="en-GB" b="1" spc="-5" dirty="0">
                <a:solidFill>
                  <a:srgbClr val="57575A"/>
                </a:solidFill>
                <a:latin typeface="Arial Narrow"/>
              </a:rPr>
              <a:t> and severity figures in the HNO</a:t>
            </a:r>
          </a:p>
          <a:p>
            <a:pPr marL="285750" indent="-285750"/>
            <a:r>
              <a:rPr lang="en-GB" spc="-5" dirty="0">
                <a:solidFill>
                  <a:srgbClr val="57575A"/>
                </a:solidFill>
                <a:latin typeface="Arial Narrow"/>
              </a:rPr>
              <a:t>Five level thresholds were assigned for each indicator</a:t>
            </a:r>
          </a:p>
          <a:p>
            <a:endParaRPr lang="en-US" dirty="0">
              <a:latin typeface="Arial Narrow"/>
              <a:cs typeface="Arial Narrow"/>
            </a:endParaRPr>
          </a:p>
          <a:p>
            <a:endParaRPr lang="en-US" dirty="0"/>
          </a:p>
        </p:txBody>
      </p:sp>
      <p:sp>
        <p:nvSpPr>
          <p:cNvPr id="4" name="Text Placeholder 3">
            <a:extLst>
              <a:ext uri="{FF2B5EF4-FFF2-40B4-BE49-F238E27FC236}">
                <a16:creationId xmlns:a16="http://schemas.microsoft.com/office/drawing/2014/main" id="{F20E4A2A-EFDD-4C82-BD5C-5B82C8FFFDC1}"/>
              </a:ext>
            </a:extLst>
          </p:cNvPr>
          <p:cNvSpPr txBox="1">
            <a:spLocks/>
          </p:cNvSpPr>
          <p:nvPr/>
        </p:nvSpPr>
        <p:spPr>
          <a:xfrm>
            <a:off x="5539216" y="4109500"/>
            <a:ext cx="5104746" cy="971986"/>
          </a:xfrm>
          <a:prstGeom prst="rect">
            <a:avLst/>
          </a:prstGeom>
        </p:spPr>
        <p:txBody>
          <a:bodyPr/>
          <a:lstStyle>
            <a:lvl1pPr marL="0" indent="0" algn="l" defTabSz="914400" rtl="0" eaLnBrk="1" latinLnBrk="0" hangingPunct="1">
              <a:lnSpc>
                <a:spcPts val="1500"/>
              </a:lnSpc>
              <a:spcBef>
                <a:spcPts val="1000"/>
              </a:spcBef>
              <a:buFont typeface="Arial" panose="020B0604020202020204" pitchFamily="34" charset="0"/>
              <a:buNone/>
              <a:defRPr sz="1300" kern="120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GB" sz="1400" dirty="0"/>
          </a:p>
        </p:txBody>
      </p:sp>
      <p:sp>
        <p:nvSpPr>
          <p:cNvPr id="5" name="object 5">
            <a:extLst>
              <a:ext uri="{FF2B5EF4-FFF2-40B4-BE49-F238E27FC236}">
                <a16:creationId xmlns:a16="http://schemas.microsoft.com/office/drawing/2014/main" id="{84E56BAA-AB15-4F70-B1D1-DA7D4A8F95D6}"/>
              </a:ext>
            </a:extLst>
          </p:cNvPr>
          <p:cNvSpPr/>
          <p:nvPr/>
        </p:nvSpPr>
        <p:spPr>
          <a:xfrm>
            <a:off x="5173655" y="3804014"/>
            <a:ext cx="7018345" cy="2554943"/>
          </a:xfrm>
          <a:prstGeom prst="rect">
            <a:avLst/>
          </a:prstGeom>
          <a:blipFill>
            <a:blip r:embed="rId2" cstate="print"/>
            <a:stretch>
              <a:fillRect/>
            </a:stretch>
          </a:blipFill>
        </p:spPr>
        <p:txBody>
          <a:bodyPr wrap="square" lIns="0" tIns="0" rIns="0" bIns="0" rtlCol="0"/>
          <a:lstStyle/>
          <a:p>
            <a:endParaRPr/>
          </a:p>
        </p:txBody>
      </p:sp>
      <p:pic>
        <p:nvPicPr>
          <p:cNvPr id="6" name="Picture 5">
            <a:extLst>
              <a:ext uri="{FF2B5EF4-FFF2-40B4-BE49-F238E27FC236}">
                <a16:creationId xmlns:a16="http://schemas.microsoft.com/office/drawing/2014/main" id="{4DB527E2-813A-4941-AF5A-7617D270EE6C}"/>
              </a:ext>
            </a:extLst>
          </p:cNvPr>
          <p:cNvPicPr>
            <a:picLocks noChangeAspect="1"/>
          </p:cNvPicPr>
          <p:nvPr/>
        </p:nvPicPr>
        <p:blipFill>
          <a:blip r:embed="rId3"/>
          <a:stretch>
            <a:fillRect/>
          </a:stretch>
        </p:blipFill>
        <p:spPr>
          <a:xfrm>
            <a:off x="5257800" y="1022559"/>
            <a:ext cx="6934200" cy="2247900"/>
          </a:xfrm>
          <a:prstGeom prst="rect">
            <a:avLst/>
          </a:prstGeom>
        </p:spPr>
      </p:pic>
    </p:spTree>
    <p:extLst>
      <p:ext uri="{BB962C8B-B14F-4D97-AF65-F5344CB8AC3E}">
        <p14:creationId xmlns:p14="http://schemas.microsoft.com/office/powerpoint/2010/main" val="1085439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FE20-8D89-4A24-ADB1-E9178A26B51C}"/>
              </a:ext>
            </a:extLst>
          </p:cNvPr>
          <p:cNvSpPr>
            <a:spLocks noGrp="1"/>
          </p:cNvSpPr>
          <p:nvPr>
            <p:ph type="title"/>
          </p:nvPr>
        </p:nvSpPr>
        <p:spPr>
          <a:xfrm>
            <a:off x="838200" y="319041"/>
            <a:ext cx="10515600" cy="932688"/>
          </a:xfrm>
        </p:spPr>
        <p:txBody>
          <a:bodyPr vert="horz" lIns="91440" tIns="45720" rIns="91440" bIns="45720" rtlCol="0" anchor="b">
            <a:normAutofit/>
          </a:bodyPr>
          <a:lstStyle/>
          <a:p>
            <a:pPr algn="ctr"/>
            <a:r>
              <a:rPr lang="en-US" sz="6000" b="1" dirty="0">
                <a:solidFill>
                  <a:schemeClr val="tx1">
                    <a:lumMod val="65000"/>
                    <a:lumOff val="35000"/>
                  </a:schemeClr>
                </a:solidFill>
                <a:latin typeface="Arial Narrow" panose="020B0606020202030204" pitchFamily="34" charset="0"/>
              </a:rPr>
              <a:t>Summary of Humanitarian Needs</a:t>
            </a:r>
          </a:p>
        </p:txBody>
      </p:sp>
      <p:sp>
        <p:nvSpPr>
          <p:cNvPr id="12" name="Text Placeholder 2">
            <a:extLst>
              <a:ext uri="{FF2B5EF4-FFF2-40B4-BE49-F238E27FC236}">
                <a16:creationId xmlns:a16="http://schemas.microsoft.com/office/drawing/2014/main" id="{6EB40513-E1E1-472D-9E8E-1341FDE90B39}"/>
              </a:ext>
            </a:extLst>
          </p:cNvPr>
          <p:cNvSpPr txBox="1">
            <a:spLocks/>
          </p:cNvSpPr>
          <p:nvPr/>
        </p:nvSpPr>
        <p:spPr>
          <a:xfrm>
            <a:off x="327283" y="1837348"/>
            <a:ext cx="3014699" cy="9326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1">
                    <a:lumMod val="50000"/>
                    <a:lumOff val="50000"/>
                  </a:schemeClr>
                </a:solidFill>
                <a:latin typeface="Arial Narrow" panose="020B0606020202030204" pitchFamily="34" charset="0"/>
              </a:rPr>
              <a:t>Total Population </a:t>
            </a:r>
          </a:p>
          <a:p>
            <a:pPr marL="0" indent="0">
              <a:buNone/>
            </a:pPr>
            <a:r>
              <a:rPr lang="en-US" b="1" dirty="0">
                <a:solidFill>
                  <a:schemeClr val="tx1">
                    <a:lumMod val="50000"/>
                    <a:lumOff val="50000"/>
                  </a:schemeClr>
                </a:solidFill>
                <a:latin typeface="Arial Narrow" panose="020B0606020202030204" pitchFamily="34" charset="0"/>
              </a:rPr>
              <a:t>5.3M</a:t>
            </a:r>
          </a:p>
        </p:txBody>
      </p:sp>
      <p:sp>
        <p:nvSpPr>
          <p:cNvPr id="13" name="Rectangle 12">
            <a:extLst>
              <a:ext uri="{FF2B5EF4-FFF2-40B4-BE49-F238E27FC236}">
                <a16:creationId xmlns:a16="http://schemas.microsoft.com/office/drawing/2014/main" id="{80999930-3488-44E2-9AEF-8207D7E9CB3A}"/>
              </a:ext>
            </a:extLst>
          </p:cNvPr>
          <p:cNvSpPr/>
          <p:nvPr/>
        </p:nvSpPr>
        <p:spPr>
          <a:xfrm>
            <a:off x="1317545" y="3343712"/>
            <a:ext cx="1812405" cy="1200329"/>
          </a:xfrm>
          <a:prstGeom prst="rect">
            <a:avLst/>
          </a:prstGeom>
        </p:spPr>
        <p:txBody>
          <a:bodyPr wrap="square">
            <a:spAutoFit/>
          </a:bodyPr>
          <a:lstStyle/>
          <a:p>
            <a:pPr algn="ctr"/>
            <a:r>
              <a:rPr lang="en-US" sz="4000" b="1" dirty="0">
                <a:solidFill>
                  <a:schemeClr val="bg1"/>
                </a:solidFill>
                <a:latin typeface="Calibri" panose="020F0502020204030204" pitchFamily="34" charset="0"/>
              </a:rPr>
              <a:t>5.3 M</a:t>
            </a:r>
            <a:endParaRPr lang="en-US" sz="2400" b="1" dirty="0">
              <a:solidFill>
                <a:schemeClr val="bg1"/>
              </a:solidFill>
              <a:latin typeface="Calibri" panose="020F0502020204030204" pitchFamily="34" charset="0"/>
            </a:endParaRPr>
          </a:p>
          <a:p>
            <a:pPr algn="ctr"/>
            <a:r>
              <a:rPr lang="en-US" sz="1600" b="1" dirty="0">
                <a:solidFill>
                  <a:schemeClr val="bg1"/>
                </a:solidFill>
                <a:latin typeface="Calibri" panose="020F0502020204030204" pitchFamily="34" charset="0"/>
              </a:rPr>
              <a:t>Source: PCBS, 2021 projection</a:t>
            </a:r>
            <a:endParaRPr lang="en-US" sz="1600" b="1" dirty="0">
              <a:solidFill>
                <a:schemeClr val="bg1"/>
              </a:solidFill>
            </a:endParaRPr>
          </a:p>
        </p:txBody>
      </p:sp>
      <p:sp>
        <p:nvSpPr>
          <p:cNvPr id="18" name="Rectangle 17">
            <a:extLst>
              <a:ext uri="{FF2B5EF4-FFF2-40B4-BE49-F238E27FC236}">
                <a16:creationId xmlns:a16="http://schemas.microsoft.com/office/drawing/2014/main" id="{28FC6041-02B7-4FF8-A504-F2E2A2E95D2E}"/>
              </a:ext>
            </a:extLst>
          </p:cNvPr>
          <p:cNvSpPr/>
          <p:nvPr/>
        </p:nvSpPr>
        <p:spPr>
          <a:xfrm>
            <a:off x="-4060628" y="1270975"/>
            <a:ext cx="2470440" cy="474252"/>
          </a:xfrm>
          <a:prstGeom prst="rect">
            <a:avLst/>
          </a:prstGeom>
        </p:spPr>
        <p:txBody>
          <a:bodyPr wrap="none">
            <a:spAutoFit/>
          </a:bodyPr>
          <a:lstStyle/>
          <a:p>
            <a:pPr algn="ctr"/>
            <a:r>
              <a:rPr lang="en-US" b="1" dirty="0">
                <a:solidFill>
                  <a:schemeClr val="tx1">
                    <a:lumMod val="50000"/>
                    <a:lumOff val="50000"/>
                  </a:schemeClr>
                </a:solidFill>
                <a:latin typeface="Calibri" panose="020F0502020204030204" pitchFamily="34" charset="0"/>
              </a:rPr>
              <a:t>Severity of Needs</a:t>
            </a:r>
          </a:p>
        </p:txBody>
      </p:sp>
      <p:pic>
        <p:nvPicPr>
          <p:cNvPr id="9" name="Picture 8">
            <a:extLst>
              <a:ext uri="{FF2B5EF4-FFF2-40B4-BE49-F238E27FC236}">
                <a16:creationId xmlns:a16="http://schemas.microsoft.com/office/drawing/2014/main" id="{BB1DE371-7B15-4F4C-BC92-E7DC1692E51A}"/>
              </a:ext>
            </a:extLst>
          </p:cNvPr>
          <p:cNvPicPr>
            <a:picLocks noChangeAspect="1"/>
          </p:cNvPicPr>
          <p:nvPr/>
        </p:nvPicPr>
        <p:blipFill>
          <a:blip r:embed="rId3"/>
          <a:stretch>
            <a:fillRect/>
          </a:stretch>
        </p:blipFill>
        <p:spPr>
          <a:xfrm>
            <a:off x="183396" y="2770036"/>
            <a:ext cx="5052633" cy="1546883"/>
          </a:xfrm>
          <a:prstGeom prst="rect">
            <a:avLst/>
          </a:prstGeom>
        </p:spPr>
      </p:pic>
      <p:grpSp>
        <p:nvGrpSpPr>
          <p:cNvPr id="23" name="Group 22">
            <a:extLst>
              <a:ext uri="{FF2B5EF4-FFF2-40B4-BE49-F238E27FC236}">
                <a16:creationId xmlns:a16="http://schemas.microsoft.com/office/drawing/2014/main" id="{824C393B-9EA0-4068-8FE0-264F0F46CBEB}"/>
              </a:ext>
            </a:extLst>
          </p:cNvPr>
          <p:cNvGrpSpPr/>
          <p:nvPr/>
        </p:nvGrpSpPr>
        <p:grpSpPr>
          <a:xfrm>
            <a:off x="5513772" y="1982795"/>
            <a:ext cx="6350945" cy="2260730"/>
            <a:chOff x="5513772" y="1982795"/>
            <a:chExt cx="6350945" cy="2260730"/>
          </a:xfrm>
        </p:grpSpPr>
        <p:pic>
          <p:nvPicPr>
            <p:cNvPr id="22" name="Graphic 21" descr="Chevron arrows">
              <a:extLst>
                <a:ext uri="{FF2B5EF4-FFF2-40B4-BE49-F238E27FC236}">
                  <a16:creationId xmlns:a16="http://schemas.microsoft.com/office/drawing/2014/main" id="{C96E3713-6EC5-414A-9318-FCB1EA62AD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3772" y="3086277"/>
              <a:ext cx="1308619" cy="914400"/>
            </a:xfrm>
            <a:prstGeom prst="rect">
              <a:avLst/>
            </a:prstGeom>
          </p:spPr>
        </p:pic>
        <p:pic>
          <p:nvPicPr>
            <p:cNvPr id="15" name="Picture 14">
              <a:extLst>
                <a:ext uri="{FF2B5EF4-FFF2-40B4-BE49-F238E27FC236}">
                  <a16:creationId xmlns:a16="http://schemas.microsoft.com/office/drawing/2014/main" id="{E0EB7248-6280-4EF2-ABDC-E772A7418F78}"/>
                </a:ext>
              </a:extLst>
            </p:cNvPr>
            <p:cNvPicPr>
              <a:picLocks noChangeAspect="1"/>
            </p:cNvPicPr>
            <p:nvPr/>
          </p:nvPicPr>
          <p:blipFill>
            <a:blip r:embed="rId6"/>
            <a:stretch>
              <a:fillRect/>
            </a:stretch>
          </p:blipFill>
          <p:spPr>
            <a:xfrm>
              <a:off x="7052520" y="2739713"/>
              <a:ext cx="4812197" cy="1503812"/>
            </a:xfrm>
            <a:prstGeom prst="rect">
              <a:avLst/>
            </a:prstGeom>
          </p:spPr>
        </p:pic>
        <p:sp>
          <p:nvSpPr>
            <p:cNvPr id="27" name="Text Placeholder 2">
              <a:extLst>
                <a:ext uri="{FF2B5EF4-FFF2-40B4-BE49-F238E27FC236}">
                  <a16:creationId xmlns:a16="http://schemas.microsoft.com/office/drawing/2014/main" id="{5237A357-1191-4EF3-83B1-A77B83148F3D}"/>
                </a:ext>
              </a:extLst>
            </p:cNvPr>
            <p:cNvSpPr txBox="1">
              <a:spLocks/>
            </p:cNvSpPr>
            <p:nvPr/>
          </p:nvSpPr>
          <p:spPr>
            <a:xfrm>
              <a:off x="7026959" y="1982795"/>
              <a:ext cx="3014699" cy="9326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EE5859"/>
                  </a:solidFill>
                  <a:latin typeface="Arial Narrow" panose="020B0606020202030204" pitchFamily="34" charset="0"/>
                </a:rPr>
                <a:t>People in Need</a:t>
              </a:r>
            </a:p>
            <a:p>
              <a:pPr marL="0" indent="0">
                <a:buNone/>
              </a:pPr>
              <a:r>
                <a:rPr lang="en-US" b="1" dirty="0">
                  <a:solidFill>
                    <a:srgbClr val="EE5859"/>
                  </a:solidFill>
                  <a:latin typeface="Arial Narrow" panose="020B0606020202030204" pitchFamily="34" charset="0"/>
                </a:rPr>
                <a:t>2.1M</a:t>
              </a:r>
            </a:p>
          </p:txBody>
        </p:sp>
      </p:grpSp>
      <p:pic>
        <p:nvPicPr>
          <p:cNvPr id="7" name="Picture 6">
            <a:extLst>
              <a:ext uri="{FF2B5EF4-FFF2-40B4-BE49-F238E27FC236}">
                <a16:creationId xmlns:a16="http://schemas.microsoft.com/office/drawing/2014/main" id="{C81FE534-F837-4C88-BC92-42FFE0D996CB}"/>
              </a:ext>
            </a:extLst>
          </p:cNvPr>
          <p:cNvPicPr>
            <a:picLocks noChangeAspect="1"/>
          </p:cNvPicPr>
          <p:nvPr/>
        </p:nvPicPr>
        <p:blipFill>
          <a:blip r:embed="rId7"/>
          <a:stretch>
            <a:fillRect/>
          </a:stretch>
        </p:blipFill>
        <p:spPr>
          <a:xfrm>
            <a:off x="952557" y="5249607"/>
            <a:ext cx="10431048" cy="1335683"/>
          </a:xfrm>
          <a:prstGeom prst="rect">
            <a:avLst/>
          </a:prstGeom>
        </p:spPr>
      </p:pic>
    </p:spTree>
    <p:extLst>
      <p:ext uri="{BB962C8B-B14F-4D97-AF65-F5344CB8AC3E}">
        <p14:creationId xmlns:p14="http://schemas.microsoft.com/office/powerpoint/2010/main" val="424200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E9BF87-0A6D-4627-ACB7-5A413CFEB8DE}"/>
              </a:ext>
            </a:extLst>
          </p:cNvPr>
          <p:cNvSpPr>
            <a:spLocks noGrp="1"/>
          </p:cNvSpPr>
          <p:nvPr>
            <p:ph type="title"/>
          </p:nvPr>
        </p:nvSpPr>
        <p:spPr>
          <a:xfrm>
            <a:off x="838200" y="319041"/>
            <a:ext cx="10515600" cy="932688"/>
          </a:xfrm>
        </p:spPr>
        <p:txBody>
          <a:bodyPr vert="horz" lIns="91440" tIns="45720" rIns="91440" bIns="45720" rtlCol="0" anchor="b">
            <a:normAutofit/>
          </a:bodyPr>
          <a:lstStyle/>
          <a:p>
            <a:r>
              <a:rPr lang="en-US" sz="6000" b="1" dirty="0">
                <a:solidFill>
                  <a:schemeClr val="tx1">
                    <a:lumMod val="65000"/>
                    <a:lumOff val="35000"/>
                  </a:schemeClr>
                </a:solidFill>
                <a:latin typeface="Arial Narrow" panose="020B0606020202030204" pitchFamily="34" charset="0"/>
              </a:rPr>
              <a:t>PIN by year</a:t>
            </a:r>
          </a:p>
        </p:txBody>
      </p:sp>
      <p:grpSp>
        <p:nvGrpSpPr>
          <p:cNvPr id="8" name="Group 7">
            <a:extLst>
              <a:ext uri="{FF2B5EF4-FFF2-40B4-BE49-F238E27FC236}">
                <a16:creationId xmlns:a16="http://schemas.microsoft.com/office/drawing/2014/main" id="{E1131A49-7CC0-4833-9493-8A02B349BEDE}"/>
              </a:ext>
            </a:extLst>
          </p:cNvPr>
          <p:cNvGrpSpPr/>
          <p:nvPr/>
        </p:nvGrpSpPr>
        <p:grpSpPr>
          <a:xfrm>
            <a:off x="1621971" y="1780792"/>
            <a:ext cx="8235695" cy="4489379"/>
            <a:chOff x="1621971" y="1780792"/>
            <a:chExt cx="8235695" cy="4489379"/>
          </a:xfrm>
        </p:grpSpPr>
        <p:graphicFrame>
          <p:nvGraphicFramePr>
            <p:cNvPr id="4" name="Chart 3">
              <a:extLst>
                <a:ext uri="{FF2B5EF4-FFF2-40B4-BE49-F238E27FC236}">
                  <a16:creationId xmlns:a16="http://schemas.microsoft.com/office/drawing/2014/main" id="{58430C34-0C16-4967-B6DA-5E16BE495791}"/>
                </a:ext>
              </a:extLst>
            </p:cNvPr>
            <p:cNvGraphicFramePr>
              <a:graphicFrameLocks/>
            </p:cNvGraphicFramePr>
            <p:nvPr>
              <p:extLst>
                <p:ext uri="{D42A27DB-BD31-4B8C-83A1-F6EECF244321}">
                  <p14:modId xmlns:p14="http://schemas.microsoft.com/office/powerpoint/2010/main" val="1362381785"/>
                </p:ext>
              </p:extLst>
            </p:nvPr>
          </p:nvGraphicFramePr>
          <p:xfrm>
            <a:off x="1621971" y="2242457"/>
            <a:ext cx="8077200" cy="402771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BA90F570-BC88-4BC2-9AAA-922F0D3895F5}"/>
                </a:ext>
              </a:extLst>
            </p:cNvPr>
            <p:cNvSpPr txBox="1"/>
            <p:nvPr/>
          </p:nvSpPr>
          <p:spPr>
            <a:xfrm>
              <a:off x="7938197" y="1780792"/>
              <a:ext cx="1919469" cy="646331"/>
            </a:xfrm>
            <a:prstGeom prst="rect">
              <a:avLst/>
            </a:prstGeom>
            <a:noFill/>
          </p:spPr>
          <p:txBody>
            <a:bodyPr wrap="square" rtlCol="0">
              <a:spAutoFit/>
            </a:bodyPr>
            <a:lstStyle/>
            <a:p>
              <a:r>
                <a:rPr lang="en-US" b="1" dirty="0">
                  <a:solidFill>
                    <a:srgbClr val="EE5859"/>
                  </a:solidFill>
                  <a:latin typeface="Arial Narrow" panose="020B0606020202030204" pitchFamily="34" charset="0"/>
                </a:rPr>
                <a:t>MSNA </a:t>
              </a:r>
            </a:p>
            <a:p>
              <a:r>
                <a:rPr lang="en-US" b="1" dirty="0">
                  <a:solidFill>
                    <a:srgbClr val="EE5859"/>
                  </a:solidFill>
                  <a:latin typeface="Arial Narrow" panose="020B0606020202030204" pitchFamily="34" charset="0"/>
                </a:rPr>
                <a:t>JIAF approach</a:t>
              </a:r>
            </a:p>
          </p:txBody>
        </p:sp>
        <p:cxnSp>
          <p:nvCxnSpPr>
            <p:cNvPr id="6" name="Straight Connector 5">
              <a:extLst>
                <a:ext uri="{FF2B5EF4-FFF2-40B4-BE49-F238E27FC236}">
                  <a16:creationId xmlns:a16="http://schemas.microsoft.com/office/drawing/2014/main" id="{C4E64EFC-8774-4C8B-93DC-00C6B5410180}"/>
                </a:ext>
              </a:extLst>
            </p:cNvPr>
            <p:cNvCxnSpPr>
              <a:cxnSpLocks/>
            </p:cNvCxnSpPr>
            <p:nvPr/>
          </p:nvCxnSpPr>
          <p:spPr>
            <a:xfrm>
              <a:off x="7938198" y="1868993"/>
              <a:ext cx="0" cy="4250453"/>
            </a:xfrm>
            <a:prstGeom prst="line">
              <a:avLst/>
            </a:prstGeom>
            <a:ln w="12700"/>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33907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5E0E-5355-4331-B325-08C19DBC21B1}"/>
              </a:ext>
            </a:extLst>
          </p:cNvPr>
          <p:cNvSpPr>
            <a:spLocks noGrp="1"/>
          </p:cNvSpPr>
          <p:nvPr>
            <p:ph type="title"/>
          </p:nvPr>
        </p:nvSpPr>
        <p:spPr>
          <a:xfrm>
            <a:off x="150920" y="168004"/>
            <a:ext cx="5914959" cy="969275"/>
          </a:xfrm>
        </p:spPr>
        <p:txBody>
          <a:bodyPr>
            <a:noAutofit/>
          </a:bodyPr>
          <a:lstStyle/>
          <a:p>
            <a:r>
              <a:rPr lang="en-US" sz="4800" b="1" dirty="0">
                <a:solidFill>
                  <a:schemeClr val="tx1">
                    <a:lumMod val="65000"/>
                    <a:lumOff val="35000"/>
                  </a:schemeClr>
                </a:solidFill>
                <a:latin typeface="+mn-lt"/>
                <a:ea typeface="+mn-ea"/>
                <a:cs typeface="+mn-cs"/>
              </a:rPr>
              <a:t>PIN by Geography</a:t>
            </a:r>
          </a:p>
        </p:txBody>
      </p:sp>
      <p:sp>
        <p:nvSpPr>
          <p:cNvPr id="51" name="Rectangle 50">
            <a:extLst>
              <a:ext uri="{FF2B5EF4-FFF2-40B4-BE49-F238E27FC236}">
                <a16:creationId xmlns:a16="http://schemas.microsoft.com/office/drawing/2014/main" id="{F9B1D6F8-3BC8-4530-ADB0-4FCD4EB0A99C}"/>
              </a:ext>
            </a:extLst>
          </p:cNvPr>
          <p:cNvSpPr/>
          <p:nvPr/>
        </p:nvSpPr>
        <p:spPr>
          <a:xfrm>
            <a:off x="281005" y="4609525"/>
            <a:ext cx="1063754" cy="707886"/>
          </a:xfrm>
          <a:prstGeom prst="rect">
            <a:avLst/>
          </a:prstGeom>
        </p:spPr>
        <p:txBody>
          <a:bodyPr wrap="none">
            <a:spAutoFit/>
          </a:bodyPr>
          <a:lstStyle/>
          <a:p>
            <a:pPr algn="ctr" fontAlgn="b"/>
            <a:r>
              <a:rPr lang="en-US" sz="2000" b="1" dirty="0">
                <a:solidFill>
                  <a:schemeClr val="bg1"/>
                </a:solidFill>
                <a:latin typeface="Calibri" panose="020F0502020204030204" pitchFamily="34" charset="0"/>
              </a:rPr>
              <a:t>43% </a:t>
            </a:r>
          </a:p>
          <a:p>
            <a:pPr algn="ctr" fontAlgn="b"/>
            <a:r>
              <a:rPr lang="en-US" sz="2000" b="1" dirty="0">
                <a:solidFill>
                  <a:schemeClr val="bg1"/>
                </a:solidFill>
                <a:latin typeface="Calibri" panose="020F0502020204030204" pitchFamily="34" charset="0"/>
              </a:rPr>
              <a:t>stressed</a:t>
            </a:r>
          </a:p>
        </p:txBody>
      </p:sp>
      <p:sp>
        <p:nvSpPr>
          <p:cNvPr id="4" name="Rectangle 3">
            <a:extLst>
              <a:ext uri="{FF2B5EF4-FFF2-40B4-BE49-F238E27FC236}">
                <a16:creationId xmlns:a16="http://schemas.microsoft.com/office/drawing/2014/main" id="{67C97FBB-BF75-4E03-95B8-E41AE8434CC5}"/>
              </a:ext>
            </a:extLst>
          </p:cNvPr>
          <p:cNvSpPr/>
          <p:nvPr/>
        </p:nvSpPr>
        <p:spPr>
          <a:xfrm>
            <a:off x="299308" y="1144245"/>
            <a:ext cx="5695125" cy="5260799"/>
          </a:xfrm>
          <a:prstGeom prst="rect">
            <a:avLst/>
          </a:prstGeom>
        </p:spPr>
        <p:txBody>
          <a:bodyPr wrap="square">
            <a:spAutoFit/>
          </a:bodyPr>
          <a:lstStyle/>
          <a:p>
            <a:pPr marL="285750" lvl="0" indent="-285750">
              <a:lnSpc>
                <a:spcPct val="107000"/>
              </a:lnSpc>
              <a:spcAft>
                <a:spcPts val="800"/>
              </a:spcAft>
              <a:buFont typeface="Arial" panose="020B0604020202020204" pitchFamily="34" charset="0"/>
              <a:buChar char="•"/>
            </a:pPr>
            <a:r>
              <a:rPr lang="en-US" sz="2800" b="1" dirty="0">
                <a:solidFill>
                  <a:schemeClr val="tx1">
                    <a:lumMod val="65000"/>
                    <a:lumOff val="35000"/>
                  </a:schemeClr>
                </a:solidFill>
                <a:latin typeface="Arial Narrow" panose="020B0606020202030204" pitchFamily="34" charset="0"/>
                <a:ea typeface="Roboto" panose="02000000000000000000" pitchFamily="2" charset="0"/>
                <a:cs typeface="Times New Roman" panose="02020603050405020304" pitchFamily="18" charset="0"/>
              </a:rPr>
              <a:t>64% of people in need </a:t>
            </a:r>
            <a:r>
              <a:rPr lang="en-US" sz="2800" dirty="0">
                <a:solidFill>
                  <a:schemeClr val="tx1">
                    <a:lumMod val="65000"/>
                    <a:lumOff val="35000"/>
                  </a:schemeClr>
                </a:solidFill>
                <a:latin typeface="Arial Narrow" panose="020B0606020202030204" pitchFamily="34" charset="0"/>
                <a:ea typeface="Roboto" panose="02000000000000000000" pitchFamily="2" charset="0"/>
                <a:cs typeface="Times New Roman" panose="02020603050405020304" pitchFamily="18" charset="0"/>
              </a:rPr>
              <a:t>lives in Gaza </a:t>
            </a:r>
          </a:p>
          <a:p>
            <a:pPr marL="285750" lvl="0" indent="-285750">
              <a:lnSpc>
                <a:spcPct val="107000"/>
              </a:lnSpc>
              <a:spcAft>
                <a:spcPts val="800"/>
              </a:spcAft>
              <a:buFont typeface="Arial" panose="020B0604020202020204" pitchFamily="34" charset="0"/>
              <a:buChar char="•"/>
            </a:pPr>
            <a:r>
              <a:rPr lang="en-US" sz="2800" b="1" dirty="0">
                <a:solidFill>
                  <a:schemeClr val="tx1">
                    <a:lumMod val="65000"/>
                    <a:lumOff val="35000"/>
                  </a:schemeClr>
                </a:solidFill>
                <a:latin typeface="Arial Narrow" panose="020B0606020202030204" pitchFamily="34" charset="0"/>
                <a:ea typeface="Roboto" panose="02000000000000000000" pitchFamily="2" charset="0"/>
                <a:cs typeface="Times New Roman" panose="02020603050405020304" pitchFamily="18" charset="0"/>
              </a:rPr>
              <a:t>36% </a:t>
            </a:r>
            <a:r>
              <a:rPr lang="en-US" sz="2800" dirty="0">
                <a:solidFill>
                  <a:schemeClr val="tx1">
                    <a:lumMod val="65000"/>
                    <a:lumOff val="35000"/>
                  </a:schemeClr>
                </a:solidFill>
                <a:latin typeface="Arial Narrow" panose="020B0606020202030204" pitchFamily="34" charset="0"/>
                <a:ea typeface="Roboto" panose="02000000000000000000" pitchFamily="2" charset="0"/>
                <a:cs typeface="Times New Roman" panose="02020603050405020304" pitchFamily="18" charset="0"/>
              </a:rPr>
              <a:t>of people in need lives in the West Bank.</a:t>
            </a:r>
          </a:p>
          <a:p>
            <a:pPr marL="285750" lvl="0" indent="-285750">
              <a:lnSpc>
                <a:spcPct val="107000"/>
              </a:lnSpc>
              <a:spcAft>
                <a:spcPts val="800"/>
              </a:spcAft>
              <a:buFont typeface="Arial" panose="020B0604020202020204" pitchFamily="34" charset="0"/>
              <a:buChar char="•"/>
            </a:pPr>
            <a:endParaRPr lang="en-US" sz="2800" dirty="0">
              <a:solidFill>
                <a:schemeClr val="tx1">
                  <a:lumMod val="65000"/>
                  <a:lumOff val="35000"/>
                </a:schemeClr>
              </a:solidFill>
              <a:latin typeface="Arial Narrow" panose="020B0606020202030204" pitchFamily="34" charset="0"/>
              <a:ea typeface="Roboto" panose="02000000000000000000" pitchFamily="2" charset="0"/>
              <a:cs typeface="Times New Roman" panose="02020603050405020304" pitchFamily="18" charset="0"/>
            </a:endParaRPr>
          </a:p>
          <a:p>
            <a:pPr marL="457200" indent="-457200">
              <a:buFont typeface="Arial" panose="020B0604020202020204" pitchFamily="34" charset="0"/>
              <a:buChar char="•"/>
            </a:pPr>
            <a:r>
              <a:rPr lang="en-US" sz="2800" b="1" dirty="0">
                <a:solidFill>
                  <a:srgbClr val="EE5859"/>
                </a:solidFill>
                <a:latin typeface="Arial Narrow" panose="020B0606020202030204" pitchFamily="34" charset="0"/>
              </a:rPr>
              <a:t>63% of Gaza residents need humanitarian assistance</a:t>
            </a:r>
          </a:p>
          <a:p>
            <a:pPr marL="457200" indent="-457200">
              <a:buFont typeface="Arial" panose="020B0604020202020204" pitchFamily="34" charset="0"/>
              <a:buChar char="•"/>
            </a:pPr>
            <a:endParaRPr lang="en-US" sz="2800" b="1" dirty="0">
              <a:solidFill>
                <a:srgbClr val="EE5859"/>
              </a:solidFill>
              <a:latin typeface="Arial Narrow" panose="020B0606020202030204" pitchFamily="34" charset="0"/>
            </a:endParaRPr>
          </a:p>
          <a:p>
            <a:pPr marL="457200" indent="-457200">
              <a:buFont typeface="Arial" panose="020B0604020202020204" pitchFamily="34" charset="0"/>
              <a:buChar char="•"/>
            </a:pPr>
            <a:r>
              <a:rPr lang="en-US" sz="2800" b="1" dirty="0">
                <a:solidFill>
                  <a:srgbClr val="EE5859"/>
                </a:solidFill>
                <a:latin typeface="Arial Narrow" panose="020B0606020202030204" pitchFamily="34" charset="0"/>
              </a:rPr>
              <a:t>21% of West Bank residents need humanitarian assistance </a:t>
            </a:r>
          </a:p>
          <a:p>
            <a:pPr lvl="0">
              <a:lnSpc>
                <a:spcPct val="107000"/>
              </a:lnSpc>
              <a:spcAft>
                <a:spcPts val="800"/>
              </a:spcAft>
            </a:pPr>
            <a:endParaRPr lang="en-US" sz="2400" dirty="0">
              <a:solidFill>
                <a:schemeClr val="tx1">
                  <a:lumMod val="65000"/>
                  <a:lumOff val="35000"/>
                </a:schemeClr>
              </a:solidFill>
              <a:latin typeface="Arial Narrow" panose="020B0606020202030204" pitchFamily="34" charset="0"/>
              <a:ea typeface="Roboto" panose="02000000000000000000" pitchFamily="2" charset="0"/>
              <a:cs typeface="Times New Roman" panose="02020603050405020304" pitchFamily="18" charset="0"/>
            </a:endParaRPr>
          </a:p>
          <a:p>
            <a:pPr>
              <a:lnSpc>
                <a:spcPct val="107000"/>
              </a:lnSpc>
              <a:spcAft>
                <a:spcPts val="800"/>
              </a:spcAft>
            </a:pPr>
            <a:endParaRPr lang="en-US" sz="2400" b="1" dirty="0">
              <a:solidFill>
                <a:schemeClr val="tx1">
                  <a:lumMod val="65000"/>
                  <a:lumOff val="35000"/>
                </a:schemeClr>
              </a:solidFill>
              <a:latin typeface="Arial Narrow" panose="020B0606020202030204" pitchFamily="34" charset="0"/>
              <a:ea typeface="Roboto" panose="02000000000000000000" pitchFamily="2" charset="0"/>
            </a:endParaRPr>
          </a:p>
        </p:txBody>
      </p:sp>
      <p:grpSp>
        <p:nvGrpSpPr>
          <p:cNvPr id="5" name="Graphic 7">
            <a:extLst>
              <a:ext uri="{FF2B5EF4-FFF2-40B4-BE49-F238E27FC236}">
                <a16:creationId xmlns:a16="http://schemas.microsoft.com/office/drawing/2014/main" id="{057E4013-B847-4B8C-A643-619819AA173D}"/>
              </a:ext>
            </a:extLst>
          </p:cNvPr>
          <p:cNvGrpSpPr/>
          <p:nvPr/>
        </p:nvGrpSpPr>
        <p:grpSpPr>
          <a:xfrm>
            <a:off x="6096000" y="356834"/>
            <a:ext cx="5796692" cy="6144331"/>
            <a:chOff x="6096000" y="356834"/>
            <a:chExt cx="5796692" cy="6144331"/>
          </a:xfrm>
        </p:grpSpPr>
        <p:pic>
          <p:nvPicPr>
            <p:cNvPr id="6" name="Picture 5">
              <a:extLst>
                <a:ext uri="{FF2B5EF4-FFF2-40B4-BE49-F238E27FC236}">
                  <a16:creationId xmlns:a16="http://schemas.microsoft.com/office/drawing/2014/main" id="{5C1C70D1-76B1-4CC8-9490-79D0D4BB01A0}"/>
                </a:ext>
              </a:extLst>
            </p:cNvPr>
            <p:cNvPicPr>
              <a:picLocks noChangeAspect="1"/>
            </p:cNvPicPr>
            <p:nvPr/>
          </p:nvPicPr>
          <p:blipFill>
            <a:blip r:embed="rId3"/>
            <a:stretch>
              <a:fillRect/>
            </a:stretch>
          </p:blipFill>
          <p:spPr>
            <a:xfrm>
              <a:off x="6096000" y="356834"/>
              <a:ext cx="5796692" cy="6144331"/>
            </a:xfrm>
            <a:custGeom>
              <a:avLst/>
              <a:gdLst>
                <a:gd name="connsiteX0" fmla="*/ 0 w 5796692"/>
                <a:gd name="connsiteY0" fmla="*/ 0 h 6144331"/>
                <a:gd name="connsiteX1" fmla="*/ 5796692 w 5796692"/>
                <a:gd name="connsiteY1" fmla="*/ 0 h 6144331"/>
                <a:gd name="connsiteX2" fmla="*/ 5796692 w 5796692"/>
                <a:gd name="connsiteY2" fmla="*/ 6144331 h 6144331"/>
                <a:gd name="connsiteX3" fmla="*/ 0 w 5796692"/>
                <a:gd name="connsiteY3" fmla="*/ 6144331 h 6144331"/>
              </a:gdLst>
              <a:ahLst/>
              <a:cxnLst>
                <a:cxn ang="0">
                  <a:pos x="connsiteX0" y="connsiteY0"/>
                </a:cxn>
                <a:cxn ang="0">
                  <a:pos x="connsiteX1" y="connsiteY1"/>
                </a:cxn>
                <a:cxn ang="0">
                  <a:pos x="connsiteX2" y="connsiteY2"/>
                </a:cxn>
                <a:cxn ang="0">
                  <a:pos x="connsiteX3" y="connsiteY3"/>
                </a:cxn>
              </a:cxnLst>
              <a:rect l="l" t="t" r="r" b="b"/>
              <a:pathLst>
                <a:path w="5796692" h="6144331">
                  <a:moveTo>
                    <a:pt x="0" y="0"/>
                  </a:moveTo>
                  <a:lnTo>
                    <a:pt x="5796692" y="0"/>
                  </a:lnTo>
                  <a:lnTo>
                    <a:pt x="5796692" y="6144331"/>
                  </a:lnTo>
                  <a:lnTo>
                    <a:pt x="0" y="6144331"/>
                  </a:lnTo>
                  <a:close/>
                </a:path>
              </a:pathLst>
            </a:custGeom>
            <a:ln/>
          </p:spPr>
        </p:pic>
        <p:sp>
          <p:nvSpPr>
            <p:cNvPr id="7" name="Freeform: Shape 6">
              <a:extLst>
                <a:ext uri="{FF2B5EF4-FFF2-40B4-BE49-F238E27FC236}">
                  <a16:creationId xmlns:a16="http://schemas.microsoft.com/office/drawing/2014/main" id="{323DB5EA-1E36-430A-8AF7-9B1DF65B7158}"/>
                </a:ext>
              </a:extLst>
            </p:cNvPr>
            <p:cNvSpPr/>
            <p:nvPr/>
          </p:nvSpPr>
          <p:spPr>
            <a:xfrm>
              <a:off x="6647285" y="4921903"/>
              <a:ext cx="1439067" cy="1439067"/>
            </a:xfrm>
            <a:custGeom>
              <a:avLst/>
              <a:gdLst>
                <a:gd name="connsiteX0" fmla="*/ 1442308 w 1439067"/>
                <a:gd name="connsiteY0" fmla="*/ 718004 h 1439066"/>
                <a:gd name="connsiteX1" fmla="*/ 724310 w 1439067"/>
                <a:gd name="connsiteY1" fmla="*/ 1442308 h 1439066"/>
                <a:gd name="connsiteX2" fmla="*/ 7 w 1439067"/>
                <a:gd name="connsiteY2" fmla="*/ 724310 h 1439066"/>
                <a:gd name="connsiteX3" fmla="*/ 718004 w 1439067"/>
                <a:gd name="connsiteY3" fmla="*/ 7 h 1439066"/>
                <a:gd name="connsiteX4" fmla="*/ 1442308 w 1439067"/>
                <a:gd name="connsiteY4" fmla="*/ 718004 h 143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067" h="1439066">
                  <a:moveTo>
                    <a:pt x="1442308" y="718004"/>
                  </a:moveTo>
                  <a:cubicBezTo>
                    <a:pt x="1444006" y="1116254"/>
                    <a:pt x="1122560" y="1440529"/>
                    <a:pt x="724310" y="1442308"/>
                  </a:cubicBezTo>
                  <a:cubicBezTo>
                    <a:pt x="326060" y="1444087"/>
                    <a:pt x="1785" y="1122641"/>
                    <a:pt x="7" y="724310"/>
                  </a:cubicBezTo>
                  <a:cubicBezTo>
                    <a:pt x="-1691" y="326061"/>
                    <a:pt x="319754" y="1786"/>
                    <a:pt x="718004" y="7"/>
                  </a:cubicBezTo>
                  <a:cubicBezTo>
                    <a:pt x="1116335" y="-1691"/>
                    <a:pt x="1440610" y="319755"/>
                    <a:pt x="1442308" y="718004"/>
                  </a:cubicBezTo>
                </a:path>
              </a:pathLst>
            </a:custGeom>
            <a:solidFill>
              <a:srgbClr val="EF4136">
                <a:alpha val="75000"/>
              </a:srgbClr>
            </a:solidFill>
            <a:ln w="8077"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6F0AE0DC-781B-402D-97CD-D8AE33153844}"/>
                </a:ext>
              </a:extLst>
            </p:cNvPr>
            <p:cNvSpPr/>
            <p:nvPr/>
          </p:nvSpPr>
          <p:spPr>
            <a:xfrm>
              <a:off x="9890848" y="894134"/>
              <a:ext cx="1099512" cy="1099512"/>
            </a:xfrm>
            <a:custGeom>
              <a:avLst/>
              <a:gdLst>
                <a:gd name="connsiteX0" fmla="*/ 1107117 w 1099512"/>
                <a:gd name="connsiteY0" fmla="*/ 549438 h 1099511"/>
                <a:gd name="connsiteX1" fmla="*/ 555986 w 1099512"/>
                <a:gd name="connsiteY1" fmla="*/ 1103640 h 1099511"/>
                <a:gd name="connsiteX2" fmla="*/ 5 w 1099512"/>
                <a:gd name="connsiteY2" fmla="*/ 554208 h 1099511"/>
                <a:gd name="connsiteX3" fmla="*/ 551135 w 1099512"/>
                <a:gd name="connsiteY3" fmla="*/ 5 h 1099511"/>
                <a:gd name="connsiteX4" fmla="*/ 1107117 w 1099512"/>
                <a:gd name="connsiteY4" fmla="*/ 549438 h 1099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512" h="1099511">
                  <a:moveTo>
                    <a:pt x="1107117" y="549438"/>
                  </a:moveTo>
                  <a:cubicBezTo>
                    <a:pt x="1108410" y="854229"/>
                    <a:pt x="861666" y="1102347"/>
                    <a:pt x="555986" y="1103640"/>
                  </a:cubicBezTo>
                  <a:cubicBezTo>
                    <a:pt x="250225" y="1105015"/>
                    <a:pt x="1298" y="858999"/>
                    <a:pt x="5" y="554208"/>
                  </a:cubicBezTo>
                  <a:cubicBezTo>
                    <a:pt x="-1289" y="249416"/>
                    <a:pt x="245455" y="1299"/>
                    <a:pt x="551135" y="5"/>
                  </a:cubicBezTo>
                  <a:cubicBezTo>
                    <a:pt x="856897" y="-1288"/>
                    <a:pt x="1105823" y="244727"/>
                    <a:pt x="1107117" y="549438"/>
                  </a:cubicBezTo>
                </a:path>
              </a:pathLst>
            </a:custGeom>
            <a:solidFill>
              <a:srgbClr val="EF4136">
                <a:alpha val="75000"/>
              </a:srgbClr>
            </a:solidFill>
            <a:ln w="8077" cap="flat">
              <a:noFill/>
              <a:prstDash val="solid"/>
              <a:miter/>
            </a:ln>
          </p:spPr>
          <p:txBody>
            <a:bodyPr rtlCol="0" anchor="ctr"/>
            <a:lstStyle/>
            <a:p>
              <a:endParaRPr lang="en-US"/>
            </a:p>
          </p:txBody>
        </p:sp>
      </p:grpSp>
      <p:sp>
        <p:nvSpPr>
          <p:cNvPr id="13" name="Rectangle 12">
            <a:extLst>
              <a:ext uri="{FF2B5EF4-FFF2-40B4-BE49-F238E27FC236}">
                <a16:creationId xmlns:a16="http://schemas.microsoft.com/office/drawing/2014/main" id="{2BC522C5-AECD-4CE2-9D79-4AA139D5B88C}"/>
              </a:ext>
            </a:extLst>
          </p:cNvPr>
          <p:cNvSpPr/>
          <p:nvPr/>
        </p:nvSpPr>
        <p:spPr>
          <a:xfrm>
            <a:off x="6741094" y="5435704"/>
            <a:ext cx="1251447" cy="461665"/>
          </a:xfrm>
          <a:prstGeom prst="rect">
            <a:avLst/>
          </a:prstGeom>
        </p:spPr>
        <p:txBody>
          <a:bodyPr wrap="square">
            <a:spAutoFit/>
          </a:bodyPr>
          <a:lstStyle/>
          <a:p>
            <a:pPr algn="ctr"/>
            <a:r>
              <a:rPr lang="en-US" sz="2400" b="1" dirty="0">
                <a:solidFill>
                  <a:schemeClr val="bg1"/>
                </a:solidFill>
                <a:latin typeface="Calibri" panose="020F0502020204030204" pitchFamily="34" charset="0"/>
              </a:rPr>
              <a:t>1.3m</a:t>
            </a:r>
            <a:endParaRPr lang="en-US" sz="2400" b="1" dirty="0">
              <a:solidFill>
                <a:schemeClr val="bg1"/>
              </a:solidFill>
            </a:endParaRPr>
          </a:p>
        </p:txBody>
      </p:sp>
      <p:sp>
        <p:nvSpPr>
          <p:cNvPr id="14" name="Rectangle 13">
            <a:extLst>
              <a:ext uri="{FF2B5EF4-FFF2-40B4-BE49-F238E27FC236}">
                <a16:creationId xmlns:a16="http://schemas.microsoft.com/office/drawing/2014/main" id="{C1F8F268-4C22-47A2-9C97-AAD80BCF3999}"/>
              </a:ext>
            </a:extLst>
          </p:cNvPr>
          <p:cNvSpPr/>
          <p:nvPr/>
        </p:nvSpPr>
        <p:spPr>
          <a:xfrm>
            <a:off x="9814880" y="1208409"/>
            <a:ext cx="1251447" cy="461665"/>
          </a:xfrm>
          <a:prstGeom prst="rect">
            <a:avLst/>
          </a:prstGeom>
        </p:spPr>
        <p:txBody>
          <a:bodyPr wrap="square">
            <a:spAutoFit/>
          </a:bodyPr>
          <a:lstStyle/>
          <a:p>
            <a:pPr algn="ctr"/>
            <a:r>
              <a:rPr lang="en-US" sz="2400" b="1" dirty="0">
                <a:solidFill>
                  <a:schemeClr val="bg1"/>
                </a:solidFill>
                <a:latin typeface="Calibri" panose="020F0502020204030204" pitchFamily="34" charset="0"/>
              </a:rPr>
              <a:t>0.75m</a:t>
            </a:r>
            <a:endParaRPr lang="en-US" sz="2400" b="1" dirty="0">
              <a:solidFill>
                <a:schemeClr val="bg1"/>
              </a:solidFill>
            </a:endParaRPr>
          </a:p>
        </p:txBody>
      </p:sp>
      <p:sp>
        <p:nvSpPr>
          <p:cNvPr id="3" name="Rectangle 2">
            <a:extLst>
              <a:ext uri="{FF2B5EF4-FFF2-40B4-BE49-F238E27FC236}">
                <a16:creationId xmlns:a16="http://schemas.microsoft.com/office/drawing/2014/main" id="{B3286DBE-BD0B-4CC3-8740-CC61A835BF00}"/>
              </a:ext>
            </a:extLst>
          </p:cNvPr>
          <p:cNvSpPr/>
          <p:nvPr/>
        </p:nvSpPr>
        <p:spPr>
          <a:xfrm>
            <a:off x="5806519" y="401475"/>
            <a:ext cx="3239051" cy="830997"/>
          </a:xfrm>
          <a:prstGeom prst="rect">
            <a:avLst/>
          </a:prstGeom>
        </p:spPr>
        <p:txBody>
          <a:bodyPr wrap="square">
            <a:spAutoFit/>
          </a:bodyPr>
          <a:lstStyle/>
          <a:p>
            <a:pPr algn="ctr"/>
            <a:r>
              <a:rPr lang="en-US" sz="2400" b="1" dirty="0">
                <a:solidFill>
                  <a:schemeClr val="tx1">
                    <a:lumMod val="65000"/>
                    <a:lumOff val="35000"/>
                  </a:schemeClr>
                </a:solidFill>
                <a:latin typeface="Calibri" panose="020F0502020204030204" pitchFamily="34" charset="0"/>
              </a:rPr>
              <a:t>PIN</a:t>
            </a:r>
          </a:p>
          <a:p>
            <a:pPr algn="ctr"/>
            <a:r>
              <a:rPr lang="en-US" sz="2400" b="1" dirty="0">
                <a:solidFill>
                  <a:schemeClr val="tx1">
                    <a:lumMod val="65000"/>
                    <a:lumOff val="35000"/>
                  </a:schemeClr>
                </a:solidFill>
                <a:latin typeface="Calibri" panose="020F0502020204030204" pitchFamily="34" charset="0"/>
              </a:rPr>
              <a:t>2.1m</a:t>
            </a:r>
            <a:endParaRPr lang="en-US" sz="2400" b="1" dirty="0">
              <a:solidFill>
                <a:schemeClr val="tx1">
                  <a:lumMod val="65000"/>
                  <a:lumOff val="35000"/>
                </a:schemeClr>
              </a:solidFill>
            </a:endParaRPr>
          </a:p>
        </p:txBody>
      </p:sp>
      <p:graphicFrame>
        <p:nvGraphicFramePr>
          <p:cNvPr id="10" name="Chart 9">
            <a:extLst>
              <a:ext uri="{FF2B5EF4-FFF2-40B4-BE49-F238E27FC236}">
                <a16:creationId xmlns:a16="http://schemas.microsoft.com/office/drawing/2014/main" id="{933F1E46-5220-4B52-A1FC-D3855DDD2007}"/>
              </a:ext>
            </a:extLst>
          </p:cNvPr>
          <p:cNvGraphicFramePr>
            <a:graphicFrameLocks/>
          </p:cNvGraphicFramePr>
          <p:nvPr>
            <p:extLst>
              <p:ext uri="{D42A27DB-BD31-4B8C-83A1-F6EECF244321}">
                <p14:modId xmlns:p14="http://schemas.microsoft.com/office/powerpoint/2010/main" val="3557908679"/>
              </p:ext>
            </p:extLst>
          </p:nvPr>
        </p:nvGraphicFramePr>
        <p:xfrm>
          <a:off x="6041561" y="1232472"/>
          <a:ext cx="2810974" cy="18155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049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D837773-547B-4685-84EF-7752A37C91E8}"/>
              </a:ext>
            </a:extLst>
          </p:cNvPr>
          <p:cNvSpPr>
            <a:spLocks noGrp="1"/>
          </p:cNvSpPr>
          <p:nvPr>
            <p:ph type="title"/>
          </p:nvPr>
        </p:nvSpPr>
        <p:spPr>
          <a:xfrm>
            <a:off x="239820" y="102834"/>
            <a:ext cx="8345380" cy="969275"/>
          </a:xfrm>
        </p:spPr>
        <p:txBody>
          <a:bodyPr>
            <a:noAutofit/>
          </a:bodyPr>
          <a:lstStyle/>
          <a:p>
            <a:r>
              <a:rPr lang="en-US" sz="4800" b="1" dirty="0">
                <a:solidFill>
                  <a:schemeClr val="tx1">
                    <a:lumMod val="65000"/>
                    <a:lumOff val="35000"/>
                  </a:schemeClr>
                </a:solidFill>
                <a:latin typeface="Arial Narrow" panose="020B0606020202030204" pitchFamily="34" charset="0"/>
                <a:ea typeface="+mn-ea"/>
                <a:cs typeface="+mn-cs"/>
              </a:rPr>
              <a:t>PIN by Geography and Severity </a:t>
            </a:r>
          </a:p>
        </p:txBody>
      </p:sp>
      <p:grpSp>
        <p:nvGrpSpPr>
          <p:cNvPr id="4" name="Group 3">
            <a:extLst>
              <a:ext uri="{FF2B5EF4-FFF2-40B4-BE49-F238E27FC236}">
                <a16:creationId xmlns:a16="http://schemas.microsoft.com/office/drawing/2014/main" id="{CB752DEB-FE46-432E-9914-5C30722566A0}"/>
              </a:ext>
            </a:extLst>
          </p:cNvPr>
          <p:cNvGrpSpPr/>
          <p:nvPr/>
        </p:nvGrpSpPr>
        <p:grpSpPr>
          <a:xfrm>
            <a:off x="462661" y="2011957"/>
            <a:ext cx="11234012" cy="2315910"/>
            <a:chOff x="462661" y="3559402"/>
            <a:chExt cx="11234012" cy="2315910"/>
          </a:xfrm>
        </p:grpSpPr>
        <p:sp>
          <p:nvSpPr>
            <p:cNvPr id="18" name="Rectangle 17">
              <a:extLst>
                <a:ext uri="{FF2B5EF4-FFF2-40B4-BE49-F238E27FC236}">
                  <a16:creationId xmlns:a16="http://schemas.microsoft.com/office/drawing/2014/main" id="{9E828C65-71AA-45D0-9E0B-47353EC39E2C}"/>
                </a:ext>
              </a:extLst>
            </p:cNvPr>
            <p:cNvSpPr/>
            <p:nvPr/>
          </p:nvSpPr>
          <p:spPr>
            <a:xfrm>
              <a:off x="495319" y="4789405"/>
              <a:ext cx="779252" cy="400110"/>
            </a:xfrm>
            <a:prstGeom prst="rect">
              <a:avLst/>
            </a:prstGeom>
          </p:spPr>
          <p:txBody>
            <a:bodyPr wrap="none">
              <a:spAutoFit/>
            </a:bodyPr>
            <a:lstStyle/>
            <a:p>
              <a:r>
                <a:rPr lang="en-US" sz="2000" b="1" dirty="0"/>
                <a:t>GAZA</a:t>
              </a:r>
            </a:p>
          </p:txBody>
        </p:sp>
        <p:sp>
          <p:nvSpPr>
            <p:cNvPr id="19" name="Rectangle 18">
              <a:extLst>
                <a:ext uri="{FF2B5EF4-FFF2-40B4-BE49-F238E27FC236}">
                  <a16:creationId xmlns:a16="http://schemas.microsoft.com/office/drawing/2014/main" id="{ECA53BA6-94FF-4A1E-B9CC-010FD6DE8BFA}"/>
                </a:ext>
              </a:extLst>
            </p:cNvPr>
            <p:cNvSpPr/>
            <p:nvPr/>
          </p:nvSpPr>
          <p:spPr>
            <a:xfrm>
              <a:off x="462661" y="3559402"/>
              <a:ext cx="1449949" cy="400110"/>
            </a:xfrm>
            <a:prstGeom prst="rect">
              <a:avLst/>
            </a:prstGeom>
          </p:spPr>
          <p:txBody>
            <a:bodyPr wrap="none">
              <a:spAutoFit/>
            </a:bodyPr>
            <a:lstStyle/>
            <a:p>
              <a:r>
                <a:rPr lang="en-US" sz="2000" b="1" dirty="0"/>
                <a:t>WEST BANK</a:t>
              </a:r>
              <a:endParaRPr lang="en-US" b="1" dirty="0"/>
            </a:p>
          </p:txBody>
        </p:sp>
        <p:pic>
          <p:nvPicPr>
            <p:cNvPr id="2" name="Picture 1">
              <a:extLst>
                <a:ext uri="{FF2B5EF4-FFF2-40B4-BE49-F238E27FC236}">
                  <a16:creationId xmlns:a16="http://schemas.microsoft.com/office/drawing/2014/main" id="{53D19345-E853-4F6D-B139-17FC15890BBA}"/>
                </a:ext>
              </a:extLst>
            </p:cNvPr>
            <p:cNvPicPr>
              <a:picLocks noChangeAspect="1"/>
            </p:cNvPicPr>
            <p:nvPr/>
          </p:nvPicPr>
          <p:blipFill>
            <a:blip r:embed="rId3"/>
            <a:stretch>
              <a:fillRect/>
            </a:stretch>
          </p:blipFill>
          <p:spPr>
            <a:xfrm>
              <a:off x="495322" y="3926982"/>
              <a:ext cx="11201351" cy="777506"/>
            </a:xfrm>
            <a:prstGeom prst="rect">
              <a:avLst/>
            </a:prstGeom>
          </p:spPr>
        </p:pic>
        <p:pic>
          <p:nvPicPr>
            <p:cNvPr id="3" name="Picture 2">
              <a:extLst>
                <a:ext uri="{FF2B5EF4-FFF2-40B4-BE49-F238E27FC236}">
                  <a16:creationId xmlns:a16="http://schemas.microsoft.com/office/drawing/2014/main" id="{D6F49EB2-A3E9-4B84-8C53-566CF986F66F}"/>
                </a:ext>
              </a:extLst>
            </p:cNvPr>
            <p:cNvPicPr>
              <a:picLocks noChangeAspect="1"/>
            </p:cNvPicPr>
            <p:nvPr/>
          </p:nvPicPr>
          <p:blipFill>
            <a:blip r:embed="rId4"/>
            <a:stretch>
              <a:fillRect/>
            </a:stretch>
          </p:blipFill>
          <p:spPr>
            <a:xfrm>
              <a:off x="495319" y="5189515"/>
              <a:ext cx="11201354" cy="685797"/>
            </a:xfrm>
            <a:prstGeom prst="rect">
              <a:avLst/>
            </a:prstGeom>
          </p:spPr>
        </p:pic>
      </p:grpSp>
    </p:spTree>
    <p:extLst>
      <p:ext uri="{BB962C8B-B14F-4D97-AF65-F5344CB8AC3E}">
        <p14:creationId xmlns:p14="http://schemas.microsoft.com/office/powerpoint/2010/main" val="146624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01C15F-746B-4657-BC49-80B8C4C8B66B}"/>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6600" kern="1200" dirty="0">
                <a:solidFill>
                  <a:schemeClr val="tx1"/>
                </a:solidFill>
                <a:latin typeface="+mj-lt"/>
                <a:ea typeface="+mj-ea"/>
                <a:cs typeface="+mj-cs"/>
              </a:rPr>
              <a:t>PIN by Geography and Severity</a:t>
            </a:r>
          </a:p>
        </p:txBody>
      </p:sp>
      <p:sp>
        <p:nvSpPr>
          <p:cNvPr id="10"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8F99CC1-E962-41BE-8E1D-B556932DB825}"/>
              </a:ext>
            </a:extLst>
          </p:cNvPr>
          <p:cNvPicPr>
            <a:picLocks noChangeAspect="1"/>
          </p:cNvPicPr>
          <p:nvPr/>
        </p:nvPicPr>
        <p:blipFill>
          <a:blip r:embed="rId2"/>
          <a:stretch>
            <a:fillRect/>
          </a:stretch>
        </p:blipFill>
        <p:spPr>
          <a:xfrm>
            <a:off x="319265" y="3240594"/>
            <a:ext cx="11548872" cy="2666666"/>
          </a:xfrm>
          <a:prstGeom prst="rect">
            <a:avLst/>
          </a:prstGeom>
        </p:spPr>
      </p:pic>
    </p:spTree>
    <p:extLst>
      <p:ext uri="{BB962C8B-B14F-4D97-AF65-F5344CB8AC3E}">
        <p14:creationId xmlns:p14="http://schemas.microsoft.com/office/powerpoint/2010/main" val="2367296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4FAB646-591D-47F8-B721-2960E70AE193}"/>
              </a:ext>
            </a:extLst>
          </p:cNvPr>
          <p:cNvSpPr/>
          <p:nvPr/>
        </p:nvSpPr>
        <p:spPr>
          <a:xfrm>
            <a:off x="638881" y="417576"/>
            <a:ext cx="10909640" cy="1249394"/>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r>
              <a:rPr lang="en-US" sz="4100" kern="1200" dirty="0">
                <a:solidFill>
                  <a:schemeClr val="tx1"/>
                </a:solidFill>
                <a:latin typeface="+mj-lt"/>
                <a:ea typeface="+mj-ea"/>
                <a:cs typeface="+mj-cs"/>
              </a:rPr>
              <a:t>Needs Indicators contributing to PIN in </a:t>
            </a:r>
          </a:p>
          <a:p>
            <a:pPr algn="ctr">
              <a:lnSpc>
                <a:spcPct val="90000"/>
              </a:lnSpc>
              <a:spcBef>
                <a:spcPct val="0"/>
              </a:spcBef>
              <a:spcAft>
                <a:spcPts val="600"/>
              </a:spcAft>
            </a:pPr>
            <a:r>
              <a:rPr lang="en-US" sz="4100" kern="1200" dirty="0">
                <a:solidFill>
                  <a:schemeClr val="tx1"/>
                </a:solidFill>
                <a:latin typeface="+mj-lt"/>
                <a:ea typeface="+mj-ea"/>
                <a:cs typeface="+mj-cs"/>
              </a:rPr>
              <a:t>Area A and B</a:t>
            </a:r>
          </a:p>
        </p:txBody>
      </p:sp>
      <p:sp>
        <p:nvSpPr>
          <p:cNvPr id="25"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E1050B-3426-4F4F-916C-029D543E1A32}"/>
              </a:ext>
            </a:extLst>
          </p:cNvPr>
          <p:cNvSpPr/>
          <p:nvPr/>
        </p:nvSpPr>
        <p:spPr>
          <a:xfrm>
            <a:off x="506801" y="1978216"/>
            <a:ext cx="11553119" cy="5259260"/>
          </a:xfrm>
          <a:prstGeom prst="rect">
            <a:avLst/>
          </a:prstGeom>
        </p:spPr>
        <p:txBody>
          <a:bodyPr wrap="square">
            <a:spAutoFit/>
          </a:bodyPr>
          <a:lstStyle/>
          <a:p>
            <a:pPr lvl="0">
              <a:lnSpc>
                <a:spcPct val="107000"/>
              </a:lnSpc>
              <a:spcAft>
                <a:spcPts val="0"/>
              </a:spcAft>
            </a:pPr>
            <a:r>
              <a:rPr lang="en-US" sz="2800" b="1" dirty="0">
                <a:latin typeface="Calibri" panose="020F0502020204030204" pitchFamily="34" charset="0"/>
                <a:ea typeface="DengXian" panose="02010600030101010101" pitchFamily="2" charset="-122"/>
                <a:cs typeface="Arial" panose="020B0604020202020204" pitchFamily="34" charset="0"/>
              </a:rPr>
              <a:t>Livelihoods: </a:t>
            </a:r>
            <a:r>
              <a:rPr lang="en-US" sz="2400" dirty="0">
                <a:latin typeface="Calibri" panose="020F0502020204030204" pitchFamily="34" charset="0"/>
                <a:ea typeface="DengXian" panose="02010600030101010101" pitchFamily="2" charset="-122"/>
                <a:cs typeface="Arial" panose="020B0604020202020204" pitchFamily="34" charset="0"/>
              </a:rPr>
              <a:t>% of HHs unable to afford basic needs</a:t>
            </a:r>
          </a:p>
          <a:p>
            <a:pPr lvl="0">
              <a:lnSpc>
                <a:spcPct val="107000"/>
              </a:lnSpc>
              <a:spcAft>
                <a:spcPts val="800"/>
              </a:spcAft>
            </a:pPr>
            <a:r>
              <a:rPr lang="en-US" sz="2800" b="1" dirty="0">
                <a:latin typeface="Calibri" panose="020F0502020204030204" pitchFamily="34" charset="0"/>
                <a:ea typeface="DengXian" panose="02010600030101010101" pitchFamily="2" charset="-122"/>
                <a:cs typeface="Arial" panose="020B0604020202020204" pitchFamily="34" charset="0"/>
              </a:rPr>
              <a:t>Livelihoods: </a:t>
            </a:r>
            <a:r>
              <a:rPr lang="en-US" sz="2400" dirty="0">
                <a:latin typeface="Calibri" panose="020F0502020204030204" pitchFamily="34" charset="0"/>
                <a:ea typeface="DengXian" panose="02010600030101010101" pitchFamily="2" charset="-122"/>
                <a:cs typeface="Arial" panose="020B0604020202020204" pitchFamily="34" charset="0"/>
              </a:rPr>
              <a:t>% of HHs whose average monthly HH income per HH member was less than 1450 NIS</a:t>
            </a:r>
          </a:p>
          <a:p>
            <a:pPr lvl="0">
              <a:lnSpc>
                <a:spcPct val="107000"/>
              </a:lnSpc>
              <a:spcAft>
                <a:spcPts val="0"/>
              </a:spcAft>
            </a:pPr>
            <a:r>
              <a:rPr lang="en-US" sz="2800" b="1" dirty="0">
                <a:latin typeface="Calibri" panose="020F0502020204030204" pitchFamily="34" charset="0"/>
                <a:ea typeface="DengXian" panose="02010600030101010101" pitchFamily="2" charset="-122"/>
                <a:cs typeface="Arial" panose="020B0604020202020204" pitchFamily="34" charset="0"/>
              </a:rPr>
              <a:t>Food Security</a:t>
            </a:r>
            <a:r>
              <a:rPr lang="en-US" sz="2800" dirty="0">
                <a:latin typeface="Calibri" panose="020F0502020204030204" pitchFamily="34" charset="0"/>
                <a:ea typeface="DengXian" panose="02010600030101010101" pitchFamily="2" charset="-122"/>
                <a:cs typeface="Arial" panose="020B0604020202020204" pitchFamily="34" charset="0"/>
              </a:rPr>
              <a:t>:% </a:t>
            </a:r>
            <a:r>
              <a:rPr lang="en-US" sz="2400" dirty="0">
                <a:latin typeface="Calibri" panose="020F0502020204030204" pitchFamily="34" charset="0"/>
                <a:ea typeface="DengXian" panose="02010600030101010101" pitchFamily="2" charset="-122"/>
                <a:cs typeface="Arial" panose="020B0604020202020204" pitchFamily="34" charset="0"/>
              </a:rPr>
              <a:t>of HHs relying on stress/crisis/emergency strategies to cope with a lack of food or money to buy food</a:t>
            </a:r>
          </a:p>
          <a:p>
            <a:pPr lvl="0">
              <a:lnSpc>
                <a:spcPct val="107000"/>
              </a:lnSpc>
              <a:spcAft>
                <a:spcPts val="0"/>
              </a:spcAft>
            </a:pPr>
            <a:r>
              <a:rPr lang="en-US" sz="2800" b="1" dirty="0">
                <a:latin typeface="Calibri" panose="020F0502020204030204" pitchFamily="34" charset="0"/>
                <a:ea typeface="DengXian" panose="02010600030101010101" pitchFamily="2" charset="-122"/>
                <a:cs typeface="Arial" panose="020B0604020202020204" pitchFamily="34" charset="0"/>
              </a:rPr>
              <a:t>Health: </a:t>
            </a:r>
            <a:r>
              <a:rPr lang="en-US" sz="2400" dirty="0">
                <a:latin typeface="Calibri" panose="020F0502020204030204" pitchFamily="34" charset="0"/>
                <a:ea typeface="DengXian" panose="02010600030101010101" pitchFamily="2" charset="-122"/>
                <a:cs typeface="Arial" panose="020B0604020202020204" pitchFamily="34" charset="0"/>
              </a:rPr>
              <a:t>% of HH where at least one member (SADD) is reporting signs of distress (self-diagnosed)</a:t>
            </a:r>
          </a:p>
          <a:p>
            <a:pPr lvl="0">
              <a:lnSpc>
                <a:spcPct val="107000"/>
              </a:lnSpc>
              <a:spcAft>
                <a:spcPts val="800"/>
              </a:spcAft>
            </a:pPr>
            <a:r>
              <a:rPr lang="en-US" sz="2400" b="1" dirty="0">
                <a:latin typeface="Calibri" panose="020F0502020204030204" pitchFamily="34" charset="0"/>
                <a:ea typeface="DengXian" panose="02010600030101010101" pitchFamily="2" charset="-122"/>
                <a:cs typeface="Arial" panose="020B0604020202020204" pitchFamily="34" charset="0"/>
              </a:rPr>
              <a:t>Education</a:t>
            </a:r>
            <a:r>
              <a:rPr lang="en-US" sz="2400" dirty="0">
                <a:latin typeface="Calibri" panose="020F0502020204030204" pitchFamily="34" charset="0"/>
                <a:ea typeface="DengXian" panose="02010600030101010101" pitchFamily="2" charset="-122"/>
                <a:cs typeface="Arial" panose="020B0604020202020204" pitchFamily="34" charset="0"/>
              </a:rPr>
              <a:t>:% </a:t>
            </a:r>
            <a:r>
              <a:rPr lang="en-US" sz="2000" dirty="0">
                <a:latin typeface="Calibri" panose="020F0502020204030204" pitchFamily="34" charset="0"/>
                <a:ea typeface="DengXian" panose="02010600030101010101" pitchFamily="2" charset="-122"/>
                <a:cs typeface="Arial" panose="020B0604020202020204" pitchFamily="34" charset="0"/>
              </a:rPr>
              <a:t>of HHs with school-aged children (who were previously attending school) NOT continuing teaching and learning activities remotely</a:t>
            </a:r>
          </a:p>
          <a:p>
            <a:pPr lvl="0">
              <a:lnSpc>
                <a:spcPct val="107000"/>
              </a:lnSpc>
              <a:spcAft>
                <a:spcPts val="0"/>
              </a:spcAft>
            </a:pPr>
            <a:r>
              <a:rPr lang="en-US" sz="2400" b="1" dirty="0">
                <a:latin typeface="Calibri" panose="020F0502020204030204" pitchFamily="34" charset="0"/>
                <a:ea typeface="DengXian" panose="02010600030101010101" pitchFamily="2" charset="-122"/>
                <a:cs typeface="Arial" panose="020B0604020202020204" pitchFamily="34" charset="0"/>
              </a:rPr>
              <a:t>WASH: </a:t>
            </a:r>
            <a:r>
              <a:rPr lang="en-US" sz="2000" dirty="0">
                <a:latin typeface="Calibri" panose="020F0502020204030204" pitchFamily="34" charset="0"/>
                <a:ea typeface="DengXian" panose="02010600030101010101" pitchFamily="2" charset="-122"/>
                <a:cs typeface="Arial" panose="020B0604020202020204" pitchFamily="34" charset="0"/>
              </a:rPr>
              <a:t>% of people with inadequate access to sanitation services</a:t>
            </a:r>
          </a:p>
          <a:p>
            <a:pPr>
              <a:lnSpc>
                <a:spcPct val="107000"/>
              </a:lnSpc>
              <a:spcAft>
                <a:spcPts val="800"/>
              </a:spcAft>
            </a:pPr>
            <a:r>
              <a:rPr lang="en-US" sz="2400" b="1" dirty="0">
                <a:latin typeface="Calibri" panose="020F0502020204030204" pitchFamily="34" charset="0"/>
                <a:ea typeface="DengXian" panose="02010600030101010101" pitchFamily="2" charset="-122"/>
                <a:cs typeface="Arial" panose="020B0604020202020204" pitchFamily="34" charset="0"/>
              </a:rPr>
              <a:t>AAP</a:t>
            </a:r>
            <a:r>
              <a:rPr lang="en-US" sz="2400" dirty="0">
                <a:latin typeface="Calibri" panose="020F0502020204030204" pitchFamily="34" charset="0"/>
                <a:ea typeface="DengXian" panose="02010600030101010101" pitchFamily="2" charset="-122"/>
                <a:cs typeface="Arial" panose="020B0604020202020204" pitchFamily="34" charset="0"/>
              </a:rPr>
              <a:t>:% </a:t>
            </a:r>
            <a:r>
              <a:rPr lang="en-US" sz="2000" dirty="0">
                <a:latin typeface="Calibri" panose="020F0502020204030204" pitchFamily="34" charset="0"/>
                <a:ea typeface="DengXian" panose="02010600030101010101" pitchFamily="2" charset="-122"/>
                <a:cs typeface="Arial" panose="020B0604020202020204" pitchFamily="34" charset="0"/>
              </a:rPr>
              <a:t>HH satisfied with aid received % HH with access/knowledge of complaint mechanisms </a:t>
            </a:r>
          </a:p>
          <a:p>
            <a:pPr lvl="0">
              <a:lnSpc>
                <a:spcPct val="107000"/>
              </a:lnSpc>
              <a:spcAft>
                <a:spcPts val="800"/>
              </a:spcAft>
            </a:pPr>
            <a:endParaRPr lang="en-US" sz="2000" dirty="0">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584227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15BA164F95E146A5A07FC8A908877B" ma:contentTypeVersion="24" ma:contentTypeDescription="Create a new document." ma:contentTypeScope="" ma:versionID="19eeeef625758dca1de2552f9b392b39">
  <xsd:schema xmlns:xsd="http://www.w3.org/2001/XMLSchema" xmlns:xs="http://www.w3.org/2001/XMLSchema" xmlns:p="http://schemas.microsoft.com/office/2006/metadata/properties" xmlns:ns2="10b61f64-237f-4d92-994a-49604e835753" xmlns:ns3="5b490dcf-2fac-4ad2-a10a-6d1a57a89767" targetNamespace="http://schemas.microsoft.com/office/2006/metadata/properties" ma:root="true" ma:fieldsID="6d9bb0464edebf8273f7be7f20ecbddb" ns2:_="" ns3:_="">
    <xsd:import namespace="10b61f64-237f-4d92-994a-49604e835753"/>
    <xsd:import namespace="5b490dcf-2fac-4ad2-a10a-6d1a57a897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b61f64-237f-4d92-994a-49604e8357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490dcf-2fac-4ad2-a10a-6d1a57a8976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0C1B29-A356-402D-A3E3-3FACBECA6A52}">
  <ds:schemaRefs>
    <ds:schemaRef ds:uri="http://schemas.microsoft.com/sharepoint/v3/contenttype/forms"/>
  </ds:schemaRefs>
</ds:datastoreItem>
</file>

<file path=customXml/itemProps2.xml><?xml version="1.0" encoding="utf-8"?>
<ds:datastoreItem xmlns:ds="http://schemas.openxmlformats.org/officeDocument/2006/customXml" ds:itemID="{0B2BE9C3-EE26-475F-B8BD-63D1C024DCC5}"/>
</file>

<file path=customXml/itemProps3.xml><?xml version="1.0" encoding="utf-8"?>
<ds:datastoreItem xmlns:ds="http://schemas.openxmlformats.org/officeDocument/2006/customXml" ds:itemID="{7369C372-89E9-42A8-8434-7FB53033E14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16f5fd1-64b5-46a6-a50d-1afd4873157f"/>
    <ds:schemaRef ds:uri="31eeb98e-90e3-4d81-af45-df7da42028c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241</TotalTime>
  <Words>770</Words>
  <Application>Microsoft Office PowerPoint</Application>
  <PresentationFormat>Widescreen</PresentationFormat>
  <Paragraphs>119</Paragraphs>
  <Slides>15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Narrow</vt:lpstr>
      <vt:lpstr>Calibri</vt:lpstr>
      <vt:lpstr>Calibri Light</vt:lpstr>
      <vt:lpstr>Times New Roman</vt:lpstr>
      <vt:lpstr>Office Theme</vt:lpstr>
      <vt:lpstr>2022 Intersectoral People in Need  Key findings and trends</vt:lpstr>
      <vt:lpstr>Joint Inter-sectoral Analytical Framework (JIAF):  What is it? </vt:lpstr>
      <vt:lpstr>JIAF Aggregation Methodology</vt:lpstr>
      <vt:lpstr>Summary of Humanitarian Needs</vt:lpstr>
      <vt:lpstr>PIN by year</vt:lpstr>
      <vt:lpstr>PIN by Geography</vt:lpstr>
      <vt:lpstr>PIN by Geography and Severity </vt:lpstr>
      <vt:lpstr>PIN by Geography and Severity</vt:lpstr>
      <vt:lpstr>PowerPoint Presentation</vt:lpstr>
      <vt:lpstr>PIN by Geography</vt:lpstr>
      <vt:lpstr>PowerPoint Presentation</vt:lpstr>
      <vt:lpstr>PowerPoint Presentation</vt:lpstr>
      <vt:lpstr>PowerPoint Presentation</vt:lpstr>
      <vt:lpstr>PIN by Demographic Group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Intersectoral People in Need  Key findings and trends</dc:title>
  <dc:creator>Majed Abuqubu</dc:creator>
  <cp:lastModifiedBy>Majed Abuqubu</cp:lastModifiedBy>
  <cp:revision>6</cp:revision>
  <dcterms:created xsi:type="dcterms:W3CDTF">2021-09-14T06:49:14Z</dcterms:created>
  <dcterms:modified xsi:type="dcterms:W3CDTF">2021-09-14T10:50:26Z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0x010100B615BA164F95E146A5A07FC8A908877B</vt:lpwstr>
  </property>
</Properties>
</file>