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3.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4.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5.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6.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7.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8.xml" ContentType="application/vnd.openxmlformats-officedocument.them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9.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6.xml" ContentType="application/vnd.openxmlformats-officedocument.presentationml.notesSlide+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5.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6.xml" ContentType="application/vnd.openxmlformats-officedocument.drawingml.chart+xml"/>
  <Override PartName="/ppt/charts/style5.xml" ContentType="application/vnd.ms-office.chartstyle+xml"/>
  <Override PartName="/ppt/charts/colors5.xml" ContentType="application/vnd.ms-office.chartcolorstyle+xml"/>
  <Override PartName="/ppt/charts/chart7.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3.xml" ContentType="application/vnd.openxmlformats-officedocument.presentationml.notesSlide+xml"/>
  <Override PartName="/ppt/charts/chart8.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14.xml" ContentType="application/vnd.openxmlformats-officedocument.presentationml.notesSlide+xml"/>
  <Override PartName="/ppt/charts/chart9.xml" ContentType="application/vnd.openxmlformats-officedocument.drawingml.chart+xml"/>
  <Override PartName="/ppt/charts/style8.xml" ContentType="application/vnd.ms-office.chartstyle+xml"/>
  <Override PartName="/ppt/charts/colors8.xml" ContentType="application/vnd.ms-office.chartcolorstyle+xml"/>
  <Override PartName="/ppt/charts/chart10.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15.xml" ContentType="application/vnd.openxmlformats-officedocument.presentationml.notesSlide+xml"/>
  <Override PartName="/ppt/charts/chart11.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12.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19.xml" ContentType="application/vnd.openxmlformats-officedocument.presentationml.notesSlide+xml"/>
  <Override PartName="/ppt/charts/chart13.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0" r:id="rId1"/>
    <p:sldMasterId id="2147483695" r:id="rId2"/>
    <p:sldMasterId id="2147483701" r:id="rId3"/>
    <p:sldMasterId id="2147483697" r:id="rId4"/>
    <p:sldMasterId id="2147483703" r:id="rId5"/>
    <p:sldMasterId id="2147483723" r:id="rId6"/>
    <p:sldMasterId id="2147483733" r:id="rId7"/>
    <p:sldMasterId id="2147483752" r:id="rId8"/>
    <p:sldMasterId id="2147483739" r:id="rId9"/>
    <p:sldMasterId id="2147483688" r:id="rId10"/>
  </p:sldMasterIdLst>
  <p:notesMasterIdLst>
    <p:notesMasterId r:id="rId42"/>
  </p:notesMasterIdLst>
  <p:sldIdLst>
    <p:sldId id="396" r:id="rId11"/>
    <p:sldId id="742" r:id="rId12"/>
    <p:sldId id="397" r:id="rId13"/>
    <p:sldId id="380" r:id="rId14"/>
    <p:sldId id="395" r:id="rId15"/>
    <p:sldId id="398" r:id="rId16"/>
    <p:sldId id="752" r:id="rId17"/>
    <p:sldId id="763" r:id="rId18"/>
    <p:sldId id="419" r:id="rId19"/>
    <p:sldId id="418" r:id="rId20"/>
    <p:sldId id="749" r:id="rId21"/>
    <p:sldId id="750" r:id="rId22"/>
    <p:sldId id="755" r:id="rId23"/>
    <p:sldId id="422" r:id="rId24"/>
    <p:sldId id="766" r:id="rId25"/>
    <p:sldId id="767" r:id="rId26"/>
    <p:sldId id="425" r:id="rId27"/>
    <p:sldId id="378" r:id="rId28"/>
    <p:sldId id="421" r:id="rId29"/>
    <p:sldId id="427" r:id="rId30"/>
    <p:sldId id="426" r:id="rId31"/>
    <p:sldId id="432" r:id="rId32"/>
    <p:sldId id="430" r:id="rId33"/>
    <p:sldId id="768" r:id="rId34"/>
    <p:sldId id="417" r:id="rId35"/>
    <p:sldId id="746" r:id="rId36"/>
    <p:sldId id="743" r:id="rId37"/>
    <p:sldId id="756" r:id="rId38"/>
    <p:sldId id="764" r:id="rId39"/>
    <p:sldId id="765" r:id="rId40"/>
    <p:sldId id="399" r:id="rId41"/>
  </p:sldIdLst>
  <p:sldSz cx="9144000" cy="6858000" type="screen4x3"/>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789" userDrawn="1">
          <p15:clr>
            <a:srgbClr val="A4A3A4"/>
          </p15:clr>
        </p15:guide>
        <p15:guide id="3" orient="horz" pos="1616" userDrawn="1">
          <p15:clr>
            <a:srgbClr val="A4A3A4"/>
          </p15:clr>
        </p15:guide>
        <p15:guide id="4" pos="2245" userDrawn="1">
          <p15:clr>
            <a:srgbClr val="A4A3A4"/>
          </p15:clr>
        </p15:guide>
        <p15:guide id="5" orient="horz" pos="1366" userDrawn="1">
          <p15:clr>
            <a:srgbClr val="A4A3A4"/>
          </p15:clr>
        </p15:guide>
        <p15:guide id="6" orient="horz" pos="2478"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na Pascale" initials="AP" lastIdx="48" clrIdx="0">
    <p:extLst>
      <p:ext uri="{19B8F6BF-5375-455C-9EA6-DF929625EA0E}">
        <p15:presenceInfo xmlns:p15="http://schemas.microsoft.com/office/powerpoint/2012/main" userId="Anna Pascale" providerId="None"/>
      </p:ext>
    </p:extLst>
  </p:cmAuthor>
  <p:cmAuthor id="2" name="Michael BALLY" initials="MB" lastIdx="42" clrIdx="1">
    <p:extLst>
      <p:ext uri="{19B8F6BF-5375-455C-9EA6-DF929625EA0E}">
        <p15:presenceInfo xmlns:p15="http://schemas.microsoft.com/office/powerpoint/2012/main" userId="d74a5f3d1f19ce3a"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5859"/>
    <a:srgbClr val="58585A"/>
    <a:srgbClr val="7F7F7F"/>
    <a:srgbClr val="D2CBB8"/>
    <a:srgbClr val="000000"/>
    <a:srgbClr val="F69E60"/>
    <a:srgbClr val="FFC000"/>
    <a:srgbClr val="FFFFFF"/>
    <a:srgbClr val="ED7D31"/>
    <a:srgbClr val="A5C9A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979" autoAdjust="0"/>
    <p:restoredTop sz="95332" autoAdjust="0"/>
  </p:normalViewPr>
  <p:slideViewPr>
    <p:cSldViewPr snapToGrid="0">
      <p:cViewPr varScale="1">
        <p:scale>
          <a:sx n="83" d="100"/>
          <a:sy n="83" d="100"/>
        </p:scale>
        <p:origin x="1344" y="82"/>
      </p:cViewPr>
      <p:guideLst>
        <p:guide orient="horz" pos="2160"/>
        <p:guide pos="2789"/>
        <p:guide orient="horz" pos="1616"/>
        <p:guide pos="2245"/>
        <p:guide orient="horz" pos="1366"/>
        <p:guide orient="horz" pos="2478"/>
      </p:guideLst>
    </p:cSldViewPr>
  </p:slideViewPr>
  <p:notesTextViewPr>
    <p:cViewPr>
      <p:scale>
        <a:sx n="125" d="100"/>
        <a:sy n="125"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6.xml"/><Relationship Id="rId29"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commentAuthors" Target="commentAuthors.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theme" Target="theme/theme1.xml"/><Relationship Id="rId20" Type="http://schemas.openxmlformats.org/officeDocument/2006/relationships/slide" Target="slides/slide10.xml"/><Relationship Id="rId41" Type="http://schemas.openxmlformats.org/officeDocument/2006/relationships/slide" Target="slides/slide31.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themeOverride" Target="../theme/themeOverrid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9.xml"/><Relationship Id="rId1" Type="http://schemas.microsoft.com/office/2011/relationships/chartStyle" Target="style9.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0.xml"/><Relationship Id="rId1" Type="http://schemas.microsoft.com/office/2011/relationships/chartStyle" Target="style10.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1.xml"/><Relationship Id="rId1" Type="http://schemas.microsoft.com/office/2011/relationships/chartStyle" Target="style11.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2.xml"/><Relationship Id="rId1" Type="http://schemas.microsoft.com/office/2011/relationships/chartStyle" Target="style12.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3.xml"/><Relationship Id="rId1" Type="http://schemas.microsoft.com/office/2011/relationships/chartStyle" Target="style3.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4.xml"/><Relationship Id="rId1" Type="http://schemas.microsoft.com/office/2011/relationships/chartStyle" Target="style4.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5.xml"/><Relationship Id="rId1" Type="http://schemas.microsoft.com/office/2011/relationships/chartStyle" Target="style5.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6.xml"/><Relationship Id="rId1" Type="http://schemas.microsoft.com/office/2011/relationships/chartStyle" Target="style6.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7.xml"/><Relationship Id="rId1" Type="http://schemas.microsoft.com/office/2011/relationships/chartStyle" Target="style7.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8.xml"/><Relationship Id="rId1" Type="http://schemas.microsoft.com/office/2011/relationships/chartStyle" Target="style8.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1.7593360040521248E-2"/>
          <c:y val="0.19072912500789321"/>
          <c:w val="0.96792040797531886"/>
          <c:h val="0.53255935717443004"/>
        </c:manualLayout>
      </c:layout>
      <c:barChart>
        <c:barDir val="col"/>
        <c:grouping val="clustered"/>
        <c:varyColors val="0"/>
        <c:ser>
          <c:idx val="0"/>
          <c:order val="0"/>
          <c:tx>
            <c:strRef>
              <c:f>All!$K$38</c:f>
              <c:strCache>
                <c:ptCount val="1"/>
                <c:pt idx="0">
                  <c:v>Overall</c:v>
                </c:pt>
              </c:strCache>
            </c:strRef>
          </c:tx>
          <c:spPr>
            <a:solidFill>
              <a:srgbClr val="58585A"/>
            </a:solidFill>
            <a:ln>
              <a:noFill/>
            </a:ln>
            <a:effectLst/>
          </c:spPr>
          <c:invertIfNegative val="0"/>
          <c:dPt>
            <c:idx val="0"/>
            <c:invertIfNegative val="0"/>
            <c:bubble3D val="0"/>
            <c:extLst>
              <c:ext xmlns:c16="http://schemas.microsoft.com/office/drawing/2014/chart" uri="{C3380CC4-5D6E-409C-BE32-E72D297353CC}">
                <c16:uniqueId val="{00000007-6AE9-4650-9163-AA7BDCD5973B}"/>
              </c:ext>
            </c:extLst>
          </c:dPt>
          <c:dLbls>
            <c:dLbl>
              <c:idx val="0"/>
              <c:tx>
                <c:rich>
                  <a:bodyPr rot="0" spcFirstLastPara="1" vertOverflow="ellipsis" vert="horz" wrap="square" lIns="38100" tIns="19050" rIns="38100" bIns="19050" anchor="ctr" anchorCtr="1">
                    <a:noAutofit/>
                  </a:bodyPr>
                  <a:lstStyle/>
                  <a:p>
                    <a:pPr>
                      <a:defRPr sz="1400" b="0" i="0" u="none" strike="noStrike" kern="1200" baseline="0">
                        <a:solidFill>
                          <a:schemeClr val="tx1">
                            <a:lumMod val="65000"/>
                            <a:lumOff val="35000"/>
                          </a:schemeClr>
                        </a:solidFill>
                        <a:latin typeface="Arial Narrow" panose="020B0606020202030204" pitchFamily="34" charset="0"/>
                        <a:ea typeface="+mn-ea"/>
                        <a:cs typeface="+mn-cs"/>
                      </a:defRPr>
                    </a:pPr>
                    <a:r>
                      <a:rPr lang="en-CH" dirty="0"/>
                      <a:t>12%</a:t>
                    </a:r>
                  </a:p>
                </c:rich>
              </c:tx>
              <c:spPr>
                <a:noFill/>
                <a:ln>
                  <a:noFill/>
                </a:ln>
                <a:effectLst/>
              </c:spPr>
              <c:dLblPos val="outEnd"/>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7-6AE9-4650-9163-AA7BDCD5973B}"/>
                </c:ext>
              </c:extLst>
            </c:dLbl>
            <c:dLbl>
              <c:idx val="1"/>
              <c:tx>
                <c:rich>
                  <a:bodyPr/>
                  <a:lstStyle/>
                  <a:p>
                    <a:r>
                      <a:rPr lang="en-CH"/>
                      <a:t>66%</a:t>
                    </a:r>
                    <a:endParaRPr lang="en-CH" dirty="0"/>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2E48-497E-AF2C-FA34891D361B}"/>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65000"/>
                        <a:lumOff val="35000"/>
                      </a:schemeClr>
                    </a:solidFill>
                    <a:latin typeface="Arial Narrow" panose="020B060602020203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All!$J$39:$J$40</c:f>
              <c:strCache>
                <c:ptCount val="2"/>
                <c:pt idx="0">
                  <c:v>West Bank</c:v>
                </c:pt>
                <c:pt idx="1">
                  <c:v>Gaza</c:v>
                </c:pt>
              </c:strCache>
            </c:strRef>
          </c:cat>
          <c:val>
            <c:numRef>
              <c:f>All!$K$39:$K$40</c:f>
              <c:numCache>
                <c:formatCode>0%</c:formatCode>
                <c:ptCount val="2"/>
                <c:pt idx="0">
                  <c:v>0.12</c:v>
                </c:pt>
                <c:pt idx="1">
                  <c:v>0.66</c:v>
                </c:pt>
              </c:numCache>
            </c:numRef>
          </c:val>
          <c:extLst>
            <c:ext xmlns:c16="http://schemas.microsoft.com/office/drawing/2014/chart" uri="{C3380CC4-5D6E-409C-BE32-E72D297353CC}">
              <c16:uniqueId val="{00000000-5379-41B3-9FBB-10326E125705}"/>
            </c:ext>
          </c:extLst>
        </c:ser>
        <c:ser>
          <c:idx val="1"/>
          <c:order val="1"/>
          <c:tx>
            <c:strRef>
              <c:f>All!$L$38</c:f>
              <c:strCache>
                <c:ptCount val="1"/>
                <c:pt idx="0">
                  <c:v>Refugee HHs</c:v>
                </c:pt>
              </c:strCache>
            </c:strRef>
          </c:tx>
          <c:spPr>
            <a:solidFill>
              <a:srgbClr val="EE5859"/>
            </a:solidFill>
            <a:ln>
              <a:noFill/>
            </a:ln>
            <a:effectLst/>
          </c:spPr>
          <c:invertIfNegative val="0"/>
          <c:dPt>
            <c:idx val="0"/>
            <c:invertIfNegative val="0"/>
            <c:bubble3D val="0"/>
            <c:extLst>
              <c:ext xmlns:c16="http://schemas.microsoft.com/office/drawing/2014/chart" uri="{C3380CC4-5D6E-409C-BE32-E72D297353CC}">
                <c16:uniqueId val="{00000008-6AE9-4650-9163-AA7BDCD5973B}"/>
              </c:ext>
            </c:extLst>
          </c:dPt>
          <c:dLbls>
            <c:dLbl>
              <c:idx val="0"/>
              <c:tx>
                <c:rich>
                  <a:bodyPr/>
                  <a:lstStyle/>
                  <a:p>
                    <a:r>
                      <a:rPr lang="en-CH" dirty="0"/>
                      <a:t>13%</a:t>
                    </a:r>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6AE9-4650-9163-AA7BDCD5973B}"/>
                </c:ext>
              </c:extLst>
            </c:dLbl>
            <c:dLbl>
              <c:idx val="1"/>
              <c:tx>
                <c:rich>
                  <a:bodyPr/>
                  <a:lstStyle/>
                  <a:p>
                    <a:r>
                      <a:rPr lang="en-CH"/>
                      <a:t>73%</a:t>
                    </a:r>
                    <a:endParaRPr lang="en-CH" dirty="0"/>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2E48-497E-AF2C-FA34891D361B}"/>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65000"/>
                        <a:lumOff val="35000"/>
                      </a:schemeClr>
                    </a:solidFill>
                    <a:latin typeface="Arial Narrow" panose="020B060602020203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All!$J$39:$J$40</c:f>
              <c:strCache>
                <c:ptCount val="2"/>
                <c:pt idx="0">
                  <c:v>West Bank</c:v>
                </c:pt>
                <c:pt idx="1">
                  <c:v>Gaza</c:v>
                </c:pt>
              </c:strCache>
            </c:strRef>
          </c:cat>
          <c:val>
            <c:numRef>
              <c:f>All!$L$39:$L$40</c:f>
              <c:numCache>
                <c:formatCode>0%</c:formatCode>
                <c:ptCount val="2"/>
                <c:pt idx="0">
                  <c:v>0.13</c:v>
                </c:pt>
                <c:pt idx="1">
                  <c:v>0.73</c:v>
                </c:pt>
              </c:numCache>
            </c:numRef>
          </c:val>
          <c:extLst>
            <c:ext xmlns:c16="http://schemas.microsoft.com/office/drawing/2014/chart" uri="{C3380CC4-5D6E-409C-BE32-E72D297353CC}">
              <c16:uniqueId val="{00000001-5379-41B3-9FBB-10326E125705}"/>
            </c:ext>
          </c:extLst>
        </c:ser>
        <c:ser>
          <c:idx val="2"/>
          <c:order val="2"/>
          <c:tx>
            <c:strRef>
              <c:f>All!$M$38</c:f>
              <c:strCache>
                <c:ptCount val="1"/>
                <c:pt idx="0">
                  <c:v>Non Refugee HHs</c:v>
                </c:pt>
              </c:strCache>
            </c:strRef>
          </c:tx>
          <c:spPr>
            <a:solidFill>
              <a:srgbClr val="D2CBB8"/>
            </a:solidFill>
            <a:ln>
              <a:noFill/>
            </a:ln>
            <a:effectLst/>
          </c:spPr>
          <c:invertIfNegative val="0"/>
          <c:dPt>
            <c:idx val="0"/>
            <c:invertIfNegative val="0"/>
            <c:bubble3D val="0"/>
            <c:extLst>
              <c:ext xmlns:c16="http://schemas.microsoft.com/office/drawing/2014/chart" uri="{C3380CC4-5D6E-409C-BE32-E72D297353CC}">
                <c16:uniqueId val="{00000009-6AE9-4650-9163-AA7BDCD5973B}"/>
              </c:ext>
            </c:extLst>
          </c:dPt>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65000"/>
                        <a:lumOff val="35000"/>
                      </a:schemeClr>
                    </a:solidFill>
                    <a:latin typeface="Arial Narrow" panose="020B060602020203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All!$J$39:$J$40</c:f>
              <c:strCache>
                <c:ptCount val="2"/>
                <c:pt idx="0">
                  <c:v>West Bank</c:v>
                </c:pt>
                <c:pt idx="1">
                  <c:v>Gaza</c:v>
                </c:pt>
              </c:strCache>
            </c:strRef>
          </c:cat>
          <c:val>
            <c:numRef>
              <c:f>All!$M$39:$M$40</c:f>
              <c:numCache>
                <c:formatCode>0%</c:formatCode>
                <c:ptCount val="2"/>
                <c:pt idx="0">
                  <c:v>0.12</c:v>
                </c:pt>
                <c:pt idx="1">
                  <c:v>0.51</c:v>
                </c:pt>
              </c:numCache>
            </c:numRef>
          </c:val>
          <c:extLst>
            <c:ext xmlns:c16="http://schemas.microsoft.com/office/drawing/2014/chart" uri="{C3380CC4-5D6E-409C-BE32-E72D297353CC}">
              <c16:uniqueId val="{00000001-7FA9-4BF5-BD43-51320DE4AF75}"/>
            </c:ext>
          </c:extLst>
        </c:ser>
        <c:dLbls>
          <c:dLblPos val="outEnd"/>
          <c:showLegendKey val="0"/>
          <c:showVal val="1"/>
          <c:showCatName val="0"/>
          <c:showSerName val="0"/>
          <c:showPercent val="0"/>
          <c:showBubbleSize val="0"/>
        </c:dLbls>
        <c:gapWidth val="219"/>
        <c:overlap val="-15"/>
        <c:axId val="463421791"/>
        <c:axId val="463427615"/>
      </c:barChart>
      <c:catAx>
        <c:axId val="46342179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Arial Narrow" panose="020B0606020202030204" pitchFamily="34" charset="0"/>
                <a:ea typeface="+mn-ea"/>
                <a:cs typeface="+mn-cs"/>
              </a:defRPr>
            </a:pPr>
            <a:endParaRPr lang="en-US"/>
          </a:p>
        </c:txPr>
        <c:crossAx val="463427615"/>
        <c:crosses val="autoZero"/>
        <c:auto val="1"/>
        <c:lblAlgn val="ctr"/>
        <c:lblOffset val="100"/>
        <c:noMultiLvlLbl val="0"/>
      </c:catAx>
      <c:valAx>
        <c:axId val="463427615"/>
        <c:scaling>
          <c:orientation val="minMax"/>
        </c:scaling>
        <c:delete val="1"/>
        <c:axPos val="l"/>
        <c:numFmt formatCode="0%" sourceLinked="1"/>
        <c:majorTickMark val="none"/>
        <c:minorTickMark val="none"/>
        <c:tickLblPos val="nextTo"/>
        <c:crossAx val="463421791"/>
        <c:crosses val="autoZero"/>
        <c:crossBetween val="between"/>
      </c:valAx>
      <c:spPr>
        <a:noFill/>
        <a:ln>
          <a:noFill/>
        </a:ln>
        <a:effectLst/>
      </c:spPr>
    </c:plotArea>
    <c:legend>
      <c:legendPos val="b"/>
      <c:legendEntry>
        <c:idx val="1"/>
        <c:txPr>
          <a:bodyPr rot="0" spcFirstLastPara="1" vertOverflow="ellipsis" vert="horz" wrap="square" anchor="ctr" anchorCtr="1"/>
          <a:lstStyle/>
          <a:p>
            <a:pPr>
              <a:defRPr sz="1400" b="0" i="0" u="none" strike="noStrike" kern="1200" baseline="0">
                <a:solidFill>
                  <a:schemeClr val="tx1">
                    <a:lumMod val="65000"/>
                    <a:lumOff val="35000"/>
                  </a:schemeClr>
                </a:solidFill>
                <a:latin typeface="Arial Narrow" panose="020B0606020202030204" pitchFamily="34" charset="0"/>
                <a:ea typeface="+mn-ea"/>
                <a:cs typeface="+mn-cs"/>
              </a:defRPr>
            </a:pPr>
            <a:endParaRPr lang="en-US"/>
          </a:p>
        </c:txPr>
      </c:legendEntry>
      <c:layout>
        <c:manualLayout>
          <c:xMode val="edge"/>
          <c:yMode val="edge"/>
          <c:x val="4.7346173351093111E-2"/>
          <c:y val="0.86500073635899277"/>
          <c:w val="0.90711612049098889"/>
          <c:h val="8.0616306609537614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Arial Narrow" panose="020B0606020202030204" pitchFamily="34" charset="0"/>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2">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Sheet1!$B$11</c:f>
              <c:strCache>
                <c:ptCount val="1"/>
                <c:pt idx="0">
                  <c:v>Refugee</c:v>
                </c:pt>
              </c:strCache>
            </c:strRef>
          </c:tx>
          <c:dPt>
            <c:idx val="0"/>
            <c:bubble3D val="0"/>
            <c:spPr>
              <a:solidFill>
                <a:srgbClr val="D2CBB8"/>
              </a:solidFill>
              <a:ln w="19050">
                <a:solidFill>
                  <a:schemeClr val="lt1"/>
                </a:solidFill>
              </a:ln>
              <a:effectLst/>
            </c:spPr>
            <c:extLst>
              <c:ext xmlns:c16="http://schemas.microsoft.com/office/drawing/2014/chart" uri="{C3380CC4-5D6E-409C-BE32-E72D297353CC}">
                <c16:uniqueId val="{00000001-68A8-2745-9F4E-C825EA0D7059}"/>
              </c:ext>
            </c:extLst>
          </c:dPt>
          <c:dPt>
            <c:idx val="1"/>
            <c:bubble3D val="0"/>
            <c:spPr>
              <a:solidFill>
                <a:srgbClr val="58585A"/>
              </a:solidFill>
              <a:ln w="19050">
                <a:solidFill>
                  <a:schemeClr val="lt1"/>
                </a:solidFill>
              </a:ln>
              <a:effectLst/>
            </c:spPr>
            <c:extLst>
              <c:ext xmlns:c16="http://schemas.microsoft.com/office/drawing/2014/chart" uri="{C3380CC4-5D6E-409C-BE32-E72D297353CC}">
                <c16:uniqueId val="{00000003-68A8-2745-9F4E-C825EA0D7059}"/>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68A8-2745-9F4E-C825EA0D7059}"/>
              </c:ext>
            </c:extLst>
          </c:dPt>
          <c:dLbls>
            <c:dLbl>
              <c:idx val="0"/>
              <c:layout>
                <c:manualLayout>
                  <c:x val="0.17508838557398204"/>
                  <c:y val="0.1400715431031179"/>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1-68A8-2745-9F4E-C825EA0D7059}"/>
                </c:ext>
              </c:extLst>
            </c:dLbl>
            <c:dLbl>
              <c:idx val="1"/>
              <c:layout>
                <c:manualLayout>
                  <c:x val="-0.15448975197704307"/>
                  <c:y val="-0.10672117569761357"/>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3-68A8-2745-9F4E-C825EA0D7059}"/>
                </c:ext>
              </c:extLst>
            </c:dLbl>
            <c:dLbl>
              <c:idx val="2"/>
              <c:delete val="1"/>
              <c:extLst>
                <c:ext xmlns:c15="http://schemas.microsoft.com/office/drawing/2012/chart" uri="{CE6537A1-D6FC-4f65-9D91-7224C49458BB}"/>
                <c:ext xmlns:c16="http://schemas.microsoft.com/office/drawing/2014/chart" uri="{C3380CC4-5D6E-409C-BE32-E72D297353CC}">
                  <c16:uniqueId val="{00000005-68A8-2745-9F4E-C825EA0D7059}"/>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Arial Narrow" panose="020B0604020202020204" pitchFamily="34" charset="0"/>
                    <a:ea typeface="+mn-ea"/>
                    <a:cs typeface="Arial Narrow" panose="020B0604020202020204" pitchFamily="34" charset="0"/>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Sheet1!$A$12:$A$14</c:f>
              <c:strCache>
                <c:ptCount val="3"/>
                <c:pt idx="0">
                  <c:v>Acceptable</c:v>
                </c:pt>
                <c:pt idx="1">
                  <c:v>Borderline</c:v>
                </c:pt>
                <c:pt idx="2">
                  <c:v>Poor</c:v>
                </c:pt>
              </c:strCache>
            </c:strRef>
          </c:cat>
          <c:val>
            <c:numRef>
              <c:f>Sheet1!$B$12:$B$14</c:f>
              <c:numCache>
                <c:formatCode>0%</c:formatCode>
                <c:ptCount val="3"/>
                <c:pt idx="0">
                  <c:v>0.94</c:v>
                </c:pt>
                <c:pt idx="1">
                  <c:v>0.05</c:v>
                </c:pt>
                <c:pt idx="2">
                  <c:v>0</c:v>
                </c:pt>
              </c:numCache>
            </c:numRef>
          </c:val>
          <c:extLst>
            <c:ext xmlns:c16="http://schemas.microsoft.com/office/drawing/2014/chart" uri="{C3380CC4-5D6E-409C-BE32-E72D297353CC}">
              <c16:uniqueId val="{00000006-68A8-2745-9F4E-C825EA0D7059}"/>
            </c:ext>
          </c:extLst>
        </c:ser>
        <c:dLbls>
          <c:showLegendKey val="0"/>
          <c:showVal val="0"/>
          <c:showCatName val="0"/>
          <c:showSerName val="0"/>
          <c:showPercent val="1"/>
          <c:showBubbleSize val="0"/>
          <c:showLeaderLines val="1"/>
        </c:dLbls>
        <c:firstSliceAng val="0"/>
        <c:holeSize val="51"/>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West Bank</c:v>
                </c:pt>
              </c:strCache>
            </c:strRef>
          </c:tx>
          <c:spPr>
            <a:solidFill>
              <a:srgbClr val="58585A"/>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Arial Narrow" panose="020B0604020202020204" pitchFamily="34" charset="0"/>
                    <a:ea typeface="+mn-ea"/>
                    <a:cs typeface="Arial Narrow"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Stress</c:v>
                </c:pt>
                <c:pt idx="1">
                  <c:v>Crisis</c:v>
                </c:pt>
                <c:pt idx="2">
                  <c:v>Emergency</c:v>
                </c:pt>
              </c:strCache>
            </c:strRef>
          </c:cat>
          <c:val>
            <c:numRef>
              <c:f>Sheet1!$B$2:$B$4</c:f>
              <c:numCache>
                <c:formatCode>0%</c:formatCode>
                <c:ptCount val="3"/>
                <c:pt idx="0">
                  <c:v>0.25</c:v>
                </c:pt>
                <c:pt idx="1">
                  <c:v>7.0000000000000007E-2</c:v>
                </c:pt>
                <c:pt idx="2">
                  <c:v>7.0000000000000007E-2</c:v>
                </c:pt>
              </c:numCache>
            </c:numRef>
          </c:val>
          <c:extLst>
            <c:ext xmlns:c16="http://schemas.microsoft.com/office/drawing/2014/chart" uri="{C3380CC4-5D6E-409C-BE32-E72D297353CC}">
              <c16:uniqueId val="{00000000-D027-604F-965E-41CA58984651}"/>
            </c:ext>
          </c:extLst>
        </c:ser>
        <c:ser>
          <c:idx val="1"/>
          <c:order val="1"/>
          <c:tx>
            <c:strRef>
              <c:f>Sheet1!$C$1</c:f>
              <c:strCache>
                <c:ptCount val="1"/>
                <c:pt idx="0">
                  <c:v>Gaza</c:v>
                </c:pt>
              </c:strCache>
            </c:strRef>
          </c:tx>
          <c:spPr>
            <a:solidFill>
              <a:srgbClr val="EE585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Arial Narrow" panose="020B0604020202020204" pitchFamily="34" charset="0"/>
                    <a:ea typeface="+mn-ea"/>
                    <a:cs typeface="Arial Narrow"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Stress</c:v>
                </c:pt>
                <c:pt idx="1">
                  <c:v>Crisis</c:v>
                </c:pt>
                <c:pt idx="2">
                  <c:v>Emergency</c:v>
                </c:pt>
              </c:strCache>
            </c:strRef>
          </c:cat>
          <c:val>
            <c:numRef>
              <c:f>Sheet1!$C$2:$C$4</c:f>
              <c:numCache>
                <c:formatCode>0%</c:formatCode>
                <c:ptCount val="3"/>
                <c:pt idx="0">
                  <c:v>0.81</c:v>
                </c:pt>
                <c:pt idx="1">
                  <c:v>0.24</c:v>
                </c:pt>
                <c:pt idx="2">
                  <c:v>0.16</c:v>
                </c:pt>
              </c:numCache>
            </c:numRef>
          </c:val>
          <c:extLst>
            <c:ext xmlns:c16="http://schemas.microsoft.com/office/drawing/2014/chart" uri="{C3380CC4-5D6E-409C-BE32-E72D297353CC}">
              <c16:uniqueId val="{00000001-D027-604F-965E-41CA58984651}"/>
            </c:ext>
          </c:extLst>
        </c:ser>
        <c:dLbls>
          <c:showLegendKey val="0"/>
          <c:showVal val="1"/>
          <c:showCatName val="0"/>
          <c:showSerName val="0"/>
          <c:showPercent val="0"/>
          <c:showBubbleSize val="0"/>
        </c:dLbls>
        <c:gapWidth val="75"/>
        <c:axId val="506756207"/>
        <c:axId val="506705023"/>
      </c:barChart>
      <c:catAx>
        <c:axId val="50675620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300" b="0" i="0" u="none" strike="noStrike" kern="1200" baseline="0">
                <a:solidFill>
                  <a:schemeClr val="tx1">
                    <a:lumMod val="65000"/>
                    <a:lumOff val="35000"/>
                  </a:schemeClr>
                </a:solidFill>
                <a:latin typeface="Arial Narrow" panose="020B0604020202020204" pitchFamily="34" charset="0"/>
                <a:ea typeface="+mn-ea"/>
                <a:cs typeface="Arial Narrow" panose="020B0604020202020204" pitchFamily="34" charset="0"/>
              </a:defRPr>
            </a:pPr>
            <a:endParaRPr lang="en-US"/>
          </a:p>
        </c:txPr>
        <c:crossAx val="506705023"/>
        <c:crosses val="autoZero"/>
        <c:auto val="1"/>
        <c:lblAlgn val="ctr"/>
        <c:lblOffset val="100"/>
        <c:noMultiLvlLbl val="0"/>
      </c:catAx>
      <c:valAx>
        <c:axId val="506705023"/>
        <c:scaling>
          <c:orientation val="minMax"/>
        </c:scaling>
        <c:delete val="1"/>
        <c:axPos val="l"/>
        <c:numFmt formatCode="0%" sourceLinked="1"/>
        <c:majorTickMark val="none"/>
        <c:minorTickMark val="none"/>
        <c:tickLblPos val="nextTo"/>
        <c:crossAx val="506756207"/>
        <c:crosses val="autoZero"/>
        <c:crossBetween val="between"/>
      </c:valAx>
      <c:spPr>
        <a:noFill/>
        <a:ln w="25400">
          <a:noFill/>
        </a:ln>
        <a:effectLst/>
      </c:spPr>
    </c:plotArea>
    <c:legend>
      <c:legendPos val="b"/>
      <c:overlay val="0"/>
      <c:spPr>
        <a:noFill/>
        <a:ln>
          <a:noFill/>
        </a:ln>
        <a:effectLst/>
      </c:spPr>
      <c:txPr>
        <a:bodyPr rot="0" spcFirstLastPara="1" vertOverflow="ellipsis" vert="horz" wrap="square" anchor="ctr" anchorCtr="1"/>
        <a:lstStyle/>
        <a:p>
          <a:pPr>
            <a:defRPr sz="1300" b="0" i="0" u="none" strike="noStrike" kern="1200" baseline="0">
              <a:solidFill>
                <a:schemeClr val="tx1">
                  <a:lumMod val="65000"/>
                  <a:lumOff val="35000"/>
                </a:schemeClr>
              </a:solidFill>
              <a:latin typeface="Arial Narrow" panose="020B0604020202020204" pitchFamily="34" charset="0"/>
              <a:ea typeface="+mn-ea"/>
              <a:cs typeface="Arial Narrow"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5465336674563203"/>
          <c:y val="3.2302168869819486E-2"/>
          <c:w val="0.64534663325436792"/>
          <c:h val="0.85079265175371643"/>
        </c:manualLayout>
      </c:layout>
      <c:barChart>
        <c:barDir val="bar"/>
        <c:grouping val="clustered"/>
        <c:varyColors val="0"/>
        <c:ser>
          <c:idx val="0"/>
          <c:order val="0"/>
          <c:tx>
            <c:strRef>
              <c:f>Sheet1!$B$1</c:f>
              <c:strCache>
                <c:ptCount val="1"/>
                <c:pt idx="0">
                  <c:v>West Bank</c:v>
                </c:pt>
              </c:strCache>
            </c:strRef>
          </c:tx>
          <c:spPr>
            <a:solidFill>
              <a:srgbClr val="58585A"/>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Arial Narrow" panose="020B0604020202020204" pitchFamily="34" charset="0"/>
                    <a:ea typeface="+mn-ea"/>
                    <a:cs typeface="Arial Narrow"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Toilet seat</c:v>
                </c:pt>
                <c:pt idx="1">
                  <c:v>Handwashing station</c:v>
                </c:pt>
                <c:pt idx="2">
                  <c:v>Soap</c:v>
                </c:pt>
                <c:pt idx="3">
                  <c:v>Toilet paper</c:v>
                </c:pt>
                <c:pt idx="4">
                  <c:v>Bidet</c:v>
                </c:pt>
              </c:strCache>
            </c:strRef>
          </c:cat>
          <c:val>
            <c:numRef>
              <c:f>Sheet1!$B$2:$B$6</c:f>
              <c:numCache>
                <c:formatCode>0%</c:formatCode>
                <c:ptCount val="5"/>
                <c:pt idx="0">
                  <c:v>0.99</c:v>
                </c:pt>
                <c:pt idx="1">
                  <c:v>0.92</c:v>
                </c:pt>
                <c:pt idx="2">
                  <c:v>0.9</c:v>
                </c:pt>
                <c:pt idx="3">
                  <c:v>0.94</c:v>
                </c:pt>
                <c:pt idx="4">
                  <c:v>0.91</c:v>
                </c:pt>
              </c:numCache>
            </c:numRef>
          </c:val>
          <c:extLst>
            <c:ext xmlns:c16="http://schemas.microsoft.com/office/drawing/2014/chart" uri="{C3380CC4-5D6E-409C-BE32-E72D297353CC}">
              <c16:uniqueId val="{00000000-2B72-0841-937F-D3DAEBDDA14B}"/>
            </c:ext>
          </c:extLst>
        </c:ser>
        <c:ser>
          <c:idx val="1"/>
          <c:order val="1"/>
          <c:tx>
            <c:strRef>
              <c:f>Sheet1!$C$1</c:f>
              <c:strCache>
                <c:ptCount val="1"/>
                <c:pt idx="0">
                  <c:v>Gaza</c:v>
                </c:pt>
              </c:strCache>
            </c:strRef>
          </c:tx>
          <c:spPr>
            <a:solidFill>
              <a:srgbClr val="EE585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Arial Narrow" panose="020B0604020202020204" pitchFamily="34" charset="0"/>
                    <a:ea typeface="+mn-ea"/>
                    <a:cs typeface="Arial Narrow"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Toilet seat</c:v>
                </c:pt>
                <c:pt idx="1">
                  <c:v>Handwashing station</c:v>
                </c:pt>
                <c:pt idx="2">
                  <c:v>Soap</c:v>
                </c:pt>
                <c:pt idx="3">
                  <c:v>Toilet paper</c:v>
                </c:pt>
                <c:pt idx="4">
                  <c:v>Bidet</c:v>
                </c:pt>
              </c:strCache>
            </c:strRef>
          </c:cat>
          <c:val>
            <c:numRef>
              <c:f>Sheet1!$C$2:$C$6</c:f>
              <c:numCache>
                <c:formatCode>0%</c:formatCode>
                <c:ptCount val="5"/>
                <c:pt idx="0">
                  <c:v>0.99</c:v>
                </c:pt>
                <c:pt idx="1">
                  <c:v>0.95</c:v>
                </c:pt>
                <c:pt idx="2">
                  <c:v>0.95</c:v>
                </c:pt>
                <c:pt idx="3">
                  <c:v>0.43</c:v>
                </c:pt>
                <c:pt idx="4">
                  <c:v>0.96</c:v>
                </c:pt>
              </c:numCache>
            </c:numRef>
          </c:val>
          <c:extLst>
            <c:ext xmlns:c16="http://schemas.microsoft.com/office/drawing/2014/chart" uri="{C3380CC4-5D6E-409C-BE32-E72D297353CC}">
              <c16:uniqueId val="{00000001-2B72-0841-937F-D3DAEBDDA14B}"/>
            </c:ext>
          </c:extLst>
        </c:ser>
        <c:dLbls>
          <c:showLegendKey val="0"/>
          <c:showVal val="1"/>
          <c:showCatName val="0"/>
          <c:showSerName val="0"/>
          <c:showPercent val="0"/>
          <c:showBubbleSize val="0"/>
        </c:dLbls>
        <c:gapWidth val="75"/>
        <c:axId val="506756207"/>
        <c:axId val="506705023"/>
      </c:barChart>
      <c:catAx>
        <c:axId val="506756207"/>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rgbClr val="58585A"/>
                </a:solidFill>
                <a:latin typeface="Arial Narrow" panose="020B0604020202020204" pitchFamily="34" charset="0"/>
                <a:ea typeface="+mn-ea"/>
                <a:cs typeface="Arial Narrow" panose="020B0604020202020204" pitchFamily="34" charset="0"/>
              </a:defRPr>
            </a:pPr>
            <a:endParaRPr lang="en-US"/>
          </a:p>
        </c:txPr>
        <c:crossAx val="506705023"/>
        <c:crosses val="autoZero"/>
        <c:auto val="1"/>
        <c:lblAlgn val="ctr"/>
        <c:lblOffset val="100"/>
        <c:noMultiLvlLbl val="0"/>
      </c:catAx>
      <c:valAx>
        <c:axId val="506705023"/>
        <c:scaling>
          <c:orientation val="minMax"/>
        </c:scaling>
        <c:delete val="1"/>
        <c:axPos val="b"/>
        <c:numFmt formatCode="0%" sourceLinked="1"/>
        <c:majorTickMark val="none"/>
        <c:minorTickMark val="none"/>
        <c:tickLblPos val="nextTo"/>
        <c:crossAx val="506756207"/>
        <c:crosses val="autoZero"/>
        <c:crossBetween val="between"/>
      </c:valAx>
      <c:spPr>
        <a:noFill/>
        <a:ln w="25400">
          <a:noFill/>
        </a:ln>
        <a:effectLst/>
      </c:spPr>
    </c:plotArea>
    <c:legend>
      <c:legendPos val="b"/>
      <c:layout>
        <c:manualLayout>
          <c:xMode val="edge"/>
          <c:yMode val="edge"/>
          <c:x val="0.27844809281412514"/>
          <c:y val="0.92127011110604973"/>
          <c:w val="0.44023009715476541"/>
          <c:h val="6.6983645668561242E-2"/>
        </c:manualLayout>
      </c:layout>
      <c:overlay val="0"/>
      <c:spPr>
        <a:noFill/>
        <a:ln>
          <a:noFill/>
        </a:ln>
        <a:effectLst/>
      </c:spPr>
      <c:txPr>
        <a:bodyPr rot="0" spcFirstLastPara="1" vertOverflow="ellipsis" vert="horz" wrap="square" anchor="ctr" anchorCtr="1"/>
        <a:lstStyle/>
        <a:p>
          <a:pPr>
            <a:defRPr sz="1500" b="0" i="0" u="none" strike="noStrike" kern="1200" baseline="0">
              <a:solidFill>
                <a:schemeClr val="tx1">
                  <a:lumMod val="65000"/>
                  <a:lumOff val="35000"/>
                </a:schemeClr>
              </a:solidFill>
              <a:latin typeface="Arial Narrow" panose="020B0604020202020204" pitchFamily="34" charset="0"/>
              <a:ea typeface="+mn-ea"/>
              <a:cs typeface="Arial Narrow"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98751254247634"/>
          <c:y val="3.2302168869819486E-2"/>
          <c:w val="0.501248745752366"/>
          <c:h val="0.85407790025265984"/>
        </c:manualLayout>
      </c:layout>
      <c:barChart>
        <c:barDir val="bar"/>
        <c:grouping val="clustered"/>
        <c:varyColors val="0"/>
        <c:ser>
          <c:idx val="0"/>
          <c:order val="0"/>
          <c:tx>
            <c:strRef>
              <c:f>Sheet1!$B$1</c:f>
              <c:strCache>
                <c:ptCount val="1"/>
                <c:pt idx="0">
                  <c:v>West Bank</c:v>
                </c:pt>
              </c:strCache>
            </c:strRef>
          </c:tx>
          <c:spPr>
            <a:solidFill>
              <a:srgbClr val="58585A"/>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Arial Narrow" panose="020B0604020202020204" pitchFamily="34" charset="0"/>
                    <a:ea typeface="+mn-ea"/>
                    <a:cs typeface="Arial Narrow"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Water Trucking</c:v>
                </c:pt>
                <c:pt idx="1">
                  <c:v>Private network</c:v>
                </c:pt>
                <c:pt idx="2">
                  <c:v>Communal network</c:v>
                </c:pt>
                <c:pt idx="3">
                  <c:v>Bottled water</c:v>
                </c:pt>
                <c:pt idx="4">
                  <c:v>Borehole</c:v>
                </c:pt>
              </c:strCache>
            </c:strRef>
          </c:cat>
          <c:val>
            <c:numRef>
              <c:f>Sheet1!$B$2:$B$6</c:f>
              <c:numCache>
                <c:formatCode>0%</c:formatCode>
                <c:ptCount val="5"/>
                <c:pt idx="0">
                  <c:v>0.01</c:v>
                </c:pt>
                <c:pt idx="1">
                  <c:v>0.84</c:v>
                </c:pt>
                <c:pt idx="2">
                  <c:v>0.01</c:v>
                </c:pt>
                <c:pt idx="3">
                  <c:v>7.0000000000000007E-2</c:v>
                </c:pt>
                <c:pt idx="4">
                  <c:v>0.01</c:v>
                </c:pt>
              </c:numCache>
            </c:numRef>
          </c:val>
          <c:extLst>
            <c:ext xmlns:c16="http://schemas.microsoft.com/office/drawing/2014/chart" uri="{C3380CC4-5D6E-409C-BE32-E72D297353CC}">
              <c16:uniqueId val="{00000000-3CFA-EC45-AAF2-056E7EC36036}"/>
            </c:ext>
          </c:extLst>
        </c:ser>
        <c:ser>
          <c:idx val="1"/>
          <c:order val="1"/>
          <c:tx>
            <c:strRef>
              <c:f>Sheet1!$C$1</c:f>
              <c:strCache>
                <c:ptCount val="1"/>
                <c:pt idx="0">
                  <c:v>Gaza</c:v>
                </c:pt>
              </c:strCache>
            </c:strRef>
          </c:tx>
          <c:spPr>
            <a:solidFill>
              <a:srgbClr val="EE585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Arial Narrow" panose="020B0604020202020204" pitchFamily="34" charset="0"/>
                    <a:ea typeface="+mn-ea"/>
                    <a:cs typeface="Arial Narrow"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Water Trucking</c:v>
                </c:pt>
                <c:pt idx="1">
                  <c:v>Private network</c:v>
                </c:pt>
                <c:pt idx="2">
                  <c:v>Communal network</c:v>
                </c:pt>
                <c:pt idx="3">
                  <c:v>Bottled water</c:v>
                </c:pt>
                <c:pt idx="4">
                  <c:v>Borehole</c:v>
                </c:pt>
              </c:strCache>
            </c:strRef>
          </c:cat>
          <c:val>
            <c:numRef>
              <c:f>Sheet1!$C$2:$C$6</c:f>
              <c:numCache>
                <c:formatCode>0%</c:formatCode>
                <c:ptCount val="5"/>
                <c:pt idx="0">
                  <c:v>0.85</c:v>
                </c:pt>
                <c:pt idx="1">
                  <c:v>0.04</c:v>
                </c:pt>
                <c:pt idx="2">
                  <c:v>0.09</c:v>
                </c:pt>
                <c:pt idx="3">
                  <c:v>0</c:v>
                </c:pt>
                <c:pt idx="4">
                  <c:v>0</c:v>
                </c:pt>
              </c:numCache>
            </c:numRef>
          </c:val>
          <c:extLst>
            <c:ext xmlns:c16="http://schemas.microsoft.com/office/drawing/2014/chart" uri="{C3380CC4-5D6E-409C-BE32-E72D297353CC}">
              <c16:uniqueId val="{00000001-3CFA-EC45-AAF2-056E7EC36036}"/>
            </c:ext>
          </c:extLst>
        </c:ser>
        <c:dLbls>
          <c:showLegendKey val="0"/>
          <c:showVal val="1"/>
          <c:showCatName val="0"/>
          <c:showSerName val="0"/>
          <c:showPercent val="0"/>
          <c:showBubbleSize val="0"/>
        </c:dLbls>
        <c:gapWidth val="75"/>
        <c:axId val="506756207"/>
        <c:axId val="506705023"/>
      </c:barChart>
      <c:catAx>
        <c:axId val="506756207"/>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b" anchorCtr="0"/>
          <a:lstStyle/>
          <a:p>
            <a:pPr>
              <a:defRPr sz="1200" b="0" i="0" u="none" strike="noStrike" kern="1200" baseline="0">
                <a:solidFill>
                  <a:schemeClr val="tx1">
                    <a:lumMod val="65000"/>
                    <a:lumOff val="35000"/>
                  </a:schemeClr>
                </a:solidFill>
                <a:latin typeface="Arial Narrow" panose="020B0604020202020204" pitchFamily="34" charset="0"/>
                <a:ea typeface="+mn-ea"/>
                <a:cs typeface="Arial Narrow" panose="020B0604020202020204" pitchFamily="34" charset="0"/>
              </a:defRPr>
            </a:pPr>
            <a:endParaRPr lang="en-US"/>
          </a:p>
        </c:txPr>
        <c:crossAx val="506705023"/>
        <c:crosses val="autoZero"/>
        <c:auto val="1"/>
        <c:lblAlgn val="ctr"/>
        <c:lblOffset val="100"/>
        <c:noMultiLvlLbl val="0"/>
      </c:catAx>
      <c:valAx>
        <c:axId val="506705023"/>
        <c:scaling>
          <c:orientation val="minMax"/>
        </c:scaling>
        <c:delete val="1"/>
        <c:axPos val="b"/>
        <c:numFmt formatCode="0%" sourceLinked="1"/>
        <c:majorTickMark val="none"/>
        <c:minorTickMark val="none"/>
        <c:tickLblPos val="nextTo"/>
        <c:crossAx val="506756207"/>
        <c:crosses val="autoZero"/>
        <c:crossBetween val="between"/>
      </c:valAx>
      <c:spPr>
        <a:noFill/>
        <a:ln w="25400">
          <a:noFill/>
        </a:ln>
        <a:effectLst/>
      </c:spPr>
    </c:plotArea>
    <c:legend>
      <c:legendPos val="b"/>
      <c:layout>
        <c:manualLayout>
          <c:xMode val="edge"/>
          <c:yMode val="edge"/>
          <c:x val="0.39684603952112257"/>
          <c:y val="0.91539698949335535"/>
          <c:w val="0.31018335338936753"/>
          <c:h val="6.6983645668561242E-2"/>
        </c:manualLayout>
      </c:layout>
      <c:overlay val="0"/>
      <c:spPr>
        <a:noFill/>
        <a:ln>
          <a:noFill/>
        </a:ln>
        <a:effectLst/>
      </c:spPr>
      <c:txPr>
        <a:bodyPr rot="0" spcFirstLastPara="1" vertOverflow="ellipsis" vert="horz" wrap="square" anchor="ctr" anchorCtr="1"/>
        <a:lstStyle/>
        <a:p>
          <a:pPr>
            <a:defRPr sz="1500" b="0" i="0" u="none" strike="noStrike" kern="1200" baseline="0">
              <a:solidFill>
                <a:schemeClr val="tx1">
                  <a:lumMod val="65000"/>
                  <a:lumOff val="35000"/>
                </a:schemeClr>
              </a:solidFill>
              <a:latin typeface="Arial Narrow" panose="020B0604020202020204" pitchFamily="34" charset="0"/>
              <a:ea typeface="+mn-ea"/>
              <a:cs typeface="Arial Narrow"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West Bank</c:v>
                </c:pt>
              </c:strCache>
            </c:strRef>
          </c:tx>
          <c:spPr>
            <a:solidFill>
              <a:srgbClr val="58585A"/>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Arial Narrow" panose="020B0604020202020204" pitchFamily="34" charset="0"/>
                    <a:ea typeface="+mn-ea"/>
                    <a:cs typeface="Arial Narrow"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Seasonal items</c:v>
                </c:pt>
                <c:pt idx="1">
                  <c:v>Health services</c:v>
                </c:pt>
                <c:pt idx="2">
                  <c:v>Other NFIs</c:v>
                </c:pt>
                <c:pt idx="3">
                  <c:v>Cash</c:v>
                </c:pt>
                <c:pt idx="4">
                  <c:v>Food</c:v>
                </c:pt>
              </c:strCache>
            </c:strRef>
          </c:cat>
          <c:val>
            <c:numRef>
              <c:f>Sheet1!$B$2:$B$6</c:f>
              <c:numCache>
                <c:formatCode>0%</c:formatCode>
                <c:ptCount val="5"/>
                <c:pt idx="0">
                  <c:v>0.01</c:v>
                </c:pt>
                <c:pt idx="1">
                  <c:v>0.11</c:v>
                </c:pt>
                <c:pt idx="2">
                  <c:v>0.01</c:v>
                </c:pt>
                <c:pt idx="3">
                  <c:v>0.4</c:v>
                </c:pt>
                <c:pt idx="4">
                  <c:v>0.64</c:v>
                </c:pt>
              </c:numCache>
            </c:numRef>
          </c:val>
          <c:extLst>
            <c:ext xmlns:c16="http://schemas.microsoft.com/office/drawing/2014/chart" uri="{C3380CC4-5D6E-409C-BE32-E72D297353CC}">
              <c16:uniqueId val="{00000000-9B36-B74D-919F-E37C86C39A9B}"/>
            </c:ext>
          </c:extLst>
        </c:ser>
        <c:ser>
          <c:idx val="1"/>
          <c:order val="1"/>
          <c:tx>
            <c:strRef>
              <c:f>Sheet1!$C$1</c:f>
              <c:strCache>
                <c:ptCount val="1"/>
                <c:pt idx="0">
                  <c:v>Gaza</c:v>
                </c:pt>
              </c:strCache>
            </c:strRef>
          </c:tx>
          <c:spPr>
            <a:solidFill>
              <a:srgbClr val="EE585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Arial Narrow" panose="020B0604020202020204" pitchFamily="34" charset="0"/>
                    <a:ea typeface="+mn-ea"/>
                    <a:cs typeface="Arial Narrow"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Seasonal items</c:v>
                </c:pt>
                <c:pt idx="1">
                  <c:v>Health services</c:v>
                </c:pt>
                <c:pt idx="2">
                  <c:v>Other NFIs</c:v>
                </c:pt>
                <c:pt idx="3">
                  <c:v>Cash</c:v>
                </c:pt>
                <c:pt idx="4">
                  <c:v>Food</c:v>
                </c:pt>
              </c:strCache>
            </c:strRef>
          </c:cat>
          <c:val>
            <c:numRef>
              <c:f>Sheet1!$C$2:$C$6</c:f>
              <c:numCache>
                <c:formatCode>0%</c:formatCode>
                <c:ptCount val="5"/>
                <c:pt idx="0">
                  <c:v>0</c:v>
                </c:pt>
                <c:pt idx="1">
                  <c:v>0.05</c:v>
                </c:pt>
                <c:pt idx="2">
                  <c:v>0.04</c:v>
                </c:pt>
                <c:pt idx="3">
                  <c:v>0.21</c:v>
                </c:pt>
                <c:pt idx="4">
                  <c:v>0.94</c:v>
                </c:pt>
              </c:numCache>
            </c:numRef>
          </c:val>
          <c:extLst>
            <c:ext xmlns:c16="http://schemas.microsoft.com/office/drawing/2014/chart" uri="{C3380CC4-5D6E-409C-BE32-E72D297353CC}">
              <c16:uniqueId val="{00000001-9B36-B74D-919F-E37C86C39A9B}"/>
            </c:ext>
          </c:extLst>
        </c:ser>
        <c:dLbls>
          <c:dLblPos val="outEnd"/>
          <c:showLegendKey val="0"/>
          <c:showVal val="1"/>
          <c:showCatName val="0"/>
          <c:showSerName val="0"/>
          <c:showPercent val="0"/>
          <c:showBubbleSize val="0"/>
        </c:dLbls>
        <c:gapWidth val="74"/>
        <c:axId val="761199"/>
        <c:axId val="504293935"/>
      </c:barChart>
      <c:catAx>
        <c:axId val="761199"/>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300" b="0" i="0" u="none" strike="noStrike" kern="1200" baseline="0">
                <a:solidFill>
                  <a:schemeClr val="tx1">
                    <a:lumMod val="65000"/>
                    <a:lumOff val="35000"/>
                  </a:schemeClr>
                </a:solidFill>
                <a:latin typeface="Arial Narrow" panose="020B0604020202020204" pitchFamily="34" charset="0"/>
                <a:ea typeface="+mn-ea"/>
                <a:cs typeface="Arial Narrow" panose="020B0604020202020204" pitchFamily="34" charset="0"/>
              </a:defRPr>
            </a:pPr>
            <a:endParaRPr lang="en-US"/>
          </a:p>
        </c:txPr>
        <c:crossAx val="504293935"/>
        <c:crosses val="autoZero"/>
        <c:auto val="1"/>
        <c:lblAlgn val="ctr"/>
        <c:lblOffset val="100"/>
        <c:noMultiLvlLbl val="0"/>
      </c:catAx>
      <c:valAx>
        <c:axId val="504293935"/>
        <c:scaling>
          <c:orientation val="minMax"/>
        </c:scaling>
        <c:delete val="1"/>
        <c:axPos val="b"/>
        <c:numFmt formatCode="0%" sourceLinked="1"/>
        <c:majorTickMark val="none"/>
        <c:minorTickMark val="none"/>
        <c:tickLblPos val="nextTo"/>
        <c:crossAx val="761199"/>
        <c:crosses val="autoZero"/>
        <c:crossBetween val="between"/>
      </c:valAx>
      <c:spPr>
        <a:noFill/>
        <a:ln>
          <a:noFill/>
        </a:ln>
        <a:effectLst/>
      </c:spPr>
    </c:plotArea>
    <c:legend>
      <c:legendPos val="b"/>
      <c:layout>
        <c:manualLayout>
          <c:xMode val="edge"/>
          <c:yMode val="edge"/>
          <c:x val="0.33754768053265299"/>
          <c:y val="0.86859216783052773"/>
          <c:w val="0.45262337823963161"/>
          <c:h val="0.1003900460819321"/>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Arial Narrow" panose="020B0604020202020204" pitchFamily="34" charset="0"/>
              <a:ea typeface="+mn-ea"/>
              <a:cs typeface="Arial Narrow"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Health</c:v>
                </c:pt>
              </c:strCache>
            </c:strRef>
          </c:tx>
          <c:spPr>
            <a:solidFill>
              <a:srgbClr val="D2CBB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Arial Narrow" panose="020B0604020202020204" pitchFamily="34" charset="0"/>
                    <a:ea typeface="+mn-ea"/>
                    <a:cs typeface="Arial Narrow"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&gt; 500 NIS pp</c:v>
                </c:pt>
                <c:pt idx="1">
                  <c:v>400 - 500 NIS pp</c:v>
                </c:pt>
                <c:pt idx="2">
                  <c:v>300 - 400 NIS pp</c:v>
                </c:pt>
                <c:pt idx="3">
                  <c:v>200 - 300 NIS pp</c:v>
                </c:pt>
                <c:pt idx="4">
                  <c:v>100 - 200 NIS pp</c:v>
                </c:pt>
                <c:pt idx="5">
                  <c:v>&lt; 100 NIS pp</c:v>
                </c:pt>
              </c:strCache>
            </c:strRef>
          </c:cat>
          <c:val>
            <c:numRef>
              <c:f>Sheet1!$B$2:$B$7</c:f>
              <c:numCache>
                <c:formatCode>0%</c:formatCode>
                <c:ptCount val="6"/>
                <c:pt idx="0">
                  <c:v>0.01</c:v>
                </c:pt>
                <c:pt idx="1">
                  <c:v>0.02</c:v>
                </c:pt>
                <c:pt idx="2">
                  <c:v>0.03</c:v>
                </c:pt>
                <c:pt idx="3">
                  <c:v>0.03</c:v>
                </c:pt>
                <c:pt idx="4">
                  <c:v>0.04</c:v>
                </c:pt>
                <c:pt idx="5">
                  <c:v>0.04</c:v>
                </c:pt>
              </c:numCache>
            </c:numRef>
          </c:val>
          <c:extLst>
            <c:ext xmlns:c16="http://schemas.microsoft.com/office/drawing/2014/chart" uri="{C3380CC4-5D6E-409C-BE32-E72D297353CC}">
              <c16:uniqueId val="{00000000-C56D-8447-8D6A-F07009E14436}"/>
            </c:ext>
          </c:extLst>
        </c:ser>
        <c:ser>
          <c:idx val="1"/>
          <c:order val="1"/>
          <c:tx>
            <c:strRef>
              <c:f>Sheet1!$C$1</c:f>
              <c:strCache>
                <c:ptCount val="1"/>
                <c:pt idx="0">
                  <c:v>Cash</c:v>
                </c:pt>
              </c:strCache>
            </c:strRef>
          </c:tx>
          <c:spPr>
            <a:solidFill>
              <a:srgbClr val="EE585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Arial Narrow" panose="020B0604020202020204" pitchFamily="34" charset="0"/>
                    <a:ea typeface="+mn-ea"/>
                    <a:cs typeface="Arial Narrow"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&gt; 500 NIS pp</c:v>
                </c:pt>
                <c:pt idx="1">
                  <c:v>400 - 500 NIS pp</c:v>
                </c:pt>
                <c:pt idx="2">
                  <c:v>300 - 400 NIS pp</c:v>
                </c:pt>
                <c:pt idx="3">
                  <c:v>200 - 300 NIS pp</c:v>
                </c:pt>
                <c:pt idx="4">
                  <c:v>100 - 200 NIS pp</c:v>
                </c:pt>
                <c:pt idx="5">
                  <c:v>&lt; 100 NIS pp</c:v>
                </c:pt>
              </c:strCache>
            </c:strRef>
          </c:cat>
          <c:val>
            <c:numRef>
              <c:f>Sheet1!$C$2:$C$7</c:f>
              <c:numCache>
                <c:formatCode>0%</c:formatCode>
                <c:ptCount val="6"/>
                <c:pt idx="0">
                  <c:v>0.04</c:v>
                </c:pt>
                <c:pt idx="1">
                  <c:v>7.0000000000000007E-2</c:v>
                </c:pt>
                <c:pt idx="2">
                  <c:v>7.0000000000000007E-2</c:v>
                </c:pt>
                <c:pt idx="3">
                  <c:v>0.09</c:v>
                </c:pt>
                <c:pt idx="4">
                  <c:v>0.17</c:v>
                </c:pt>
                <c:pt idx="5">
                  <c:v>0.22</c:v>
                </c:pt>
              </c:numCache>
            </c:numRef>
          </c:val>
          <c:extLst>
            <c:ext xmlns:c16="http://schemas.microsoft.com/office/drawing/2014/chart" uri="{C3380CC4-5D6E-409C-BE32-E72D297353CC}">
              <c16:uniqueId val="{00000001-C56D-8447-8D6A-F07009E14436}"/>
            </c:ext>
          </c:extLst>
        </c:ser>
        <c:ser>
          <c:idx val="2"/>
          <c:order val="2"/>
          <c:tx>
            <c:strRef>
              <c:f>Sheet1!$D$1</c:f>
              <c:strCache>
                <c:ptCount val="1"/>
                <c:pt idx="0">
                  <c:v>Food</c:v>
                </c:pt>
              </c:strCache>
            </c:strRef>
          </c:tx>
          <c:spPr>
            <a:solidFill>
              <a:srgbClr val="58585A"/>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Arial Narrow" panose="020B0604020202020204" pitchFamily="34" charset="0"/>
                    <a:ea typeface="+mn-ea"/>
                    <a:cs typeface="Arial Narrow"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&gt; 500 NIS pp</c:v>
                </c:pt>
                <c:pt idx="1">
                  <c:v>400 - 500 NIS pp</c:v>
                </c:pt>
                <c:pt idx="2">
                  <c:v>300 - 400 NIS pp</c:v>
                </c:pt>
                <c:pt idx="3">
                  <c:v>200 - 300 NIS pp</c:v>
                </c:pt>
                <c:pt idx="4">
                  <c:v>100 - 200 NIS pp</c:v>
                </c:pt>
                <c:pt idx="5">
                  <c:v>&lt; 100 NIS pp</c:v>
                </c:pt>
              </c:strCache>
            </c:strRef>
          </c:cat>
          <c:val>
            <c:numRef>
              <c:f>Sheet1!$D$2:$D$7</c:f>
              <c:numCache>
                <c:formatCode>0%</c:formatCode>
                <c:ptCount val="6"/>
                <c:pt idx="0">
                  <c:v>0.27</c:v>
                </c:pt>
                <c:pt idx="1">
                  <c:v>0.4</c:v>
                </c:pt>
                <c:pt idx="2">
                  <c:v>0.47</c:v>
                </c:pt>
                <c:pt idx="3">
                  <c:v>0.63</c:v>
                </c:pt>
                <c:pt idx="4">
                  <c:v>0.71</c:v>
                </c:pt>
                <c:pt idx="5">
                  <c:v>0.79</c:v>
                </c:pt>
              </c:numCache>
            </c:numRef>
          </c:val>
          <c:extLst>
            <c:ext xmlns:c16="http://schemas.microsoft.com/office/drawing/2014/chart" uri="{C3380CC4-5D6E-409C-BE32-E72D297353CC}">
              <c16:uniqueId val="{00000003-C56D-8447-8D6A-F07009E14436}"/>
            </c:ext>
          </c:extLst>
        </c:ser>
        <c:dLbls>
          <c:showLegendKey val="0"/>
          <c:showVal val="1"/>
          <c:showCatName val="0"/>
          <c:showSerName val="0"/>
          <c:showPercent val="0"/>
          <c:showBubbleSize val="0"/>
        </c:dLbls>
        <c:gapWidth val="75"/>
        <c:overlap val="-6"/>
        <c:axId val="506756207"/>
        <c:axId val="506705023"/>
      </c:barChart>
      <c:catAx>
        <c:axId val="506756207"/>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rgbClr val="58585A"/>
                </a:solidFill>
                <a:latin typeface="Arial Narrow" panose="020B0604020202020204" pitchFamily="34" charset="0"/>
                <a:ea typeface="+mn-ea"/>
                <a:cs typeface="Arial Narrow" panose="020B0604020202020204" pitchFamily="34" charset="0"/>
              </a:defRPr>
            </a:pPr>
            <a:endParaRPr lang="en-US"/>
          </a:p>
        </c:txPr>
        <c:crossAx val="506705023"/>
        <c:crosses val="autoZero"/>
        <c:auto val="1"/>
        <c:lblAlgn val="ctr"/>
        <c:lblOffset val="100"/>
        <c:noMultiLvlLbl val="0"/>
      </c:catAx>
      <c:valAx>
        <c:axId val="506705023"/>
        <c:scaling>
          <c:orientation val="minMax"/>
        </c:scaling>
        <c:delete val="1"/>
        <c:axPos val="b"/>
        <c:numFmt formatCode="0%" sourceLinked="1"/>
        <c:majorTickMark val="none"/>
        <c:minorTickMark val="none"/>
        <c:tickLblPos val="nextTo"/>
        <c:crossAx val="506756207"/>
        <c:crosses val="autoZero"/>
        <c:crossBetween val="between"/>
      </c:valAx>
      <c:spPr>
        <a:noFill/>
        <a:ln w="25400">
          <a:noFill/>
        </a:ln>
        <a:effectLst/>
      </c:spPr>
    </c:plotArea>
    <c:legend>
      <c:legendPos val="b"/>
      <c:layout>
        <c:manualLayout>
          <c:xMode val="edge"/>
          <c:yMode val="edge"/>
          <c:x val="0.23194248234449147"/>
          <c:y val="0.91105948730811848"/>
          <c:w val="0.44423992637349446"/>
          <c:h val="7.2279679503292019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Arial Narrow" panose="020B0604020202020204" pitchFamily="34" charset="0"/>
              <a:ea typeface="+mn-ea"/>
              <a:cs typeface="Arial Narrow"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7230283638645391E-2"/>
          <c:y val="9.2294987199603606E-2"/>
          <c:w val="0.9055394327227092"/>
          <c:h val="0.53339763812040641"/>
        </c:manualLayout>
      </c:layout>
      <c:barChart>
        <c:barDir val="col"/>
        <c:grouping val="clustered"/>
        <c:varyColors val="0"/>
        <c:ser>
          <c:idx val="0"/>
          <c:order val="0"/>
          <c:tx>
            <c:strRef>
              <c:f>Sheet1!$B$1</c:f>
              <c:strCache>
                <c:ptCount val="1"/>
                <c:pt idx="0">
                  <c:v>Temporarily</c:v>
                </c:pt>
              </c:strCache>
            </c:strRef>
          </c:tx>
          <c:spPr>
            <a:solidFill>
              <a:srgbClr val="58585A"/>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58585A"/>
                    </a:solidFill>
                    <a:latin typeface="Arial Narrow" panose="020B0604020202020204" pitchFamily="34" charset="0"/>
                    <a:ea typeface="+mn-ea"/>
                    <a:cs typeface="Arial Narrow"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West Bank</c:v>
                </c:pt>
                <c:pt idx="1">
                  <c:v>Gaza</c:v>
                </c:pt>
              </c:strCache>
            </c:strRef>
          </c:cat>
          <c:val>
            <c:numRef>
              <c:f>Sheet1!$B$2:$B$3</c:f>
              <c:numCache>
                <c:formatCode>0%</c:formatCode>
                <c:ptCount val="2"/>
                <c:pt idx="0">
                  <c:v>0.37</c:v>
                </c:pt>
                <c:pt idx="1">
                  <c:v>0.22</c:v>
                </c:pt>
              </c:numCache>
            </c:numRef>
          </c:val>
          <c:extLst>
            <c:ext xmlns:c16="http://schemas.microsoft.com/office/drawing/2014/chart" uri="{C3380CC4-5D6E-409C-BE32-E72D297353CC}">
              <c16:uniqueId val="{00000000-88CE-1B47-B7AF-7DF239828CF2}"/>
            </c:ext>
          </c:extLst>
        </c:ser>
        <c:ser>
          <c:idx val="1"/>
          <c:order val="1"/>
          <c:tx>
            <c:strRef>
              <c:f>Sheet1!$C$1</c:f>
              <c:strCache>
                <c:ptCount val="1"/>
                <c:pt idx="0">
                  <c:v>Permanently</c:v>
                </c:pt>
              </c:strCache>
            </c:strRef>
          </c:tx>
          <c:spPr>
            <a:solidFill>
              <a:srgbClr val="EE5859">
                <a:alpha val="72941"/>
              </a:srgb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Arial Narrow" panose="020B0604020202020204" pitchFamily="34" charset="0"/>
                    <a:ea typeface="+mn-ea"/>
                    <a:cs typeface="Arial Narrow"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West Bank</c:v>
                </c:pt>
                <c:pt idx="1">
                  <c:v>Gaza</c:v>
                </c:pt>
              </c:strCache>
            </c:strRef>
          </c:cat>
          <c:val>
            <c:numRef>
              <c:f>Sheet1!$C$2:$C$3</c:f>
              <c:numCache>
                <c:formatCode>0%</c:formatCode>
                <c:ptCount val="2"/>
                <c:pt idx="0">
                  <c:v>7.0000000000000007E-2</c:v>
                </c:pt>
                <c:pt idx="1">
                  <c:v>0.06</c:v>
                </c:pt>
              </c:numCache>
            </c:numRef>
          </c:val>
          <c:extLst>
            <c:ext xmlns:c16="http://schemas.microsoft.com/office/drawing/2014/chart" uri="{C3380CC4-5D6E-409C-BE32-E72D297353CC}">
              <c16:uniqueId val="{00000001-88CE-1B47-B7AF-7DF239828CF2}"/>
            </c:ext>
          </c:extLst>
        </c:ser>
        <c:dLbls>
          <c:showLegendKey val="0"/>
          <c:showVal val="1"/>
          <c:showCatName val="0"/>
          <c:showSerName val="0"/>
          <c:showPercent val="0"/>
          <c:showBubbleSize val="0"/>
        </c:dLbls>
        <c:gapWidth val="75"/>
        <c:axId val="385010479"/>
        <c:axId val="385276831"/>
      </c:barChart>
      <c:catAx>
        <c:axId val="38501047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300" b="0" i="0" u="none" strike="noStrike" kern="1200" baseline="0">
                <a:solidFill>
                  <a:srgbClr val="58585A"/>
                </a:solidFill>
                <a:latin typeface="Arial Narrow" panose="020B0604020202020204" pitchFamily="34" charset="0"/>
                <a:ea typeface="+mn-ea"/>
                <a:cs typeface="Arial Narrow" panose="020B0604020202020204" pitchFamily="34" charset="0"/>
              </a:defRPr>
            </a:pPr>
            <a:endParaRPr lang="en-US"/>
          </a:p>
        </c:txPr>
        <c:crossAx val="385276831"/>
        <c:crosses val="autoZero"/>
        <c:auto val="1"/>
        <c:lblAlgn val="ctr"/>
        <c:lblOffset val="100"/>
        <c:noMultiLvlLbl val="0"/>
      </c:catAx>
      <c:valAx>
        <c:axId val="385276831"/>
        <c:scaling>
          <c:orientation val="minMax"/>
        </c:scaling>
        <c:delete val="1"/>
        <c:axPos val="l"/>
        <c:numFmt formatCode="0%" sourceLinked="1"/>
        <c:majorTickMark val="none"/>
        <c:minorTickMark val="none"/>
        <c:tickLblPos val="nextTo"/>
        <c:crossAx val="385010479"/>
        <c:crosses val="autoZero"/>
        <c:crossBetween val="between"/>
      </c:valAx>
      <c:spPr>
        <a:noFill/>
        <a:ln>
          <a:noFill/>
        </a:ln>
        <a:effectLst/>
      </c:spPr>
    </c:plotArea>
    <c:legend>
      <c:legendPos val="b"/>
      <c:layout>
        <c:manualLayout>
          <c:xMode val="edge"/>
          <c:yMode val="edge"/>
          <c:x val="0.26044230794697598"/>
          <c:y val="0.83714592451895287"/>
          <c:w val="0.51236422867585718"/>
          <c:h val="0.16285407548104716"/>
        </c:manualLayout>
      </c:layout>
      <c:overlay val="0"/>
      <c:spPr>
        <a:noFill/>
        <a:ln>
          <a:noFill/>
        </a:ln>
        <a:effectLst/>
      </c:spPr>
      <c:txPr>
        <a:bodyPr rot="0" spcFirstLastPara="1" vertOverflow="ellipsis" vert="horz" wrap="square" anchor="ctr" anchorCtr="1"/>
        <a:lstStyle/>
        <a:p>
          <a:pPr>
            <a:defRPr sz="1300" b="0" i="0" u="none" strike="noStrike" kern="1200" baseline="0">
              <a:solidFill>
                <a:srgbClr val="58585A"/>
              </a:solidFill>
              <a:latin typeface="Arial Narrow" panose="020B0604020202020204" pitchFamily="34" charset="0"/>
              <a:ea typeface="+mn-ea"/>
              <a:cs typeface="Arial Narrow"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manualLayout>
          <c:layoutTarget val="inner"/>
          <c:xMode val="edge"/>
          <c:yMode val="edge"/>
          <c:x val="2.0746727749468636E-2"/>
          <c:y val="3.2194811565288924E-2"/>
          <c:w val="0.95850654450106276"/>
          <c:h val="0.54287440549040256"/>
        </c:manualLayout>
      </c:layout>
      <c:barChart>
        <c:barDir val="col"/>
        <c:grouping val="clustered"/>
        <c:varyColors val="0"/>
        <c:ser>
          <c:idx val="0"/>
          <c:order val="0"/>
          <c:tx>
            <c:strRef>
              <c:f>Sheet1!$E$2</c:f>
              <c:strCache>
                <c:ptCount val="1"/>
                <c:pt idx="0">
                  <c:v>Gaza</c:v>
                </c:pt>
              </c:strCache>
            </c:strRef>
          </c:tx>
          <c:spPr>
            <a:solidFill>
              <a:srgbClr val="EE585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Arial Narrow" panose="020B0604020202020204" pitchFamily="34" charset="0"/>
                    <a:ea typeface="+mn-ea"/>
                    <a:cs typeface="Arial Narrow"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Sheet1!$F$1:$K$1</c:f>
              <c:strCache>
                <c:ptCount val="6"/>
                <c:pt idx="0">
                  <c:v>Walking</c:v>
                </c:pt>
                <c:pt idx="1">
                  <c:v>Seeing</c:v>
                </c:pt>
                <c:pt idx="2">
                  <c:v>Washing</c:v>
                </c:pt>
                <c:pt idx="3">
                  <c:v>Hearing</c:v>
                </c:pt>
                <c:pt idx="4">
                  <c:v>Remembering</c:v>
                </c:pt>
                <c:pt idx="5">
                  <c:v>Communicating</c:v>
                </c:pt>
              </c:strCache>
            </c:strRef>
          </c:cat>
          <c:val>
            <c:numRef>
              <c:f>Sheet1!$F$2:$K$2</c:f>
              <c:numCache>
                <c:formatCode>0%</c:formatCode>
                <c:ptCount val="6"/>
                <c:pt idx="0">
                  <c:v>0.08</c:v>
                </c:pt>
                <c:pt idx="1">
                  <c:v>0.05</c:v>
                </c:pt>
                <c:pt idx="2">
                  <c:v>0.02</c:v>
                </c:pt>
                <c:pt idx="3">
                  <c:v>0.03</c:v>
                </c:pt>
                <c:pt idx="4">
                  <c:v>0.02</c:v>
                </c:pt>
                <c:pt idx="5">
                  <c:v>0.02</c:v>
                </c:pt>
              </c:numCache>
            </c:numRef>
          </c:val>
          <c:extLst>
            <c:ext xmlns:c16="http://schemas.microsoft.com/office/drawing/2014/chart" uri="{C3380CC4-5D6E-409C-BE32-E72D297353CC}">
              <c16:uniqueId val="{00000000-CC6F-4495-81D2-8AFF74C97922}"/>
            </c:ext>
          </c:extLst>
        </c:ser>
        <c:ser>
          <c:idx val="1"/>
          <c:order val="1"/>
          <c:tx>
            <c:strRef>
              <c:f>Sheet1!$E$3</c:f>
              <c:strCache>
                <c:ptCount val="1"/>
                <c:pt idx="0">
                  <c:v>West Bank</c:v>
                </c:pt>
              </c:strCache>
            </c:strRef>
          </c:tx>
          <c:spPr>
            <a:solidFill>
              <a:srgbClr val="58585A"/>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Arial Narrow" panose="020B0604020202020204" pitchFamily="34" charset="0"/>
                    <a:ea typeface="+mn-ea"/>
                    <a:cs typeface="Arial Narrow"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Sheet1!$F$1:$K$1</c:f>
              <c:strCache>
                <c:ptCount val="6"/>
                <c:pt idx="0">
                  <c:v>Walking</c:v>
                </c:pt>
                <c:pt idx="1">
                  <c:v>Seeing</c:v>
                </c:pt>
                <c:pt idx="2">
                  <c:v>Washing</c:v>
                </c:pt>
                <c:pt idx="3">
                  <c:v>Hearing</c:v>
                </c:pt>
                <c:pt idx="4">
                  <c:v>Remembering</c:v>
                </c:pt>
                <c:pt idx="5">
                  <c:v>Communicating</c:v>
                </c:pt>
              </c:strCache>
            </c:strRef>
          </c:cat>
          <c:val>
            <c:numRef>
              <c:f>Sheet1!$F$3:$K$3</c:f>
              <c:numCache>
                <c:formatCode>0%</c:formatCode>
                <c:ptCount val="6"/>
                <c:pt idx="0">
                  <c:v>0.05</c:v>
                </c:pt>
                <c:pt idx="1">
                  <c:v>0.04</c:v>
                </c:pt>
                <c:pt idx="2">
                  <c:v>0.02</c:v>
                </c:pt>
                <c:pt idx="3">
                  <c:v>0.01</c:v>
                </c:pt>
                <c:pt idx="4">
                  <c:v>0.02</c:v>
                </c:pt>
                <c:pt idx="5">
                  <c:v>0.01</c:v>
                </c:pt>
              </c:numCache>
            </c:numRef>
          </c:val>
          <c:extLst>
            <c:ext xmlns:c16="http://schemas.microsoft.com/office/drawing/2014/chart" uri="{C3380CC4-5D6E-409C-BE32-E72D297353CC}">
              <c16:uniqueId val="{00000001-4C4E-0F41-87E9-F18D1F4DE2A6}"/>
            </c:ext>
          </c:extLst>
        </c:ser>
        <c:dLbls>
          <c:dLblPos val="outEnd"/>
          <c:showLegendKey val="0"/>
          <c:showVal val="1"/>
          <c:showCatName val="0"/>
          <c:showSerName val="0"/>
          <c:showPercent val="0"/>
          <c:showBubbleSize val="0"/>
        </c:dLbls>
        <c:gapWidth val="86"/>
        <c:overlap val="-15"/>
        <c:axId val="435149680"/>
        <c:axId val="211339248"/>
      </c:barChart>
      <c:catAx>
        <c:axId val="4351496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Arial Narrow" panose="020B0606020202030204" pitchFamily="34" charset="0"/>
                <a:ea typeface="+mn-ea"/>
                <a:cs typeface="+mn-cs"/>
              </a:defRPr>
            </a:pPr>
            <a:endParaRPr lang="en-US"/>
          </a:p>
        </c:txPr>
        <c:crossAx val="211339248"/>
        <c:crosses val="autoZero"/>
        <c:auto val="1"/>
        <c:lblAlgn val="ctr"/>
        <c:lblOffset val="100"/>
        <c:noMultiLvlLbl val="0"/>
      </c:catAx>
      <c:valAx>
        <c:axId val="211339248"/>
        <c:scaling>
          <c:orientation val="minMax"/>
        </c:scaling>
        <c:delete val="1"/>
        <c:axPos val="l"/>
        <c:numFmt formatCode="0%" sourceLinked="1"/>
        <c:majorTickMark val="none"/>
        <c:minorTickMark val="none"/>
        <c:tickLblPos val="nextTo"/>
        <c:crossAx val="435149680"/>
        <c:crosses val="autoZero"/>
        <c:crossBetween val="between"/>
      </c:valAx>
      <c:spPr>
        <a:noFill/>
        <a:ln>
          <a:noFill/>
        </a:ln>
        <a:effectLst/>
      </c:spPr>
    </c:plotArea>
    <c:legend>
      <c:legendPos val="b"/>
      <c:layout>
        <c:manualLayout>
          <c:xMode val="edge"/>
          <c:yMode val="edge"/>
          <c:x val="0.37103883381058317"/>
          <c:y val="0.80505878017878862"/>
          <c:w val="0.26063288455585076"/>
          <c:h val="0.16624865423331128"/>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Arial Narrow" panose="020B0604020202020204" pitchFamily="34" charset="0"/>
              <a:ea typeface="+mn-ea"/>
              <a:cs typeface="Arial Narrow"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Sheet1!$F$8</c:f>
              <c:strCache>
                <c:ptCount val="1"/>
                <c:pt idx="0">
                  <c:v>Gaza</c:v>
                </c:pt>
              </c:strCache>
            </c:strRef>
          </c:tx>
          <c:dPt>
            <c:idx val="0"/>
            <c:bubble3D val="0"/>
            <c:spPr>
              <a:solidFill>
                <a:srgbClr val="EE5859"/>
              </a:solidFill>
              <a:ln w="19050">
                <a:solidFill>
                  <a:schemeClr val="lt1"/>
                </a:solidFill>
              </a:ln>
              <a:effectLst/>
            </c:spPr>
            <c:extLst>
              <c:ext xmlns:c16="http://schemas.microsoft.com/office/drawing/2014/chart" uri="{C3380CC4-5D6E-409C-BE32-E72D297353CC}">
                <c16:uniqueId val="{00000001-6FB1-8A4F-BBC1-98F959B90A2D}"/>
              </c:ext>
            </c:extLst>
          </c:dPt>
          <c:dPt>
            <c:idx val="1"/>
            <c:bubble3D val="0"/>
            <c:spPr>
              <a:solidFill>
                <a:srgbClr val="58585A"/>
              </a:solidFill>
              <a:ln w="19050">
                <a:solidFill>
                  <a:schemeClr val="lt1"/>
                </a:solidFill>
              </a:ln>
              <a:effectLst/>
            </c:spPr>
            <c:extLst>
              <c:ext xmlns:c16="http://schemas.microsoft.com/office/drawing/2014/chart" uri="{C3380CC4-5D6E-409C-BE32-E72D297353CC}">
                <c16:uniqueId val="{00000003-6FB1-8A4F-BBC1-98F959B90A2D}"/>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6FB1-8A4F-BBC1-98F959B90A2D}"/>
              </c:ext>
            </c:extLst>
          </c:dPt>
          <c:dPt>
            <c:idx val="3"/>
            <c:bubble3D val="0"/>
            <c:spPr>
              <a:solidFill>
                <a:srgbClr val="D2CBB8"/>
              </a:solidFill>
              <a:ln w="19050">
                <a:solidFill>
                  <a:schemeClr val="lt1"/>
                </a:solidFill>
              </a:ln>
              <a:effectLst/>
            </c:spPr>
            <c:extLst>
              <c:ext xmlns:c16="http://schemas.microsoft.com/office/drawing/2014/chart" uri="{C3380CC4-5D6E-409C-BE32-E72D297353CC}">
                <c16:uniqueId val="{00000008-6FB1-8A4F-BBC1-98F959B90A2D}"/>
              </c:ext>
            </c:extLst>
          </c:dPt>
          <c:dLbls>
            <c:dLbl>
              <c:idx val="0"/>
              <c:layout>
                <c:manualLayout>
                  <c:x val="0.12576335921473675"/>
                  <c:y val="-8.1476064000410589E-2"/>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1-6FB1-8A4F-BBC1-98F959B90A2D}"/>
                </c:ext>
              </c:extLst>
            </c:dLbl>
            <c:dLbl>
              <c:idx val="1"/>
              <c:layout>
                <c:manualLayout>
                  <c:x val="0.12092630693724706"/>
                  <c:y val="8.7743453538903823E-2"/>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3-6FB1-8A4F-BBC1-98F959B90A2D}"/>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Arial Narrow" panose="020B0604020202020204" pitchFamily="34" charset="0"/>
                    <a:ea typeface="+mn-ea"/>
                    <a:cs typeface="Arial Narrow" panose="020B0604020202020204" pitchFamily="34" charset="0"/>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Sheet1!$E$9:$E$12</c:f>
              <c:strCache>
                <c:ptCount val="4"/>
                <c:pt idx="0">
                  <c:v>&lt; 100</c:v>
                </c:pt>
                <c:pt idx="1">
                  <c:v>100-200</c:v>
                </c:pt>
                <c:pt idx="2">
                  <c:v>200-400</c:v>
                </c:pt>
                <c:pt idx="3">
                  <c:v>&gt; 400</c:v>
                </c:pt>
              </c:strCache>
            </c:strRef>
          </c:cat>
          <c:val>
            <c:numRef>
              <c:f>Sheet1!$F$9:$F$12</c:f>
              <c:numCache>
                <c:formatCode>0%</c:formatCode>
                <c:ptCount val="4"/>
                <c:pt idx="0">
                  <c:v>0.27</c:v>
                </c:pt>
                <c:pt idx="1">
                  <c:v>0.32</c:v>
                </c:pt>
                <c:pt idx="2">
                  <c:v>0.26</c:v>
                </c:pt>
                <c:pt idx="3">
                  <c:v>0.16</c:v>
                </c:pt>
              </c:numCache>
            </c:numRef>
          </c:val>
          <c:extLst>
            <c:ext xmlns:c16="http://schemas.microsoft.com/office/drawing/2014/chart" uri="{C3380CC4-5D6E-409C-BE32-E72D297353CC}">
              <c16:uniqueId val="{00000006-6FB1-8A4F-BBC1-98F959B90A2D}"/>
            </c:ext>
          </c:extLst>
        </c:ser>
        <c:dLbls>
          <c:showLegendKey val="0"/>
          <c:showVal val="0"/>
          <c:showCatName val="0"/>
          <c:showSerName val="0"/>
          <c:showPercent val="1"/>
          <c:showBubbleSize val="0"/>
          <c:showLeaderLines val="1"/>
        </c:dLbls>
        <c:firstSliceAng val="0"/>
        <c:holeSize val="51"/>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Sheet1!$E$2</c:f>
              <c:strCache>
                <c:ptCount val="1"/>
                <c:pt idx="0">
                  <c:v>West Bank</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6F09-5647-A3FC-82AB3C811A99}"/>
              </c:ext>
            </c:extLst>
          </c:dPt>
          <c:dPt>
            <c:idx val="1"/>
            <c:bubble3D val="0"/>
            <c:spPr>
              <a:solidFill>
                <a:srgbClr val="58585A"/>
              </a:solidFill>
              <a:ln w="19050">
                <a:solidFill>
                  <a:schemeClr val="lt1"/>
                </a:solidFill>
              </a:ln>
              <a:effectLst/>
            </c:spPr>
            <c:extLst>
              <c:ext xmlns:c16="http://schemas.microsoft.com/office/drawing/2014/chart" uri="{C3380CC4-5D6E-409C-BE32-E72D297353CC}">
                <c16:uniqueId val="{00000003-6F09-5647-A3FC-82AB3C811A99}"/>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6F09-5647-A3FC-82AB3C811A99}"/>
              </c:ext>
            </c:extLst>
          </c:dPt>
          <c:dPt>
            <c:idx val="3"/>
            <c:bubble3D val="0"/>
            <c:spPr>
              <a:solidFill>
                <a:srgbClr val="D2CBB8"/>
              </a:solidFill>
              <a:ln w="19050">
                <a:solidFill>
                  <a:schemeClr val="lt1"/>
                </a:solidFill>
              </a:ln>
              <a:effectLst/>
            </c:spPr>
            <c:extLst>
              <c:ext xmlns:c16="http://schemas.microsoft.com/office/drawing/2014/chart" uri="{C3380CC4-5D6E-409C-BE32-E72D297353CC}">
                <c16:uniqueId val="{00000008-6F09-5647-A3FC-82AB3C811A99}"/>
              </c:ext>
            </c:extLst>
          </c:dPt>
          <c:dLbls>
            <c:dLbl>
              <c:idx val="0"/>
              <c:delete val="1"/>
              <c:extLst>
                <c:ext xmlns:c15="http://schemas.microsoft.com/office/drawing/2012/chart" uri="{CE6537A1-D6FC-4f65-9D91-7224C49458BB}"/>
                <c:ext xmlns:c16="http://schemas.microsoft.com/office/drawing/2014/chart" uri="{C3380CC4-5D6E-409C-BE32-E72D297353CC}">
                  <c16:uniqueId val="{00000001-6F09-5647-A3FC-82AB3C811A99}"/>
                </c:ext>
              </c:extLst>
            </c:dLbl>
            <c:dLbl>
              <c:idx val="1"/>
              <c:layout>
                <c:manualLayout>
                  <c:x val="7.255578416234823E-2"/>
                  <c:y val="-0.12085999423999198"/>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3-6F09-5647-A3FC-82AB3C811A99}"/>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Arial Narrow" panose="020B0604020202020204" pitchFamily="34" charset="0"/>
                    <a:ea typeface="+mn-ea"/>
                    <a:cs typeface="Arial Narrow" panose="020B0604020202020204" pitchFamily="34" charset="0"/>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Sheet1!$D$3:$D$6</c:f>
              <c:strCache>
                <c:ptCount val="4"/>
                <c:pt idx="0">
                  <c:v>&lt; 100</c:v>
                </c:pt>
                <c:pt idx="1">
                  <c:v>100-200</c:v>
                </c:pt>
                <c:pt idx="2">
                  <c:v>200-400</c:v>
                </c:pt>
                <c:pt idx="3">
                  <c:v>&gt; 400</c:v>
                </c:pt>
              </c:strCache>
            </c:strRef>
          </c:cat>
          <c:val>
            <c:numRef>
              <c:f>Sheet1!$E$3:$E$6</c:f>
              <c:numCache>
                <c:formatCode>0%</c:formatCode>
                <c:ptCount val="4"/>
                <c:pt idx="0">
                  <c:v>0</c:v>
                </c:pt>
                <c:pt idx="1">
                  <c:v>0.03</c:v>
                </c:pt>
                <c:pt idx="2">
                  <c:v>0.14000000000000001</c:v>
                </c:pt>
                <c:pt idx="3">
                  <c:v>0.83</c:v>
                </c:pt>
              </c:numCache>
            </c:numRef>
          </c:val>
          <c:extLst>
            <c:ext xmlns:c16="http://schemas.microsoft.com/office/drawing/2014/chart" uri="{C3380CC4-5D6E-409C-BE32-E72D297353CC}">
              <c16:uniqueId val="{00000006-6F09-5647-A3FC-82AB3C811A99}"/>
            </c:ext>
          </c:extLst>
        </c:ser>
        <c:dLbls>
          <c:showLegendKey val="0"/>
          <c:showVal val="0"/>
          <c:showCatName val="0"/>
          <c:showSerName val="0"/>
          <c:showPercent val="1"/>
          <c:showBubbleSize val="0"/>
          <c:showLeaderLines val="1"/>
        </c:dLbls>
        <c:firstSliceAng val="0"/>
        <c:holeSize val="51"/>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West Bank</c:v>
                </c:pt>
              </c:strCache>
            </c:strRef>
          </c:tx>
          <c:spPr>
            <a:solidFill>
              <a:srgbClr val="58585A"/>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Arial Narrow" panose="020B0604020202020204" pitchFamily="34" charset="0"/>
                    <a:ea typeface="+mn-ea"/>
                    <a:cs typeface="Arial Narrow"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0 NIS</c:v>
                </c:pt>
                <c:pt idx="1">
                  <c:v>&lt; 5,000 NIS</c:v>
                </c:pt>
                <c:pt idx="2">
                  <c:v>5,000 - 20,000 NIS</c:v>
                </c:pt>
                <c:pt idx="3">
                  <c:v>&gt; 20,000 NIS</c:v>
                </c:pt>
              </c:strCache>
            </c:strRef>
          </c:cat>
          <c:val>
            <c:numRef>
              <c:f>Sheet1!$B$2:$B$5</c:f>
              <c:numCache>
                <c:formatCode>0%</c:formatCode>
                <c:ptCount val="4"/>
                <c:pt idx="0">
                  <c:v>0.5</c:v>
                </c:pt>
                <c:pt idx="1">
                  <c:v>0.09</c:v>
                </c:pt>
                <c:pt idx="2">
                  <c:v>0.16</c:v>
                </c:pt>
                <c:pt idx="3">
                  <c:v>0.24</c:v>
                </c:pt>
              </c:numCache>
            </c:numRef>
          </c:val>
          <c:extLst>
            <c:ext xmlns:c16="http://schemas.microsoft.com/office/drawing/2014/chart" uri="{C3380CC4-5D6E-409C-BE32-E72D297353CC}">
              <c16:uniqueId val="{00000000-0E29-4D4A-8DBF-B6FCE94431AA}"/>
            </c:ext>
          </c:extLst>
        </c:ser>
        <c:ser>
          <c:idx val="1"/>
          <c:order val="1"/>
          <c:tx>
            <c:strRef>
              <c:f>Sheet1!$C$1</c:f>
              <c:strCache>
                <c:ptCount val="1"/>
                <c:pt idx="0">
                  <c:v>Gaza</c:v>
                </c:pt>
              </c:strCache>
            </c:strRef>
          </c:tx>
          <c:spPr>
            <a:solidFill>
              <a:srgbClr val="EE585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Arial Narrow" panose="020B0604020202020204" pitchFamily="34" charset="0"/>
                    <a:ea typeface="+mn-ea"/>
                    <a:cs typeface="Arial Narrow"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0 NIS</c:v>
                </c:pt>
                <c:pt idx="1">
                  <c:v>&lt; 5,000 NIS</c:v>
                </c:pt>
                <c:pt idx="2">
                  <c:v>5,000 - 20,000 NIS</c:v>
                </c:pt>
                <c:pt idx="3">
                  <c:v>&gt; 20,000 NIS</c:v>
                </c:pt>
              </c:strCache>
            </c:strRef>
          </c:cat>
          <c:val>
            <c:numRef>
              <c:f>Sheet1!$C$2:$C$5</c:f>
              <c:numCache>
                <c:formatCode>0%</c:formatCode>
                <c:ptCount val="4"/>
                <c:pt idx="0">
                  <c:v>0.15</c:v>
                </c:pt>
                <c:pt idx="1">
                  <c:v>0.38</c:v>
                </c:pt>
                <c:pt idx="2">
                  <c:v>0.26</c:v>
                </c:pt>
                <c:pt idx="3">
                  <c:v>0.21</c:v>
                </c:pt>
              </c:numCache>
            </c:numRef>
          </c:val>
          <c:extLst>
            <c:ext xmlns:c16="http://schemas.microsoft.com/office/drawing/2014/chart" uri="{C3380CC4-5D6E-409C-BE32-E72D297353CC}">
              <c16:uniqueId val="{00000001-0E29-4D4A-8DBF-B6FCE94431AA}"/>
            </c:ext>
          </c:extLst>
        </c:ser>
        <c:dLbls>
          <c:showLegendKey val="0"/>
          <c:showVal val="1"/>
          <c:showCatName val="0"/>
          <c:showSerName val="0"/>
          <c:showPercent val="0"/>
          <c:showBubbleSize val="0"/>
        </c:dLbls>
        <c:gapWidth val="75"/>
        <c:axId val="506756207"/>
        <c:axId val="506705023"/>
      </c:barChart>
      <c:catAx>
        <c:axId val="50675620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rgbClr val="58585A"/>
                </a:solidFill>
                <a:latin typeface="Arial Narrow" panose="020B0604020202020204" pitchFamily="34" charset="0"/>
                <a:ea typeface="+mn-ea"/>
                <a:cs typeface="Arial Narrow" panose="020B0604020202020204" pitchFamily="34" charset="0"/>
              </a:defRPr>
            </a:pPr>
            <a:endParaRPr lang="en-US"/>
          </a:p>
        </c:txPr>
        <c:crossAx val="506705023"/>
        <c:crosses val="autoZero"/>
        <c:auto val="1"/>
        <c:lblAlgn val="ctr"/>
        <c:lblOffset val="100"/>
        <c:noMultiLvlLbl val="0"/>
      </c:catAx>
      <c:valAx>
        <c:axId val="506705023"/>
        <c:scaling>
          <c:orientation val="minMax"/>
        </c:scaling>
        <c:delete val="1"/>
        <c:axPos val="l"/>
        <c:numFmt formatCode="0%" sourceLinked="1"/>
        <c:majorTickMark val="none"/>
        <c:minorTickMark val="none"/>
        <c:tickLblPos val="nextTo"/>
        <c:crossAx val="506756207"/>
        <c:crosses val="autoZero"/>
        <c:crossBetween val="between"/>
      </c:valAx>
      <c:spPr>
        <a:noFill/>
        <a:ln w="25400">
          <a:noFill/>
        </a:ln>
        <a:effectLst/>
      </c:spPr>
    </c:plotArea>
    <c:legend>
      <c:legendPos val="b"/>
      <c:layout>
        <c:manualLayout>
          <c:xMode val="edge"/>
          <c:yMode val="edge"/>
          <c:x val="0.31762753423098433"/>
          <c:y val="0.82349442119876659"/>
          <c:w val="0.36474451840166527"/>
          <c:h val="0.1334426779020956"/>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Arial Narrow" panose="020B0604020202020204" pitchFamily="34" charset="0"/>
              <a:ea typeface="+mn-ea"/>
              <a:cs typeface="Arial Narrow"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Sheet1!$B$7</c:f>
              <c:strCache>
                <c:ptCount val="1"/>
                <c:pt idx="0">
                  <c:v>Non-refugee</c:v>
                </c:pt>
              </c:strCache>
            </c:strRef>
          </c:tx>
          <c:dPt>
            <c:idx val="0"/>
            <c:bubble3D val="0"/>
            <c:spPr>
              <a:solidFill>
                <a:srgbClr val="D2CBB8"/>
              </a:solidFill>
              <a:ln w="19050">
                <a:solidFill>
                  <a:schemeClr val="lt1"/>
                </a:solidFill>
              </a:ln>
              <a:effectLst/>
            </c:spPr>
            <c:extLst>
              <c:ext xmlns:c16="http://schemas.microsoft.com/office/drawing/2014/chart" uri="{C3380CC4-5D6E-409C-BE32-E72D297353CC}">
                <c16:uniqueId val="{00000001-427D-EF4D-AC49-99C89AD205F7}"/>
              </c:ext>
            </c:extLst>
          </c:dPt>
          <c:dPt>
            <c:idx val="1"/>
            <c:bubble3D val="0"/>
            <c:spPr>
              <a:solidFill>
                <a:srgbClr val="58585A"/>
              </a:solidFill>
              <a:ln w="19050">
                <a:solidFill>
                  <a:schemeClr val="lt1"/>
                </a:solidFill>
              </a:ln>
              <a:effectLst/>
            </c:spPr>
            <c:extLst>
              <c:ext xmlns:c16="http://schemas.microsoft.com/office/drawing/2014/chart" uri="{C3380CC4-5D6E-409C-BE32-E72D297353CC}">
                <c16:uniqueId val="{00000003-427D-EF4D-AC49-99C89AD205F7}"/>
              </c:ext>
            </c:extLst>
          </c:dPt>
          <c:dPt>
            <c:idx val="2"/>
            <c:bubble3D val="0"/>
            <c:spPr>
              <a:solidFill>
                <a:srgbClr val="EE5859"/>
              </a:solidFill>
              <a:ln w="19050">
                <a:solidFill>
                  <a:schemeClr val="lt1"/>
                </a:solidFill>
              </a:ln>
              <a:effectLst/>
            </c:spPr>
            <c:extLst>
              <c:ext xmlns:c16="http://schemas.microsoft.com/office/drawing/2014/chart" uri="{C3380CC4-5D6E-409C-BE32-E72D297353CC}">
                <c16:uniqueId val="{00000005-427D-EF4D-AC49-99C89AD205F7}"/>
              </c:ext>
            </c:extLst>
          </c:dPt>
          <c:dLbls>
            <c:dLbl>
              <c:idx val="0"/>
              <c:layout>
                <c:manualLayout>
                  <c:x val="0.18538770237245158"/>
                  <c:y val="0.10672117569761354"/>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1-427D-EF4D-AC49-99C89AD205F7}"/>
                </c:ext>
              </c:extLst>
            </c:dLbl>
            <c:dLbl>
              <c:idx val="1"/>
              <c:layout>
                <c:manualLayout>
                  <c:x val="-0.19053736077168651"/>
                  <c:y val="-0.10672117569761354"/>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3-427D-EF4D-AC49-99C89AD205F7}"/>
                </c:ext>
              </c:extLst>
            </c:dLbl>
            <c:dLbl>
              <c:idx val="2"/>
              <c:layout>
                <c:manualLayout>
                  <c:x val="-7.7244875988521533E-2"/>
                  <c:y val="-0.16008176354642029"/>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5-427D-EF4D-AC49-99C89AD205F7}"/>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Arial Narrow" panose="020B0604020202020204" pitchFamily="34" charset="0"/>
                    <a:ea typeface="+mn-ea"/>
                    <a:cs typeface="Arial Narrow" panose="020B0604020202020204" pitchFamily="34" charset="0"/>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Sheet1!$A$8:$A$10</c:f>
              <c:strCache>
                <c:ptCount val="3"/>
                <c:pt idx="0">
                  <c:v>Acceptable</c:v>
                </c:pt>
                <c:pt idx="1">
                  <c:v>Borderline</c:v>
                </c:pt>
                <c:pt idx="2">
                  <c:v>Poor</c:v>
                </c:pt>
              </c:strCache>
            </c:strRef>
          </c:cat>
          <c:val>
            <c:numRef>
              <c:f>Sheet1!$B$8:$B$10</c:f>
              <c:numCache>
                <c:formatCode>0%</c:formatCode>
                <c:ptCount val="3"/>
                <c:pt idx="0">
                  <c:v>0.95</c:v>
                </c:pt>
                <c:pt idx="1">
                  <c:v>0.04</c:v>
                </c:pt>
                <c:pt idx="2">
                  <c:v>0.01</c:v>
                </c:pt>
              </c:numCache>
            </c:numRef>
          </c:val>
          <c:extLst>
            <c:ext xmlns:c16="http://schemas.microsoft.com/office/drawing/2014/chart" uri="{C3380CC4-5D6E-409C-BE32-E72D297353CC}">
              <c16:uniqueId val="{00000006-427D-EF4D-AC49-99C89AD205F7}"/>
            </c:ext>
          </c:extLst>
        </c:ser>
        <c:dLbls>
          <c:showLegendKey val="0"/>
          <c:showVal val="0"/>
          <c:showCatName val="0"/>
          <c:showSerName val="0"/>
          <c:showPercent val="1"/>
          <c:showBubbleSize val="0"/>
          <c:showLeaderLines val="1"/>
        </c:dLbls>
        <c:firstSliceAng val="0"/>
        <c:holeSize val="51"/>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withinLinear" id="15">
  <a:schemeClr val="accent2"/>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56E385A-87A1-4206-B4DD-06094F754068}" type="doc">
      <dgm:prSet loTypeId="urn:microsoft.com/office/officeart/2011/layout/HexagonRadial" loCatId="officeonline" qsTypeId="urn:microsoft.com/office/officeart/2005/8/quickstyle/simple1" qsCatId="simple" csTypeId="urn:microsoft.com/office/officeart/2005/8/colors/accent1_2" csCatId="accent1" phldr="1"/>
      <dgm:spPr/>
      <dgm:t>
        <a:bodyPr/>
        <a:lstStyle/>
        <a:p>
          <a:endParaRPr lang="en-US"/>
        </a:p>
      </dgm:t>
    </dgm:pt>
    <dgm:pt modelId="{0A21F6C2-60C5-4F12-865C-902F24AB221A}">
      <dgm:prSet phldrT="[Text]" phldr="1" custT="1"/>
      <dgm:spPr>
        <a:solidFill>
          <a:srgbClr val="EE5859"/>
        </a:solidFill>
        <a:ln>
          <a:noFill/>
        </a:ln>
      </dgm:spPr>
      <dgm:t>
        <a:bodyPr/>
        <a:lstStyle/>
        <a:p>
          <a:endParaRPr lang="en-US" sz="1800" dirty="0">
            <a:latin typeface="Arial Narrow" panose="020B0606020202030204" pitchFamily="34" charset="0"/>
          </a:endParaRPr>
        </a:p>
      </dgm:t>
    </dgm:pt>
    <dgm:pt modelId="{D746B296-ABB7-45D2-9176-325795C24DEE}" type="parTrans" cxnId="{D722942E-6E96-4E01-B4B0-F439873F1872}">
      <dgm:prSet/>
      <dgm:spPr/>
      <dgm:t>
        <a:bodyPr/>
        <a:lstStyle/>
        <a:p>
          <a:endParaRPr lang="en-US"/>
        </a:p>
      </dgm:t>
    </dgm:pt>
    <dgm:pt modelId="{0273A9FB-FE90-4028-8AA4-30882672A62E}" type="sibTrans" cxnId="{D722942E-6E96-4E01-B4B0-F439873F1872}">
      <dgm:prSet/>
      <dgm:spPr/>
      <dgm:t>
        <a:bodyPr/>
        <a:lstStyle/>
        <a:p>
          <a:endParaRPr lang="en-US"/>
        </a:p>
      </dgm:t>
    </dgm:pt>
    <dgm:pt modelId="{70E3F231-63EE-41EF-9A8D-1C355E45F643}">
      <dgm:prSet phldrT="[Text]" phldr="1" custT="1"/>
      <dgm:spPr>
        <a:solidFill>
          <a:srgbClr val="58585A"/>
        </a:solidFill>
        <a:ln>
          <a:noFill/>
        </a:ln>
      </dgm:spPr>
      <dgm:t>
        <a:bodyPr/>
        <a:lstStyle/>
        <a:p>
          <a:endParaRPr lang="en-US" sz="1800" dirty="0">
            <a:latin typeface="Arial Narrow" panose="020B0606020202030204" pitchFamily="34" charset="0"/>
          </a:endParaRPr>
        </a:p>
      </dgm:t>
    </dgm:pt>
    <dgm:pt modelId="{8014991C-3BA1-482C-8F60-42C9AD9CB624}" type="parTrans" cxnId="{514ED5D6-5D91-4731-B555-A41394B9E92A}">
      <dgm:prSet/>
      <dgm:spPr/>
      <dgm:t>
        <a:bodyPr/>
        <a:lstStyle/>
        <a:p>
          <a:endParaRPr lang="en-US"/>
        </a:p>
      </dgm:t>
    </dgm:pt>
    <dgm:pt modelId="{40EFEAC6-569C-482C-AF5C-53A4B8978EE8}" type="sibTrans" cxnId="{514ED5D6-5D91-4731-B555-A41394B9E92A}">
      <dgm:prSet/>
      <dgm:spPr/>
      <dgm:t>
        <a:bodyPr/>
        <a:lstStyle/>
        <a:p>
          <a:endParaRPr lang="en-US"/>
        </a:p>
      </dgm:t>
    </dgm:pt>
    <dgm:pt modelId="{FACC9926-4231-4E01-A9AB-E5DFED19C8FD}">
      <dgm:prSet phldrT="[Text]" phldr="1" custT="1"/>
      <dgm:spPr>
        <a:solidFill>
          <a:srgbClr val="D2CBB8"/>
        </a:solidFill>
        <a:ln>
          <a:noFill/>
        </a:ln>
      </dgm:spPr>
      <dgm:t>
        <a:bodyPr/>
        <a:lstStyle/>
        <a:p>
          <a:endParaRPr lang="en-US" sz="1800" dirty="0">
            <a:latin typeface="Arial Narrow" panose="020B0606020202030204" pitchFamily="34" charset="0"/>
          </a:endParaRPr>
        </a:p>
      </dgm:t>
    </dgm:pt>
    <dgm:pt modelId="{0C711441-5BF4-4D4A-BBBF-F67CBFF2D5EB}" type="parTrans" cxnId="{F6EB394A-2E58-4252-BADE-E4168254D690}">
      <dgm:prSet/>
      <dgm:spPr/>
      <dgm:t>
        <a:bodyPr/>
        <a:lstStyle/>
        <a:p>
          <a:endParaRPr lang="en-US"/>
        </a:p>
      </dgm:t>
    </dgm:pt>
    <dgm:pt modelId="{6E4BD22F-C643-4283-A19D-4D334A5EED6D}" type="sibTrans" cxnId="{F6EB394A-2E58-4252-BADE-E4168254D690}">
      <dgm:prSet/>
      <dgm:spPr/>
      <dgm:t>
        <a:bodyPr/>
        <a:lstStyle/>
        <a:p>
          <a:endParaRPr lang="en-US"/>
        </a:p>
      </dgm:t>
    </dgm:pt>
    <dgm:pt modelId="{25D6640D-C921-4827-9C68-28FABCB989C1}">
      <dgm:prSet phldrT="[Text]" phldr="1" custT="1"/>
      <dgm:spPr>
        <a:solidFill>
          <a:schemeClr val="tx1">
            <a:lumMod val="50000"/>
            <a:lumOff val="50000"/>
          </a:schemeClr>
        </a:solidFill>
        <a:ln>
          <a:noFill/>
        </a:ln>
      </dgm:spPr>
      <dgm:t>
        <a:bodyPr/>
        <a:lstStyle/>
        <a:p>
          <a:endParaRPr lang="en-US" sz="1800" dirty="0">
            <a:latin typeface="Arial Narrow" panose="020B0606020202030204" pitchFamily="34" charset="0"/>
          </a:endParaRPr>
        </a:p>
      </dgm:t>
    </dgm:pt>
    <dgm:pt modelId="{6DE24966-6684-4AE6-944C-BA6EB6CE5A0D}" type="parTrans" cxnId="{A87A1630-B34D-4B01-AC99-7B7F143677F3}">
      <dgm:prSet/>
      <dgm:spPr/>
      <dgm:t>
        <a:bodyPr/>
        <a:lstStyle/>
        <a:p>
          <a:endParaRPr lang="en-US"/>
        </a:p>
      </dgm:t>
    </dgm:pt>
    <dgm:pt modelId="{A07BEC86-D4B4-4ACA-9D28-18E3CFF6205B}" type="sibTrans" cxnId="{A87A1630-B34D-4B01-AC99-7B7F143677F3}">
      <dgm:prSet/>
      <dgm:spPr/>
      <dgm:t>
        <a:bodyPr/>
        <a:lstStyle/>
        <a:p>
          <a:endParaRPr lang="en-US"/>
        </a:p>
      </dgm:t>
    </dgm:pt>
    <dgm:pt modelId="{19770A51-E882-4041-8689-E12E416E18B0}">
      <dgm:prSet phldrT="[Text]" phldr="1" custT="1"/>
      <dgm:spPr>
        <a:solidFill>
          <a:schemeClr val="bg1">
            <a:lumMod val="65000"/>
          </a:schemeClr>
        </a:solidFill>
      </dgm:spPr>
      <dgm:t>
        <a:bodyPr/>
        <a:lstStyle/>
        <a:p>
          <a:endParaRPr lang="en-US" sz="1800" dirty="0">
            <a:latin typeface="Arial Narrow" panose="020B0606020202030204" pitchFamily="34" charset="0"/>
          </a:endParaRPr>
        </a:p>
      </dgm:t>
    </dgm:pt>
    <dgm:pt modelId="{F8D44643-2EEE-4C0B-8D5E-7991F657DD12}" type="parTrans" cxnId="{4B908479-D3B3-4115-B14A-8D0C766009FF}">
      <dgm:prSet/>
      <dgm:spPr/>
      <dgm:t>
        <a:bodyPr/>
        <a:lstStyle/>
        <a:p>
          <a:endParaRPr lang="en-US"/>
        </a:p>
      </dgm:t>
    </dgm:pt>
    <dgm:pt modelId="{CA9D706E-AD53-4513-8AB1-DC3187D95985}" type="sibTrans" cxnId="{4B908479-D3B3-4115-B14A-8D0C766009FF}">
      <dgm:prSet/>
      <dgm:spPr/>
      <dgm:t>
        <a:bodyPr/>
        <a:lstStyle/>
        <a:p>
          <a:endParaRPr lang="en-US"/>
        </a:p>
      </dgm:t>
    </dgm:pt>
    <dgm:pt modelId="{7262C3E8-EB66-4EAB-8987-2136D95F56BF}">
      <dgm:prSet phldrT="[Text]" phldr="1" custT="1"/>
      <dgm:spPr>
        <a:solidFill>
          <a:schemeClr val="bg1">
            <a:lumMod val="75000"/>
          </a:schemeClr>
        </a:solidFill>
        <a:ln>
          <a:noFill/>
        </a:ln>
      </dgm:spPr>
      <dgm:t>
        <a:bodyPr/>
        <a:lstStyle/>
        <a:p>
          <a:endParaRPr lang="en-US" sz="1800" dirty="0">
            <a:latin typeface="Arial Narrow" panose="020B0606020202030204" pitchFamily="34" charset="0"/>
          </a:endParaRPr>
        </a:p>
      </dgm:t>
    </dgm:pt>
    <dgm:pt modelId="{8A32DD2A-57C2-4524-8F99-C8C192282BDD}" type="parTrans" cxnId="{F42D4BE9-D547-4641-9122-F20B9DFDCEDA}">
      <dgm:prSet/>
      <dgm:spPr/>
      <dgm:t>
        <a:bodyPr/>
        <a:lstStyle/>
        <a:p>
          <a:endParaRPr lang="en-US"/>
        </a:p>
      </dgm:t>
    </dgm:pt>
    <dgm:pt modelId="{A670DCE0-6E68-470A-8A60-C5ACDB47B6CB}" type="sibTrans" cxnId="{F42D4BE9-D547-4641-9122-F20B9DFDCEDA}">
      <dgm:prSet/>
      <dgm:spPr/>
      <dgm:t>
        <a:bodyPr/>
        <a:lstStyle/>
        <a:p>
          <a:endParaRPr lang="en-US"/>
        </a:p>
      </dgm:t>
    </dgm:pt>
    <dgm:pt modelId="{1623FBE0-81BA-469A-BC11-A39E0579D9A5}">
      <dgm:prSet phldrT="[Text]" phldr="1" custT="1"/>
      <dgm:spPr>
        <a:solidFill>
          <a:schemeClr val="bg1">
            <a:lumMod val="85000"/>
          </a:schemeClr>
        </a:solidFill>
        <a:ln>
          <a:noFill/>
        </a:ln>
      </dgm:spPr>
      <dgm:t>
        <a:bodyPr/>
        <a:lstStyle/>
        <a:p>
          <a:endParaRPr lang="en-US" sz="1800" dirty="0">
            <a:latin typeface="Arial Narrow" panose="020B0606020202030204" pitchFamily="34" charset="0"/>
          </a:endParaRPr>
        </a:p>
      </dgm:t>
    </dgm:pt>
    <dgm:pt modelId="{010E8632-7279-4023-8E40-ABB45571E8BA}" type="parTrans" cxnId="{A44752EF-E99F-4310-BA2A-D57B6CFCED3E}">
      <dgm:prSet/>
      <dgm:spPr/>
      <dgm:t>
        <a:bodyPr/>
        <a:lstStyle/>
        <a:p>
          <a:endParaRPr lang="en-US"/>
        </a:p>
      </dgm:t>
    </dgm:pt>
    <dgm:pt modelId="{55C44505-088E-4490-B49B-D39474EC5E8A}" type="sibTrans" cxnId="{A44752EF-E99F-4310-BA2A-D57B6CFCED3E}">
      <dgm:prSet/>
      <dgm:spPr/>
      <dgm:t>
        <a:bodyPr/>
        <a:lstStyle/>
        <a:p>
          <a:endParaRPr lang="en-US"/>
        </a:p>
      </dgm:t>
    </dgm:pt>
    <dgm:pt modelId="{2544BCCF-E002-438A-A74F-A495E284AB9E}" type="pres">
      <dgm:prSet presAssocID="{156E385A-87A1-4206-B4DD-06094F754068}" presName="Name0" presStyleCnt="0">
        <dgm:presLayoutVars>
          <dgm:chMax val="1"/>
          <dgm:chPref val="1"/>
          <dgm:dir/>
          <dgm:animOne val="branch"/>
          <dgm:animLvl val="lvl"/>
        </dgm:presLayoutVars>
      </dgm:prSet>
      <dgm:spPr/>
      <dgm:t>
        <a:bodyPr/>
        <a:lstStyle/>
        <a:p>
          <a:endParaRPr lang="en-US"/>
        </a:p>
      </dgm:t>
    </dgm:pt>
    <dgm:pt modelId="{02B2154D-66E7-4FDE-87D6-54A84AD23FAA}" type="pres">
      <dgm:prSet presAssocID="{0A21F6C2-60C5-4F12-865C-902F24AB221A}" presName="Parent" presStyleLbl="node0" presStyleIdx="0" presStyleCnt="1">
        <dgm:presLayoutVars>
          <dgm:chMax val="6"/>
          <dgm:chPref val="6"/>
        </dgm:presLayoutVars>
      </dgm:prSet>
      <dgm:spPr/>
      <dgm:t>
        <a:bodyPr/>
        <a:lstStyle/>
        <a:p>
          <a:endParaRPr lang="en-US"/>
        </a:p>
      </dgm:t>
    </dgm:pt>
    <dgm:pt modelId="{D53A5D26-E23B-41E4-9F51-28032B415ED6}" type="pres">
      <dgm:prSet presAssocID="{70E3F231-63EE-41EF-9A8D-1C355E45F643}" presName="Accent1" presStyleCnt="0"/>
      <dgm:spPr/>
    </dgm:pt>
    <dgm:pt modelId="{CC74C9F0-6D76-4523-973E-C83ED7E14E54}" type="pres">
      <dgm:prSet presAssocID="{70E3F231-63EE-41EF-9A8D-1C355E45F643}" presName="Accent" presStyleLbl="bgShp" presStyleIdx="0" presStyleCnt="6"/>
      <dgm:spPr/>
    </dgm:pt>
    <dgm:pt modelId="{AB67786F-3905-46D7-A93E-AF5E97A1DB68}" type="pres">
      <dgm:prSet presAssocID="{70E3F231-63EE-41EF-9A8D-1C355E45F643}" presName="Child1" presStyleLbl="node1" presStyleIdx="0" presStyleCnt="6">
        <dgm:presLayoutVars>
          <dgm:chMax val="0"/>
          <dgm:chPref val="0"/>
          <dgm:bulletEnabled val="1"/>
        </dgm:presLayoutVars>
      </dgm:prSet>
      <dgm:spPr/>
      <dgm:t>
        <a:bodyPr/>
        <a:lstStyle/>
        <a:p>
          <a:endParaRPr lang="en-US"/>
        </a:p>
      </dgm:t>
    </dgm:pt>
    <dgm:pt modelId="{D0749FBA-A039-460E-8EB7-07349660E9E7}" type="pres">
      <dgm:prSet presAssocID="{FACC9926-4231-4E01-A9AB-E5DFED19C8FD}" presName="Accent2" presStyleCnt="0"/>
      <dgm:spPr/>
    </dgm:pt>
    <dgm:pt modelId="{868AB947-ADE5-46AC-9026-8304CA11CDEB}" type="pres">
      <dgm:prSet presAssocID="{FACC9926-4231-4E01-A9AB-E5DFED19C8FD}" presName="Accent" presStyleLbl="bgShp" presStyleIdx="1" presStyleCnt="6"/>
      <dgm:spPr>
        <a:solidFill>
          <a:schemeClr val="bg2"/>
        </a:solidFill>
      </dgm:spPr>
    </dgm:pt>
    <dgm:pt modelId="{28444ACE-AB4C-4B84-A5F3-B60EE582385E}" type="pres">
      <dgm:prSet presAssocID="{FACC9926-4231-4E01-A9AB-E5DFED19C8FD}" presName="Child2" presStyleLbl="node1" presStyleIdx="1" presStyleCnt="6">
        <dgm:presLayoutVars>
          <dgm:chMax val="0"/>
          <dgm:chPref val="0"/>
          <dgm:bulletEnabled val="1"/>
        </dgm:presLayoutVars>
      </dgm:prSet>
      <dgm:spPr/>
      <dgm:t>
        <a:bodyPr/>
        <a:lstStyle/>
        <a:p>
          <a:endParaRPr lang="en-US"/>
        </a:p>
      </dgm:t>
    </dgm:pt>
    <dgm:pt modelId="{51F81EA7-6C16-4064-A9A3-974D86577728}" type="pres">
      <dgm:prSet presAssocID="{25D6640D-C921-4827-9C68-28FABCB989C1}" presName="Accent3" presStyleCnt="0"/>
      <dgm:spPr/>
    </dgm:pt>
    <dgm:pt modelId="{B2A6F704-34B4-4E29-99E6-61B5FB753B5F}" type="pres">
      <dgm:prSet presAssocID="{25D6640D-C921-4827-9C68-28FABCB989C1}" presName="Accent" presStyleLbl="bgShp" presStyleIdx="2" presStyleCnt="6"/>
      <dgm:spPr>
        <a:solidFill>
          <a:schemeClr val="bg2"/>
        </a:solidFill>
      </dgm:spPr>
    </dgm:pt>
    <dgm:pt modelId="{C83C3C06-A202-4832-9AD7-6ED9D092A04C}" type="pres">
      <dgm:prSet presAssocID="{25D6640D-C921-4827-9C68-28FABCB989C1}" presName="Child3" presStyleLbl="node1" presStyleIdx="2" presStyleCnt="6">
        <dgm:presLayoutVars>
          <dgm:chMax val="0"/>
          <dgm:chPref val="0"/>
          <dgm:bulletEnabled val="1"/>
        </dgm:presLayoutVars>
      </dgm:prSet>
      <dgm:spPr/>
      <dgm:t>
        <a:bodyPr/>
        <a:lstStyle/>
        <a:p>
          <a:endParaRPr lang="en-US"/>
        </a:p>
      </dgm:t>
    </dgm:pt>
    <dgm:pt modelId="{DA8EAE14-7540-460E-B450-CA5240B81D56}" type="pres">
      <dgm:prSet presAssocID="{19770A51-E882-4041-8689-E12E416E18B0}" presName="Accent4" presStyleCnt="0"/>
      <dgm:spPr/>
    </dgm:pt>
    <dgm:pt modelId="{7CC1EDCE-2FE7-4E45-9414-DC40B3D97FA7}" type="pres">
      <dgm:prSet presAssocID="{19770A51-E882-4041-8689-E12E416E18B0}" presName="Accent" presStyleLbl="bgShp" presStyleIdx="3" presStyleCnt="6"/>
      <dgm:spPr>
        <a:solidFill>
          <a:schemeClr val="bg2"/>
        </a:solidFill>
      </dgm:spPr>
    </dgm:pt>
    <dgm:pt modelId="{5B907FC8-9B3B-4696-91E4-08971BF9F525}" type="pres">
      <dgm:prSet presAssocID="{19770A51-E882-4041-8689-E12E416E18B0}" presName="Child4" presStyleLbl="node1" presStyleIdx="3" presStyleCnt="6">
        <dgm:presLayoutVars>
          <dgm:chMax val="0"/>
          <dgm:chPref val="0"/>
          <dgm:bulletEnabled val="1"/>
        </dgm:presLayoutVars>
      </dgm:prSet>
      <dgm:spPr/>
      <dgm:t>
        <a:bodyPr/>
        <a:lstStyle/>
        <a:p>
          <a:endParaRPr lang="en-US"/>
        </a:p>
      </dgm:t>
    </dgm:pt>
    <dgm:pt modelId="{08C84FB7-C75A-4903-AAF1-3B387018DDD9}" type="pres">
      <dgm:prSet presAssocID="{7262C3E8-EB66-4EAB-8987-2136D95F56BF}" presName="Accent5" presStyleCnt="0"/>
      <dgm:spPr/>
    </dgm:pt>
    <dgm:pt modelId="{CA03A5CC-D4CC-4B60-A4F9-B0D5A47FC231}" type="pres">
      <dgm:prSet presAssocID="{7262C3E8-EB66-4EAB-8987-2136D95F56BF}" presName="Accent" presStyleLbl="bgShp" presStyleIdx="4" presStyleCnt="6"/>
      <dgm:spPr>
        <a:solidFill>
          <a:schemeClr val="bg2"/>
        </a:solidFill>
      </dgm:spPr>
    </dgm:pt>
    <dgm:pt modelId="{0DD1483D-ABBF-4C01-A05A-2422BE723BD5}" type="pres">
      <dgm:prSet presAssocID="{7262C3E8-EB66-4EAB-8987-2136D95F56BF}" presName="Child5" presStyleLbl="node1" presStyleIdx="4" presStyleCnt="6">
        <dgm:presLayoutVars>
          <dgm:chMax val="0"/>
          <dgm:chPref val="0"/>
          <dgm:bulletEnabled val="1"/>
        </dgm:presLayoutVars>
      </dgm:prSet>
      <dgm:spPr/>
      <dgm:t>
        <a:bodyPr/>
        <a:lstStyle/>
        <a:p>
          <a:endParaRPr lang="en-US"/>
        </a:p>
      </dgm:t>
    </dgm:pt>
    <dgm:pt modelId="{F276F10A-6569-4D5A-8787-D62E28445ECB}" type="pres">
      <dgm:prSet presAssocID="{1623FBE0-81BA-469A-BC11-A39E0579D9A5}" presName="Accent6" presStyleCnt="0"/>
      <dgm:spPr/>
    </dgm:pt>
    <dgm:pt modelId="{5EB18341-C21D-4938-A464-D3060C0A5EB8}" type="pres">
      <dgm:prSet presAssocID="{1623FBE0-81BA-469A-BC11-A39E0579D9A5}" presName="Accent" presStyleLbl="bgShp" presStyleIdx="5" presStyleCnt="6"/>
      <dgm:spPr>
        <a:solidFill>
          <a:schemeClr val="bg2"/>
        </a:solidFill>
      </dgm:spPr>
    </dgm:pt>
    <dgm:pt modelId="{B26889CB-5ABD-47CC-95BF-2DC4E5124E04}" type="pres">
      <dgm:prSet presAssocID="{1623FBE0-81BA-469A-BC11-A39E0579D9A5}" presName="Child6" presStyleLbl="node1" presStyleIdx="5" presStyleCnt="6">
        <dgm:presLayoutVars>
          <dgm:chMax val="0"/>
          <dgm:chPref val="0"/>
          <dgm:bulletEnabled val="1"/>
        </dgm:presLayoutVars>
      </dgm:prSet>
      <dgm:spPr/>
      <dgm:t>
        <a:bodyPr/>
        <a:lstStyle/>
        <a:p>
          <a:endParaRPr lang="en-US"/>
        </a:p>
      </dgm:t>
    </dgm:pt>
  </dgm:ptLst>
  <dgm:cxnLst>
    <dgm:cxn modelId="{1D5D81FA-5519-4040-8889-BD34505C70A4}" type="presOf" srcId="{FACC9926-4231-4E01-A9AB-E5DFED19C8FD}" destId="{28444ACE-AB4C-4B84-A5F3-B60EE582385E}" srcOrd="0" destOrd="0" presId="urn:microsoft.com/office/officeart/2011/layout/HexagonRadial"/>
    <dgm:cxn modelId="{4B908479-D3B3-4115-B14A-8D0C766009FF}" srcId="{0A21F6C2-60C5-4F12-865C-902F24AB221A}" destId="{19770A51-E882-4041-8689-E12E416E18B0}" srcOrd="3" destOrd="0" parTransId="{F8D44643-2EEE-4C0B-8D5E-7991F657DD12}" sibTransId="{CA9D706E-AD53-4513-8AB1-DC3187D95985}"/>
    <dgm:cxn modelId="{5785D627-7ED0-4978-BA99-25716AB134E4}" type="presOf" srcId="{70E3F231-63EE-41EF-9A8D-1C355E45F643}" destId="{AB67786F-3905-46D7-A93E-AF5E97A1DB68}" srcOrd="0" destOrd="0" presId="urn:microsoft.com/office/officeart/2011/layout/HexagonRadial"/>
    <dgm:cxn modelId="{F6EB394A-2E58-4252-BADE-E4168254D690}" srcId="{0A21F6C2-60C5-4F12-865C-902F24AB221A}" destId="{FACC9926-4231-4E01-A9AB-E5DFED19C8FD}" srcOrd="1" destOrd="0" parTransId="{0C711441-5BF4-4D4A-BBBF-F67CBFF2D5EB}" sibTransId="{6E4BD22F-C643-4283-A19D-4D334A5EED6D}"/>
    <dgm:cxn modelId="{A87A1630-B34D-4B01-AC99-7B7F143677F3}" srcId="{0A21F6C2-60C5-4F12-865C-902F24AB221A}" destId="{25D6640D-C921-4827-9C68-28FABCB989C1}" srcOrd="2" destOrd="0" parTransId="{6DE24966-6684-4AE6-944C-BA6EB6CE5A0D}" sibTransId="{A07BEC86-D4B4-4ACA-9D28-18E3CFF6205B}"/>
    <dgm:cxn modelId="{514ED5D6-5D91-4731-B555-A41394B9E92A}" srcId="{0A21F6C2-60C5-4F12-865C-902F24AB221A}" destId="{70E3F231-63EE-41EF-9A8D-1C355E45F643}" srcOrd="0" destOrd="0" parTransId="{8014991C-3BA1-482C-8F60-42C9AD9CB624}" sibTransId="{40EFEAC6-569C-482C-AF5C-53A4B8978EE8}"/>
    <dgm:cxn modelId="{D722942E-6E96-4E01-B4B0-F439873F1872}" srcId="{156E385A-87A1-4206-B4DD-06094F754068}" destId="{0A21F6C2-60C5-4F12-865C-902F24AB221A}" srcOrd="0" destOrd="0" parTransId="{D746B296-ABB7-45D2-9176-325795C24DEE}" sibTransId="{0273A9FB-FE90-4028-8AA4-30882672A62E}"/>
    <dgm:cxn modelId="{261B9A08-3162-4A95-B9BD-19F60E6A72CA}" type="presOf" srcId="{7262C3E8-EB66-4EAB-8987-2136D95F56BF}" destId="{0DD1483D-ABBF-4C01-A05A-2422BE723BD5}" srcOrd="0" destOrd="0" presId="urn:microsoft.com/office/officeart/2011/layout/HexagonRadial"/>
    <dgm:cxn modelId="{888366BB-7B66-47F5-B8F5-12B791EB34C6}" type="presOf" srcId="{19770A51-E882-4041-8689-E12E416E18B0}" destId="{5B907FC8-9B3B-4696-91E4-08971BF9F525}" srcOrd="0" destOrd="0" presId="urn:microsoft.com/office/officeart/2011/layout/HexagonRadial"/>
    <dgm:cxn modelId="{E9586F27-4991-45A3-9433-F32613A6F1BD}" type="presOf" srcId="{25D6640D-C921-4827-9C68-28FABCB989C1}" destId="{C83C3C06-A202-4832-9AD7-6ED9D092A04C}" srcOrd="0" destOrd="0" presId="urn:microsoft.com/office/officeart/2011/layout/HexagonRadial"/>
    <dgm:cxn modelId="{AEE95233-1790-43C3-A09A-164AC033FC95}" type="presOf" srcId="{1623FBE0-81BA-469A-BC11-A39E0579D9A5}" destId="{B26889CB-5ABD-47CC-95BF-2DC4E5124E04}" srcOrd="0" destOrd="0" presId="urn:microsoft.com/office/officeart/2011/layout/HexagonRadial"/>
    <dgm:cxn modelId="{F42D4BE9-D547-4641-9122-F20B9DFDCEDA}" srcId="{0A21F6C2-60C5-4F12-865C-902F24AB221A}" destId="{7262C3E8-EB66-4EAB-8987-2136D95F56BF}" srcOrd="4" destOrd="0" parTransId="{8A32DD2A-57C2-4524-8F99-C8C192282BDD}" sibTransId="{A670DCE0-6E68-470A-8A60-C5ACDB47B6CB}"/>
    <dgm:cxn modelId="{BEC2B23B-09DB-46B7-8CAC-D73F5980CDB8}" type="presOf" srcId="{0A21F6C2-60C5-4F12-865C-902F24AB221A}" destId="{02B2154D-66E7-4FDE-87D6-54A84AD23FAA}" srcOrd="0" destOrd="0" presId="urn:microsoft.com/office/officeart/2011/layout/HexagonRadial"/>
    <dgm:cxn modelId="{A44752EF-E99F-4310-BA2A-D57B6CFCED3E}" srcId="{0A21F6C2-60C5-4F12-865C-902F24AB221A}" destId="{1623FBE0-81BA-469A-BC11-A39E0579D9A5}" srcOrd="5" destOrd="0" parTransId="{010E8632-7279-4023-8E40-ABB45571E8BA}" sibTransId="{55C44505-088E-4490-B49B-D39474EC5E8A}"/>
    <dgm:cxn modelId="{5EDBCA3F-E313-4627-A87B-B2DAC0BBE334}" type="presOf" srcId="{156E385A-87A1-4206-B4DD-06094F754068}" destId="{2544BCCF-E002-438A-A74F-A495E284AB9E}" srcOrd="0" destOrd="0" presId="urn:microsoft.com/office/officeart/2011/layout/HexagonRadial"/>
    <dgm:cxn modelId="{45120C89-8C37-409F-862B-DF81421DEFAC}" type="presParOf" srcId="{2544BCCF-E002-438A-A74F-A495E284AB9E}" destId="{02B2154D-66E7-4FDE-87D6-54A84AD23FAA}" srcOrd="0" destOrd="0" presId="urn:microsoft.com/office/officeart/2011/layout/HexagonRadial"/>
    <dgm:cxn modelId="{35A6ACCD-F71C-4386-A517-BCB5F875D596}" type="presParOf" srcId="{2544BCCF-E002-438A-A74F-A495E284AB9E}" destId="{D53A5D26-E23B-41E4-9F51-28032B415ED6}" srcOrd="1" destOrd="0" presId="urn:microsoft.com/office/officeart/2011/layout/HexagonRadial"/>
    <dgm:cxn modelId="{EA3B1C41-D807-46A8-8301-F4062B3C4226}" type="presParOf" srcId="{D53A5D26-E23B-41E4-9F51-28032B415ED6}" destId="{CC74C9F0-6D76-4523-973E-C83ED7E14E54}" srcOrd="0" destOrd="0" presId="urn:microsoft.com/office/officeart/2011/layout/HexagonRadial"/>
    <dgm:cxn modelId="{92F7D684-8C68-494E-8DC3-4C2096321DA6}" type="presParOf" srcId="{2544BCCF-E002-438A-A74F-A495E284AB9E}" destId="{AB67786F-3905-46D7-A93E-AF5E97A1DB68}" srcOrd="2" destOrd="0" presId="urn:microsoft.com/office/officeart/2011/layout/HexagonRadial"/>
    <dgm:cxn modelId="{DF989294-F3A0-4374-B03A-5C9150A92A9B}" type="presParOf" srcId="{2544BCCF-E002-438A-A74F-A495E284AB9E}" destId="{D0749FBA-A039-460E-8EB7-07349660E9E7}" srcOrd="3" destOrd="0" presId="urn:microsoft.com/office/officeart/2011/layout/HexagonRadial"/>
    <dgm:cxn modelId="{F5DA7014-15E4-4D02-A52D-EA100B46749D}" type="presParOf" srcId="{D0749FBA-A039-460E-8EB7-07349660E9E7}" destId="{868AB947-ADE5-46AC-9026-8304CA11CDEB}" srcOrd="0" destOrd="0" presId="urn:microsoft.com/office/officeart/2011/layout/HexagonRadial"/>
    <dgm:cxn modelId="{5329203D-BDD2-4605-9E01-D59A2BC573E7}" type="presParOf" srcId="{2544BCCF-E002-438A-A74F-A495E284AB9E}" destId="{28444ACE-AB4C-4B84-A5F3-B60EE582385E}" srcOrd="4" destOrd="0" presId="urn:microsoft.com/office/officeart/2011/layout/HexagonRadial"/>
    <dgm:cxn modelId="{75E435C4-6809-4EF6-8D04-2A9E30D356B2}" type="presParOf" srcId="{2544BCCF-E002-438A-A74F-A495E284AB9E}" destId="{51F81EA7-6C16-4064-A9A3-974D86577728}" srcOrd="5" destOrd="0" presId="urn:microsoft.com/office/officeart/2011/layout/HexagonRadial"/>
    <dgm:cxn modelId="{F86DED83-EF9C-4A80-99E6-06B5BBFABA00}" type="presParOf" srcId="{51F81EA7-6C16-4064-A9A3-974D86577728}" destId="{B2A6F704-34B4-4E29-99E6-61B5FB753B5F}" srcOrd="0" destOrd="0" presId="urn:microsoft.com/office/officeart/2011/layout/HexagonRadial"/>
    <dgm:cxn modelId="{213DC67B-123E-4BB0-B383-F21821E017BB}" type="presParOf" srcId="{2544BCCF-E002-438A-A74F-A495E284AB9E}" destId="{C83C3C06-A202-4832-9AD7-6ED9D092A04C}" srcOrd="6" destOrd="0" presId="urn:microsoft.com/office/officeart/2011/layout/HexagonRadial"/>
    <dgm:cxn modelId="{7078C9E8-92FB-41CD-A23A-00D7282EAF3C}" type="presParOf" srcId="{2544BCCF-E002-438A-A74F-A495E284AB9E}" destId="{DA8EAE14-7540-460E-B450-CA5240B81D56}" srcOrd="7" destOrd="0" presId="urn:microsoft.com/office/officeart/2011/layout/HexagonRadial"/>
    <dgm:cxn modelId="{4B7818EA-19D2-4C1C-98C9-AFCB52E7FA6B}" type="presParOf" srcId="{DA8EAE14-7540-460E-B450-CA5240B81D56}" destId="{7CC1EDCE-2FE7-4E45-9414-DC40B3D97FA7}" srcOrd="0" destOrd="0" presId="urn:microsoft.com/office/officeart/2011/layout/HexagonRadial"/>
    <dgm:cxn modelId="{54E15A88-E8A9-452C-B5D2-319D03EC818C}" type="presParOf" srcId="{2544BCCF-E002-438A-A74F-A495E284AB9E}" destId="{5B907FC8-9B3B-4696-91E4-08971BF9F525}" srcOrd="8" destOrd="0" presId="urn:microsoft.com/office/officeart/2011/layout/HexagonRadial"/>
    <dgm:cxn modelId="{80ACF8F6-2DB3-4E87-A1FB-0E66F9AD6131}" type="presParOf" srcId="{2544BCCF-E002-438A-A74F-A495E284AB9E}" destId="{08C84FB7-C75A-4903-AAF1-3B387018DDD9}" srcOrd="9" destOrd="0" presId="urn:microsoft.com/office/officeart/2011/layout/HexagonRadial"/>
    <dgm:cxn modelId="{A74D821F-DD19-4447-9AC4-E4827C3C3960}" type="presParOf" srcId="{08C84FB7-C75A-4903-AAF1-3B387018DDD9}" destId="{CA03A5CC-D4CC-4B60-A4F9-B0D5A47FC231}" srcOrd="0" destOrd="0" presId="urn:microsoft.com/office/officeart/2011/layout/HexagonRadial"/>
    <dgm:cxn modelId="{8F379825-2B53-44B8-8E1C-D241A27ED719}" type="presParOf" srcId="{2544BCCF-E002-438A-A74F-A495E284AB9E}" destId="{0DD1483D-ABBF-4C01-A05A-2422BE723BD5}" srcOrd="10" destOrd="0" presId="urn:microsoft.com/office/officeart/2011/layout/HexagonRadial"/>
    <dgm:cxn modelId="{A634D970-2EB2-44AC-9617-BE6659ED78FB}" type="presParOf" srcId="{2544BCCF-E002-438A-A74F-A495E284AB9E}" destId="{F276F10A-6569-4D5A-8787-D62E28445ECB}" srcOrd="11" destOrd="0" presId="urn:microsoft.com/office/officeart/2011/layout/HexagonRadial"/>
    <dgm:cxn modelId="{E90BFC88-892A-4415-B6CA-A7DA9440892D}" type="presParOf" srcId="{F276F10A-6569-4D5A-8787-D62E28445ECB}" destId="{5EB18341-C21D-4938-A464-D3060C0A5EB8}" srcOrd="0" destOrd="0" presId="urn:microsoft.com/office/officeart/2011/layout/HexagonRadial"/>
    <dgm:cxn modelId="{A779273A-0C4F-4D18-BE5B-15E64727E192}" type="presParOf" srcId="{2544BCCF-E002-438A-A74F-A495E284AB9E}" destId="{B26889CB-5ABD-47CC-95BF-2DC4E5124E04}" srcOrd="12" destOrd="0" presId="urn:microsoft.com/office/officeart/2011/layout/HexagonRadial"/>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56E385A-87A1-4206-B4DD-06094F754068}" type="doc">
      <dgm:prSet loTypeId="urn:microsoft.com/office/officeart/2011/layout/HexagonRadial" loCatId="officeonline" qsTypeId="urn:microsoft.com/office/officeart/2005/8/quickstyle/simple1" qsCatId="simple" csTypeId="urn:microsoft.com/office/officeart/2005/8/colors/accent1_2" csCatId="accent1" phldr="1"/>
      <dgm:spPr/>
      <dgm:t>
        <a:bodyPr/>
        <a:lstStyle/>
        <a:p>
          <a:endParaRPr lang="en-US"/>
        </a:p>
      </dgm:t>
    </dgm:pt>
    <dgm:pt modelId="{0A21F6C2-60C5-4F12-865C-902F24AB221A}">
      <dgm:prSet phldrT="[Text]" phldr="1" custT="1"/>
      <dgm:spPr>
        <a:solidFill>
          <a:srgbClr val="EE5859"/>
        </a:solidFill>
        <a:ln>
          <a:noFill/>
        </a:ln>
      </dgm:spPr>
      <dgm:t>
        <a:bodyPr/>
        <a:lstStyle/>
        <a:p>
          <a:endParaRPr lang="en-US" sz="1800" dirty="0">
            <a:latin typeface="Arial Narrow" panose="020B0606020202030204" pitchFamily="34" charset="0"/>
          </a:endParaRPr>
        </a:p>
      </dgm:t>
    </dgm:pt>
    <dgm:pt modelId="{D746B296-ABB7-45D2-9176-325795C24DEE}" type="parTrans" cxnId="{D722942E-6E96-4E01-B4B0-F439873F1872}">
      <dgm:prSet/>
      <dgm:spPr/>
      <dgm:t>
        <a:bodyPr/>
        <a:lstStyle/>
        <a:p>
          <a:endParaRPr lang="en-US"/>
        </a:p>
      </dgm:t>
    </dgm:pt>
    <dgm:pt modelId="{0273A9FB-FE90-4028-8AA4-30882672A62E}" type="sibTrans" cxnId="{D722942E-6E96-4E01-B4B0-F439873F1872}">
      <dgm:prSet/>
      <dgm:spPr/>
      <dgm:t>
        <a:bodyPr/>
        <a:lstStyle/>
        <a:p>
          <a:endParaRPr lang="en-US"/>
        </a:p>
      </dgm:t>
    </dgm:pt>
    <dgm:pt modelId="{70E3F231-63EE-41EF-9A8D-1C355E45F643}">
      <dgm:prSet phldrT="[Text]" phldr="1" custT="1"/>
      <dgm:spPr>
        <a:solidFill>
          <a:srgbClr val="58585A"/>
        </a:solidFill>
        <a:ln>
          <a:noFill/>
        </a:ln>
      </dgm:spPr>
      <dgm:t>
        <a:bodyPr/>
        <a:lstStyle/>
        <a:p>
          <a:endParaRPr lang="en-US" sz="1800" dirty="0">
            <a:latin typeface="Arial Narrow" panose="020B0606020202030204" pitchFamily="34" charset="0"/>
          </a:endParaRPr>
        </a:p>
      </dgm:t>
    </dgm:pt>
    <dgm:pt modelId="{8014991C-3BA1-482C-8F60-42C9AD9CB624}" type="parTrans" cxnId="{514ED5D6-5D91-4731-B555-A41394B9E92A}">
      <dgm:prSet/>
      <dgm:spPr/>
      <dgm:t>
        <a:bodyPr/>
        <a:lstStyle/>
        <a:p>
          <a:endParaRPr lang="en-US"/>
        </a:p>
      </dgm:t>
    </dgm:pt>
    <dgm:pt modelId="{40EFEAC6-569C-482C-AF5C-53A4B8978EE8}" type="sibTrans" cxnId="{514ED5D6-5D91-4731-B555-A41394B9E92A}">
      <dgm:prSet/>
      <dgm:spPr/>
      <dgm:t>
        <a:bodyPr/>
        <a:lstStyle/>
        <a:p>
          <a:endParaRPr lang="en-US"/>
        </a:p>
      </dgm:t>
    </dgm:pt>
    <dgm:pt modelId="{FACC9926-4231-4E01-A9AB-E5DFED19C8FD}">
      <dgm:prSet phldrT="[Text]" phldr="1" custT="1"/>
      <dgm:spPr>
        <a:solidFill>
          <a:srgbClr val="D2CBB8"/>
        </a:solidFill>
        <a:ln>
          <a:noFill/>
        </a:ln>
      </dgm:spPr>
      <dgm:t>
        <a:bodyPr/>
        <a:lstStyle/>
        <a:p>
          <a:endParaRPr lang="en-US" sz="1800" dirty="0">
            <a:latin typeface="Arial Narrow" panose="020B0606020202030204" pitchFamily="34" charset="0"/>
          </a:endParaRPr>
        </a:p>
      </dgm:t>
    </dgm:pt>
    <dgm:pt modelId="{0C711441-5BF4-4D4A-BBBF-F67CBFF2D5EB}" type="parTrans" cxnId="{F6EB394A-2E58-4252-BADE-E4168254D690}">
      <dgm:prSet/>
      <dgm:spPr/>
      <dgm:t>
        <a:bodyPr/>
        <a:lstStyle/>
        <a:p>
          <a:endParaRPr lang="en-US"/>
        </a:p>
      </dgm:t>
    </dgm:pt>
    <dgm:pt modelId="{6E4BD22F-C643-4283-A19D-4D334A5EED6D}" type="sibTrans" cxnId="{F6EB394A-2E58-4252-BADE-E4168254D690}">
      <dgm:prSet/>
      <dgm:spPr/>
      <dgm:t>
        <a:bodyPr/>
        <a:lstStyle/>
        <a:p>
          <a:endParaRPr lang="en-US"/>
        </a:p>
      </dgm:t>
    </dgm:pt>
    <dgm:pt modelId="{25D6640D-C921-4827-9C68-28FABCB989C1}">
      <dgm:prSet phldrT="[Text]" phldr="1" custT="1"/>
      <dgm:spPr>
        <a:solidFill>
          <a:schemeClr val="tx1">
            <a:lumMod val="50000"/>
            <a:lumOff val="50000"/>
          </a:schemeClr>
        </a:solidFill>
        <a:ln>
          <a:noFill/>
        </a:ln>
      </dgm:spPr>
      <dgm:t>
        <a:bodyPr/>
        <a:lstStyle/>
        <a:p>
          <a:endParaRPr lang="en-US" sz="1800" dirty="0">
            <a:latin typeface="Arial Narrow" panose="020B0606020202030204" pitchFamily="34" charset="0"/>
          </a:endParaRPr>
        </a:p>
      </dgm:t>
    </dgm:pt>
    <dgm:pt modelId="{6DE24966-6684-4AE6-944C-BA6EB6CE5A0D}" type="parTrans" cxnId="{A87A1630-B34D-4B01-AC99-7B7F143677F3}">
      <dgm:prSet/>
      <dgm:spPr/>
      <dgm:t>
        <a:bodyPr/>
        <a:lstStyle/>
        <a:p>
          <a:endParaRPr lang="en-US"/>
        </a:p>
      </dgm:t>
    </dgm:pt>
    <dgm:pt modelId="{A07BEC86-D4B4-4ACA-9D28-18E3CFF6205B}" type="sibTrans" cxnId="{A87A1630-B34D-4B01-AC99-7B7F143677F3}">
      <dgm:prSet/>
      <dgm:spPr/>
      <dgm:t>
        <a:bodyPr/>
        <a:lstStyle/>
        <a:p>
          <a:endParaRPr lang="en-US"/>
        </a:p>
      </dgm:t>
    </dgm:pt>
    <dgm:pt modelId="{19770A51-E882-4041-8689-E12E416E18B0}">
      <dgm:prSet phldrT="[Text]" phldr="1" custT="1"/>
      <dgm:spPr>
        <a:solidFill>
          <a:schemeClr val="bg1">
            <a:lumMod val="65000"/>
          </a:schemeClr>
        </a:solidFill>
      </dgm:spPr>
      <dgm:t>
        <a:bodyPr/>
        <a:lstStyle/>
        <a:p>
          <a:endParaRPr lang="en-US" sz="1800" dirty="0">
            <a:latin typeface="Arial Narrow" panose="020B0606020202030204" pitchFamily="34" charset="0"/>
          </a:endParaRPr>
        </a:p>
      </dgm:t>
    </dgm:pt>
    <dgm:pt modelId="{F8D44643-2EEE-4C0B-8D5E-7991F657DD12}" type="parTrans" cxnId="{4B908479-D3B3-4115-B14A-8D0C766009FF}">
      <dgm:prSet/>
      <dgm:spPr/>
      <dgm:t>
        <a:bodyPr/>
        <a:lstStyle/>
        <a:p>
          <a:endParaRPr lang="en-US"/>
        </a:p>
      </dgm:t>
    </dgm:pt>
    <dgm:pt modelId="{CA9D706E-AD53-4513-8AB1-DC3187D95985}" type="sibTrans" cxnId="{4B908479-D3B3-4115-B14A-8D0C766009FF}">
      <dgm:prSet/>
      <dgm:spPr/>
      <dgm:t>
        <a:bodyPr/>
        <a:lstStyle/>
        <a:p>
          <a:endParaRPr lang="en-US"/>
        </a:p>
      </dgm:t>
    </dgm:pt>
    <dgm:pt modelId="{7262C3E8-EB66-4EAB-8987-2136D95F56BF}">
      <dgm:prSet phldrT="[Text]" phldr="1" custT="1"/>
      <dgm:spPr>
        <a:solidFill>
          <a:schemeClr val="bg1">
            <a:lumMod val="75000"/>
          </a:schemeClr>
        </a:solidFill>
        <a:ln>
          <a:noFill/>
        </a:ln>
      </dgm:spPr>
      <dgm:t>
        <a:bodyPr/>
        <a:lstStyle/>
        <a:p>
          <a:endParaRPr lang="en-US" sz="1800" dirty="0">
            <a:latin typeface="Arial Narrow" panose="020B0606020202030204" pitchFamily="34" charset="0"/>
          </a:endParaRPr>
        </a:p>
      </dgm:t>
    </dgm:pt>
    <dgm:pt modelId="{8A32DD2A-57C2-4524-8F99-C8C192282BDD}" type="parTrans" cxnId="{F42D4BE9-D547-4641-9122-F20B9DFDCEDA}">
      <dgm:prSet/>
      <dgm:spPr/>
      <dgm:t>
        <a:bodyPr/>
        <a:lstStyle/>
        <a:p>
          <a:endParaRPr lang="en-US"/>
        </a:p>
      </dgm:t>
    </dgm:pt>
    <dgm:pt modelId="{A670DCE0-6E68-470A-8A60-C5ACDB47B6CB}" type="sibTrans" cxnId="{F42D4BE9-D547-4641-9122-F20B9DFDCEDA}">
      <dgm:prSet/>
      <dgm:spPr/>
      <dgm:t>
        <a:bodyPr/>
        <a:lstStyle/>
        <a:p>
          <a:endParaRPr lang="en-US"/>
        </a:p>
      </dgm:t>
    </dgm:pt>
    <dgm:pt modelId="{1623FBE0-81BA-469A-BC11-A39E0579D9A5}">
      <dgm:prSet phldrT="[Text]" phldr="1" custT="1"/>
      <dgm:spPr>
        <a:solidFill>
          <a:schemeClr val="bg1">
            <a:lumMod val="85000"/>
          </a:schemeClr>
        </a:solidFill>
        <a:ln>
          <a:noFill/>
        </a:ln>
      </dgm:spPr>
      <dgm:t>
        <a:bodyPr/>
        <a:lstStyle/>
        <a:p>
          <a:endParaRPr lang="en-US" sz="1800" dirty="0">
            <a:latin typeface="Arial Narrow" panose="020B0606020202030204" pitchFamily="34" charset="0"/>
          </a:endParaRPr>
        </a:p>
      </dgm:t>
    </dgm:pt>
    <dgm:pt modelId="{010E8632-7279-4023-8E40-ABB45571E8BA}" type="parTrans" cxnId="{A44752EF-E99F-4310-BA2A-D57B6CFCED3E}">
      <dgm:prSet/>
      <dgm:spPr/>
      <dgm:t>
        <a:bodyPr/>
        <a:lstStyle/>
        <a:p>
          <a:endParaRPr lang="en-US"/>
        </a:p>
      </dgm:t>
    </dgm:pt>
    <dgm:pt modelId="{55C44505-088E-4490-B49B-D39474EC5E8A}" type="sibTrans" cxnId="{A44752EF-E99F-4310-BA2A-D57B6CFCED3E}">
      <dgm:prSet/>
      <dgm:spPr/>
      <dgm:t>
        <a:bodyPr/>
        <a:lstStyle/>
        <a:p>
          <a:endParaRPr lang="en-US"/>
        </a:p>
      </dgm:t>
    </dgm:pt>
    <dgm:pt modelId="{2544BCCF-E002-438A-A74F-A495E284AB9E}" type="pres">
      <dgm:prSet presAssocID="{156E385A-87A1-4206-B4DD-06094F754068}" presName="Name0" presStyleCnt="0">
        <dgm:presLayoutVars>
          <dgm:chMax val="1"/>
          <dgm:chPref val="1"/>
          <dgm:dir/>
          <dgm:animOne val="branch"/>
          <dgm:animLvl val="lvl"/>
        </dgm:presLayoutVars>
      </dgm:prSet>
      <dgm:spPr/>
      <dgm:t>
        <a:bodyPr/>
        <a:lstStyle/>
        <a:p>
          <a:endParaRPr lang="en-US"/>
        </a:p>
      </dgm:t>
    </dgm:pt>
    <dgm:pt modelId="{02B2154D-66E7-4FDE-87D6-54A84AD23FAA}" type="pres">
      <dgm:prSet presAssocID="{0A21F6C2-60C5-4F12-865C-902F24AB221A}" presName="Parent" presStyleLbl="node0" presStyleIdx="0" presStyleCnt="1">
        <dgm:presLayoutVars>
          <dgm:chMax val="6"/>
          <dgm:chPref val="6"/>
        </dgm:presLayoutVars>
      </dgm:prSet>
      <dgm:spPr/>
      <dgm:t>
        <a:bodyPr/>
        <a:lstStyle/>
        <a:p>
          <a:endParaRPr lang="en-US"/>
        </a:p>
      </dgm:t>
    </dgm:pt>
    <dgm:pt modelId="{D53A5D26-E23B-41E4-9F51-28032B415ED6}" type="pres">
      <dgm:prSet presAssocID="{70E3F231-63EE-41EF-9A8D-1C355E45F643}" presName="Accent1" presStyleCnt="0"/>
      <dgm:spPr/>
    </dgm:pt>
    <dgm:pt modelId="{CC74C9F0-6D76-4523-973E-C83ED7E14E54}" type="pres">
      <dgm:prSet presAssocID="{70E3F231-63EE-41EF-9A8D-1C355E45F643}" presName="Accent" presStyleLbl="bgShp" presStyleIdx="0" presStyleCnt="6"/>
      <dgm:spPr/>
    </dgm:pt>
    <dgm:pt modelId="{AB67786F-3905-46D7-A93E-AF5E97A1DB68}" type="pres">
      <dgm:prSet presAssocID="{70E3F231-63EE-41EF-9A8D-1C355E45F643}" presName="Child1" presStyleLbl="node1" presStyleIdx="0" presStyleCnt="6">
        <dgm:presLayoutVars>
          <dgm:chMax val="0"/>
          <dgm:chPref val="0"/>
          <dgm:bulletEnabled val="1"/>
        </dgm:presLayoutVars>
      </dgm:prSet>
      <dgm:spPr/>
      <dgm:t>
        <a:bodyPr/>
        <a:lstStyle/>
        <a:p>
          <a:endParaRPr lang="en-US"/>
        </a:p>
      </dgm:t>
    </dgm:pt>
    <dgm:pt modelId="{D0749FBA-A039-460E-8EB7-07349660E9E7}" type="pres">
      <dgm:prSet presAssocID="{FACC9926-4231-4E01-A9AB-E5DFED19C8FD}" presName="Accent2" presStyleCnt="0"/>
      <dgm:spPr/>
    </dgm:pt>
    <dgm:pt modelId="{868AB947-ADE5-46AC-9026-8304CA11CDEB}" type="pres">
      <dgm:prSet presAssocID="{FACC9926-4231-4E01-A9AB-E5DFED19C8FD}" presName="Accent" presStyleLbl="bgShp" presStyleIdx="1" presStyleCnt="6"/>
      <dgm:spPr>
        <a:solidFill>
          <a:schemeClr val="bg2"/>
        </a:solidFill>
      </dgm:spPr>
    </dgm:pt>
    <dgm:pt modelId="{28444ACE-AB4C-4B84-A5F3-B60EE582385E}" type="pres">
      <dgm:prSet presAssocID="{FACC9926-4231-4E01-A9AB-E5DFED19C8FD}" presName="Child2" presStyleLbl="node1" presStyleIdx="1" presStyleCnt="6">
        <dgm:presLayoutVars>
          <dgm:chMax val="0"/>
          <dgm:chPref val="0"/>
          <dgm:bulletEnabled val="1"/>
        </dgm:presLayoutVars>
      </dgm:prSet>
      <dgm:spPr/>
      <dgm:t>
        <a:bodyPr/>
        <a:lstStyle/>
        <a:p>
          <a:endParaRPr lang="en-US"/>
        </a:p>
      </dgm:t>
    </dgm:pt>
    <dgm:pt modelId="{51F81EA7-6C16-4064-A9A3-974D86577728}" type="pres">
      <dgm:prSet presAssocID="{25D6640D-C921-4827-9C68-28FABCB989C1}" presName="Accent3" presStyleCnt="0"/>
      <dgm:spPr/>
    </dgm:pt>
    <dgm:pt modelId="{B2A6F704-34B4-4E29-99E6-61B5FB753B5F}" type="pres">
      <dgm:prSet presAssocID="{25D6640D-C921-4827-9C68-28FABCB989C1}" presName="Accent" presStyleLbl="bgShp" presStyleIdx="2" presStyleCnt="6"/>
      <dgm:spPr>
        <a:solidFill>
          <a:schemeClr val="bg2"/>
        </a:solidFill>
      </dgm:spPr>
    </dgm:pt>
    <dgm:pt modelId="{C83C3C06-A202-4832-9AD7-6ED9D092A04C}" type="pres">
      <dgm:prSet presAssocID="{25D6640D-C921-4827-9C68-28FABCB989C1}" presName="Child3" presStyleLbl="node1" presStyleIdx="2" presStyleCnt="6">
        <dgm:presLayoutVars>
          <dgm:chMax val="0"/>
          <dgm:chPref val="0"/>
          <dgm:bulletEnabled val="1"/>
        </dgm:presLayoutVars>
      </dgm:prSet>
      <dgm:spPr/>
      <dgm:t>
        <a:bodyPr/>
        <a:lstStyle/>
        <a:p>
          <a:endParaRPr lang="en-US"/>
        </a:p>
      </dgm:t>
    </dgm:pt>
    <dgm:pt modelId="{DA8EAE14-7540-460E-B450-CA5240B81D56}" type="pres">
      <dgm:prSet presAssocID="{19770A51-E882-4041-8689-E12E416E18B0}" presName="Accent4" presStyleCnt="0"/>
      <dgm:spPr/>
    </dgm:pt>
    <dgm:pt modelId="{7CC1EDCE-2FE7-4E45-9414-DC40B3D97FA7}" type="pres">
      <dgm:prSet presAssocID="{19770A51-E882-4041-8689-E12E416E18B0}" presName="Accent" presStyleLbl="bgShp" presStyleIdx="3" presStyleCnt="6"/>
      <dgm:spPr>
        <a:solidFill>
          <a:schemeClr val="bg2"/>
        </a:solidFill>
      </dgm:spPr>
    </dgm:pt>
    <dgm:pt modelId="{5B907FC8-9B3B-4696-91E4-08971BF9F525}" type="pres">
      <dgm:prSet presAssocID="{19770A51-E882-4041-8689-E12E416E18B0}" presName="Child4" presStyleLbl="node1" presStyleIdx="3" presStyleCnt="6">
        <dgm:presLayoutVars>
          <dgm:chMax val="0"/>
          <dgm:chPref val="0"/>
          <dgm:bulletEnabled val="1"/>
        </dgm:presLayoutVars>
      </dgm:prSet>
      <dgm:spPr/>
      <dgm:t>
        <a:bodyPr/>
        <a:lstStyle/>
        <a:p>
          <a:endParaRPr lang="en-US"/>
        </a:p>
      </dgm:t>
    </dgm:pt>
    <dgm:pt modelId="{08C84FB7-C75A-4903-AAF1-3B387018DDD9}" type="pres">
      <dgm:prSet presAssocID="{7262C3E8-EB66-4EAB-8987-2136D95F56BF}" presName="Accent5" presStyleCnt="0"/>
      <dgm:spPr/>
    </dgm:pt>
    <dgm:pt modelId="{CA03A5CC-D4CC-4B60-A4F9-B0D5A47FC231}" type="pres">
      <dgm:prSet presAssocID="{7262C3E8-EB66-4EAB-8987-2136D95F56BF}" presName="Accent" presStyleLbl="bgShp" presStyleIdx="4" presStyleCnt="6"/>
      <dgm:spPr>
        <a:solidFill>
          <a:schemeClr val="bg2"/>
        </a:solidFill>
      </dgm:spPr>
    </dgm:pt>
    <dgm:pt modelId="{0DD1483D-ABBF-4C01-A05A-2422BE723BD5}" type="pres">
      <dgm:prSet presAssocID="{7262C3E8-EB66-4EAB-8987-2136D95F56BF}" presName="Child5" presStyleLbl="node1" presStyleIdx="4" presStyleCnt="6">
        <dgm:presLayoutVars>
          <dgm:chMax val="0"/>
          <dgm:chPref val="0"/>
          <dgm:bulletEnabled val="1"/>
        </dgm:presLayoutVars>
      </dgm:prSet>
      <dgm:spPr/>
      <dgm:t>
        <a:bodyPr/>
        <a:lstStyle/>
        <a:p>
          <a:endParaRPr lang="en-US"/>
        </a:p>
      </dgm:t>
    </dgm:pt>
    <dgm:pt modelId="{F276F10A-6569-4D5A-8787-D62E28445ECB}" type="pres">
      <dgm:prSet presAssocID="{1623FBE0-81BA-469A-BC11-A39E0579D9A5}" presName="Accent6" presStyleCnt="0"/>
      <dgm:spPr/>
    </dgm:pt>
    <dgm:pt modelId="{5EB18341-C21D-4938-A464-D3060C0A5EB8}" type="pres">
      <dgm:prSet presAssocID="{1623FBE0-81BA-469A-BC11-A39E0579D9A5}" presName="Accent" presStyleLbl="bgShp" presStyleIdx="5" presStyleCnt="6"/>
      <dgm:spPr>
        <a:solidFill>
          <a:schemeClr val="bg2"/>
        </a:solidFill>
      </dgm:spPr>
    </dgm:pt>
    <dgm:pt modelId="{B26889CB-5ABD-47CC-95BF-2DC4E5124E04}" type="pres">
      <dgm:prSet presAssocID="{1623FBE0-81BA-469A-BC11-A39E0579D9A5}" presName="Child6" presStyleLbl="node1" presStyleIdx="5" presStyleCnt="6">
        <dgm:presLayoutVars>
          <dgm:chMax val="0"/>
          <dgm:chPref val="0"/>
          <dgm:bulletEnabled val="1"/>
        </dgm:presLayoutVars>
      </dgm:prSet>
      <dgm:spPr/>
      <dgm:t>
        <a:bodyPr/>
        <a:lstStyle/>
        <a:p>
          <a:endParaRPr lang="en-US"/>
        </a:p>
      </dgm:t>
    </dgm:pt>
  </dgm:ptLst>
  <dgm:cxnLst>
    <dgm:cxn modelId="{1D5D81FA-5519-4040-8889-BD34505C70A4}" type="presOf" srcId="{FACC9926-4231-4E01-A9AB-E5DFED19C8FD}" destId="{28444ACE-AB4C-4B84-A5F3-B60EE582385E}" srcOrd="0" destOrd="0" presId="urn:microsoft.com/office/officeart/2011/layout/HexagonRadial"/>
    <dgm:cxn modelId="{4B908479-D3B3-4115-B14A-8D0C766009FF}" srcId="{0A21F6C2-60C5-4F12-865C-902F24AB221A}" destId="{19770A51-E882-4041-8689-E12E416E18B0}" srcOrd="3" destOrd="0" parTransId="{F8D44643-2EEE-4C0B-8D5E-7991F657DD12}" sibTransId="{CA9D706E-AD53-4513-8AB1-DC3187D95985}"/>
    <dgm:cxn modelId="{5785D627-7ED0-4978-BA99-25716AB134E4}" type="presOf" srcId="{70E3F231-63EE-41EF-9A8D-1C355E45F643}" destId="{AB67786F-3905-46D7-A93E-AF5E97A1DB68}" srcOrd="0" destOrd="0" presId="urn:microsoft.com/office/officeart/2011/layout/HexagonRadial"/>
    <dgm:cxn modelId="{F6EB394A-2E58-4252-BADE-E4168254D690}" srcId="{0A21F6C2-60C5-4F12-865C-902F24AB221A}" destId="{FACC9926-4231-4E01-A9AB-E5DFED19C8FD}" srcOrd="1" destOrd="0" parTransId="{0C711441-5BF4-4D4A-BBBF-F67CBFF2D5EB}" sibTransId="{6E4BD22F-C643-4283-A19D-4D334A5EED6D}"/>
    <dgm:cxn modelId="{A87A1630-B34D-4B01-AC99-7B7F143677F3}" srcId="{0A21F6C2-60C5-4F12-865C-902F24AB221A}" destId="{25D6640D-C921-4827-9C68-28FABCB989C1}" srcOrd="2" destOrd="0" parTransId="{6DE24966-6684-4AE6-944C-BA6EB6CE5A0D}" sibTransId="{A07BEC86-D4B4-4ACA-9D28-18E3CFF6205B}"/>
    <dgm:cxn modelId="{514ED5D6-5D91-4731-B555-A41394B9E92A}" srcId="{0A21F6C2-60C5-4F12-865C-902F24AB221A}" destId="{70E3F231-63EE-41EF-9A8D-1C355E45F643}" srcOrd="0" destOrd="0" parTransId="{8014991C-3BA1-482C-8F60-42C9AD9CB624}" sibTransId="{40EFEAC6-569C-482C-AF5C-53A4B8978EE8}"/>
    <dgm:cxn modelId="{D722942E-6E96-4E01-B4B0-F439873F1872}" srcId="{156E385A-87A1-4206-B4DD-06094F754068}" destId="{0A21F6C2-60C5-4F12-865C-902F24AB221A}" srcOrd="0" destOrd="0" parTransId="{D746B296-ABB7-45D2-9176-325795C24DEE}" sibTransId="{0273A9FB-FE90-4028-8AA4-30882672A62E}"/>
    <dgm:cxn modelId="{261B9A08-3162-4A95-B9BD-19F60E6A72CA}" type="presOf" srcId="{7262C3E8-EB66-4EAB-8987-2136D95F56BF}" destId="{0DD1483D-ABBF-4C01-A05A-2422BE723BD5}" srcOrd="0" destOrd="0" presId="urn:microsoft.com/office/officeart/2011/layout/HexagonRadial"/>
    <dgm:cxn modelId="{888366BB-7B66-47F5-B8F5-12B791EB34C6}" type="presOf" srcId="{19770A51-E882-4041-8689-E12E416E18B0}" destId="{5B907FC8-9B3B-4696-91E4-08971BF9F525}" srcOrd="0" destOrd="0" presId="urn:microsoft.com/office/officeart/2011/layout/HexagonRadial"/>
    <dgm:cxn modelId="{E9586F27-4991-45A3-9433-F32613A6F1BD}" type="presOf" srcId="{25D6640D-C921-4827-9C68-28FABCB989C1}" destId="{C83C3C06-A202-4832-9AD7-6ED9D092A04C}" srcOrd="0" destOrd="0" presId="urn:microsoft.com/office/officeart/2011/layout/HexagonRadial"/>
    <dgm:cxn modelId="{AEE95233-1790-43C3-A09A-164AC033FC95}" type="presOf" srcId="{1623FBE0-81BA-469A-BC11-A39E0579D9A5}" destId="{B26889CB-5ABD-47CC-95BF-2DC4E5124E04}" srcOrd="0" destOrd="0" presId="urn:microsoft.com/office/officeart/2011/layout/HexagonRadial"/>
    <dgm:cxn modelId="{F42D4BE9-D547-4641-9122-F20B9DFDCEDA}" srcId="{0A21F6C2-60C5-4F12-865C-902F24AB221A}" destId="{7262C3E8-EB66-4EAB-8987-2136D95F56BF}" srcOrd="4" destOrd="0" parTransId="{8A32DD2A-57C2-4524-8F99-C8C192282BDD}" sibTransId="{A670DCE0-6E68-470A-8A60-C5ACDB47B6CB}"/>
    <dgm:cxn modelId="{BEC2B23B-09DB-46B7-8CAC-D73F5980CDB8}" type="presOf" srcId="{0A21F6C2-60C5-4F12-865C-902F24AB221A}" destId="{02B2154D-66E7-4FDE-87D6-54A84AD23FAA}" srcOrd="0" destOrd="0" presId="urn:microsoft.com/office/officeart/2011/layout/HexagonRadial"/>
    <dgm:cxn modelId="{A44752EF-E99F-4310-BA2A-D57B6CFCED3E}" srcId="{0A21F6C2-60C5-4F12-865C-902F24AB221A}" destId="{1623FBE0-81BA-469A-BC11-A39E0579D9A5}" srcOrd="5" destOrd="0" parTransId="{010E8632-7279-4023-8E40-ABB45571E8BA}" sibTransId="{55C44505-088E-4490-B49B-D39474EC5E8A}"/>
    <dgm:cxn modelId="{5EDBCA3F-E313-4627-A87B-B2DAC0BBE334}" type="presOf" srcId="{156E385A-87A1-4206-B4DD-06094F754068}" destId="{2544BCCF-E002-438A-A74F-A495E284AB9E}" srcOrd="0" destOrd="0" presId="urn:microsoft.com/office/officeart/2011/layout/HexagonRadial"/>
    <dgm:cxn modelId="{45120C89-8C37-409F-862B-DF81421DEFAC}" type="presParOf" srcId="{2544BCCF-E002-438A-A74F-A495E284AB9E}" destId="{02B2154D-66E7-4FDE-87D6-54A84AD23FAA}" srcOrd="0" destOrd="0" presId="urn:microsoft.com/office/officeart/2011/layout/HexagonRadial"/>
    <dgm:cxn modelId="{35A6ACCD-F71C-4386-A517-BCB5F875D596}" type="presParOf" srcId="{2544BCCF-E002-438A-A74F-A495E284AB9E}" destId="{D53A5D26-E23B-41E4-9F51-28032B415ED6}" srcOrd="1" destOrd="0" presId="urn:microsoft.com/office/officeart/2011/layout/HexagonRadial"/>
    <dgm:cxn modelId="{EA3B1C41-D807-46A8-8301-F4062B3C4226}" type="presParOf" srcId="{D53A5D26-E23B-41E4-9F51-28032B415ED6}" destId="{CC74C9F0-6D76-4523-973E-C83ED7E14E54}" srcOrd="0" destOrd="0" presId="urn:microsoft.com/office/officeart/2011/layout/HexagonRadial"/>
    <dgm:cxn modelId="{92F7D684-8C68-494E-8DC3-4C2096321DA6}" type="presParOf" srcId="{2544BCCF-E002-438A-A74F-A495E284AB9E}" destId="{AB67786F-3905-46D7-A93E-AF5E97A1DB68}" srcOrd="2" destOrd="0" presId="urn:microsoft.com/office/officeart/2011/layout/HexagonRadial"/>
    <dgm:cxn modelId="{DF989294-F3A0-4374-B03A-5C9150A92A9B}" type="presParOf" srcId="{2544BCCF-E002-438A-A74F-A495E284AB9E}" destId="{D0749FBA-A039-460E-8EB7-07349660E9E7}" srcOrd="3" destOrd="0" presId="urn:microsoft.com/office/officeart/2011/layout/HexagonRadial"/>
    <dgm:cxn modelId="{F5DA7014-15E4-4D02-A52D-EA100B46749D}" type="presParOf" srcId="{D0749FBA-A039-460E-8EB7-07349660E9E7}" destId="{868AB947-ADE5-46AC-9026-8304CA11CDEB}" srcOrd="0" destOrd="0" presId="urn:microsoft.com/office/officeart/2011/layout/HexagonRadial"/>
    <dgm:cxn modelId="{5329203D-BDD2-4605-9E01-D59A2BC573E7}" type="presParOf" srcId="{2544BCCF-E002-438A-A74F-A495E284AB9E}" destId="{28444ACE-AB4C-4B84-A5F3-B60EE582385E}" srcOrd="4" destOrd="0" presId="urn:microsoft.com/office/officeart/2011/layout/HexagonRadial"/>
    <dgm:cxn modelId="{75E435C4-6809-4EF6-8D04-2A9E30D356B2}" type="presParOf" srcId="{2544BCCF-E002-438A-A74F-A495E284AB9E}" destId="{51F81EA7-6C16-4064-A9A3-974D86577728}" srcOrd="5" destOrd="0" presId="urn:microsoft.com/office/officeart/2011/layout/HexagonRadial"/>
    <dgm:cxn modelId="{F86DED83-EF9C-4A80-99E6-06B5BBFABA00}" type="presParOf" srcId="{51F81EA7-6C16-4064-A9A3-974D86577728}" destId="{B2A6F704-34B4-4E29-99E6-61B5FB753B5F}" srcOrd="0" destOrd="0" presId="urn:microsoft.com/office/officeart/2011/layout/HexagonRadial"/>
    <dgm:cxn modelId="{213DC67B-123E-4BB0-B383-F21821E017BB}" type="presParOf" srcId="{2544BCCF-E002-438A-A74F-A495E284AB9E}" destId="{C83C3C06-A202-4832-9AD7-6ED9D092A04C}" srcOrd="6" destOrd="0" presId="urn:microsoft.com/office/officeart/2011/layout/HexagonRadial"/>
    <dgm:cxn modelId="{7078C9E8-92FB-41CD-A23A-00D7282EAF3C}" type="presParOf" srcId="{2544BCCF-E002-438A-A74F-A495E284AB9E}" destId="{DA8EAE14-7540-460E-B450-CA5240B81D56}" srcOrd="7" destOrd="0" presId="urn:microsoft.com/office/officeart/2011/layout/HexagonRadial"/>
    <dgm:cxn modelId="{4B7818EA-19D2-4C1C-98C9-AFCB52E7FA6B}" type="presParOf" srcId="{DA8EAE14-7540-460E-B450-CA5240B81D56}" destId="{7CC1EDCE-2FE7-4E45-9414-DC40B3D97FA7}" srcOrd="0" destOrd="0" presId="urn:microsoft.com/office/officeart/2011/layout/HexagonRadial"/>
    <dgm:cxn modelId="{54E15A88-E8A9-452C-B5D2-319D03EC818C}" type="presParOf" srcId="{2544BCCF-E002-438A-A74F-A495E284AB9E}" destId="{5B907FC8-9B3B-4696-91E4-08971BF9F525}" srcOrd="8" destOrd="0" presId="urn:microsoft.com/office/officeart/2011/layout/HexagonRadial"/>
    <dgm:cxn modelId="{80ACF8F6-2DB3-4E87-A1FB-0E66F9AD6131}" type="presParOf" srcId="{2544BCCF-E002-438A-A74F-A495E284AB9E}" destId="{08C84FB7-C75A-4903-AAF1-3B387018DDD9}" srcOrd="9" destOrd="0" presId="urn:microsoft.com/office/officeart/2011/layout/HexagonRadial"/>
    <dgm:cxn modelId="{A74D821F-DD19-4447-9AC4-E4827C3C3960}" type="presParOf" srcId="{08C84FB7-C75A-4903-AAF1-3B387018DDD9}" destId="{CA03A5CC-D4CC-4B60-A4F9-B0D5A47FC231}" srcOrd="0" destOrd="0" presId="urn:microsoft.com/office/officeart/2011/layout/HexagonRadial"/>
    <dgm:cxn modelId="{8F379825-2B53-44B8-8E1C-D241A27ED719}" type="presParOf" srcId="{2544BCCF-E002-438A-A74F-A495E284AB9E}" destId="{0DD1483D-ABBF-4C01-A05A-2422BE723BD5}" srcOrd="10" destOrd="0" presId="urn:microsoft.com/office/officeart/2011/layout/HexagonRadial"/>
    <dgm:cxn modelId="{A634D970-2EB2-44AC-9617-BE6659ED78FB}" type="presParOf" srcId="{2544BCCF-E002-438A-A74F-A495E284AB9E}" destId="{F276F10A-6569-4D5A-8787-D62E28445ECB}" srcOrd="11" destOrd="0" presId="urn:microsoft.com/office/officeart/2011/layout/HexagonRadial"/>
    <dgm:cxn modelId="{E90BFC88-892A-4415-B6CA-A7DA9440892D}" type="presParOf" srcId="{F276F10A-6569-4D5A-8787-D62E28445ECB}" destId="{5EB18341-C21D-4938-A464-D3060C0A5EB8}" srcOrd="0" destOrd="0" presId="urn:microsoft.com/office/officeart/2011/layout/HexagonRadial"/>
    <dgm:cxn modelId="{A779273A-0C4F-4D18-BE5B-15E64727E192}" type="presParOf" srcId="{2544BCCF-E002-438A-A74F-A495E284AB9E}" destId="{B26889CB-5ABD-47CC-95BF-2DC4E5124E04}" srcOrd="12" destOrd="0" presId="urn:microsoft.com/office/officeart/2011/layout/HexagonRadial"/>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B2154D-66E7-4FDE-87D6-54A84AD23FAA}">
      <dsp:nvSpPr>
        <dsp:cNvPr id="0" name=""/>
        <dsp:cNvSpPr/>
      </dsp:nvSpPr>
      <dsp:spPr>
        <a:xfrm>
          <a:off x="1563881" y="1295828"/>
          <a:ext cx="1647054" cy="1424768"/>
        </a:xfrm>
        <a:prstGeom prst="hexagon">
          <a:avLst>
            <a:gd name="adj" fmla="val 28570"/>
            <a:gd name="vf" fmla="val 115470"/>
          </a:avLst>
        </a:prstGeom>
        <a:solidFill>
          <a:srgbClr val="EE5859"/>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endParaRPr lang="en-US" sz="1800" kern="1200" dirty="0">
            <a:latin typeface="Arial Narrow" panose="020B0606020202030204" pitchFamily="34" charset="0"/>
          </a:endParaRPr>
        </a:p>
      </dsp:txBody>
      <dsp:txXfrm>
        <a:off x="1836821" y="1531932"/>
        <a:ext cx="1101174" cy="952560"/>
      </dsp:txXfrm>
    </dsp:sp>
    <dsp:sp modelId="{868AB947-ADE5-46AC-9026-8304CA11CDEB}">
      <dsp:nvSpPr>
        <dsp:cNvPr id="0" name=""/>
        <dsp:cNvSpPr/>
      </dsp:nvSpPr>
      <dsp:spPr>
        <a:xfrm>
          <a:off x="2595253" y="614173"/>
          <a:ext cx="621428" cy="535443"/>
        </a:xfrm>
        <a:prstGeom prst="hexagon">
          <a:avLst>
            <a:gd name="adj" fmla="val 28900"/>
            <a:gd name="vf" fmla="val 115470"/>
          </a:avLst>
        </a:prstGeom>
        <a:solidFill>
          <a:schemeClr val="bg2"/>
        </a:solidFill>
        <a:ln>
          <a:noFill/>
        </a:ln>
        <a:effectLst/>
      </dsp:spPr>
      <dsp:style>
        <a:lnRef idx="0">
          <a:scrgbClr r="0" g="0" b="0"/>
        </a:lnRef>
        <a:fillRef idx="1">
          <a:scrgbClr r="0" g="0" b="0"/>
        </a:fillRef>
        <a:effectRef idx="0">
          <a:scrgbClr r="0" g="0" b="0"/>
        </a:effectRef>
        <a:fontRef idx="minor"/>
      </dsp:style>
    </dsp:sp>
    <dsp:sp modelId="{AB67786F-3905-46D7-A93E-AF5E97A1DB68}">
      <dsp:nvSpPr>
        <dsp:cNvPr id="0" name=""/>
        <dsp:cNvSpPr/>
      </dsp:nvSpPr>
      <dsp:spPr>
        <a:xfrm>
          <a:off x="1715598" y="0"/>
          <a:ext cx="1349749" cy="1167691"/>
        </a:xfrm>
        <a:prstGeom prst="hexagon">
          <a:avLst>
            <a:gd name="adj" fmla="val 28570"/>
            <a:gd name="vf" fmla="val 115470"/>
          </a:avLst>
        </a:prstGeom>
        <a:solidFill>
          <a:srgbClr val="58585A"/>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endParaRPr lang="en-US" sz="1800" kern="1200" dirty="0">
            <a:latin typeface="Arial Narrow" panose="020B0606020202030204" pitchFamily="34" charset="0"/>
          </a:endParaRPr>
        </a:p>
      </dsp:txBody>
      <dsp:txXfrm>
        <a:off x="1939280" y="193511"/>
        <a:ext cx="902385" cy="780669"/>
      </dsp:txXfrm>
    </dsp:sp>
    <dsp:sp modelId="{B2A6F704-34B4-4E29-99E6-61B5FB753B5F}">
      <dsp:nvSpPr>
        <dsp:cNvPr id="0" name=""/>
        <dsp:cNvSpPr/>
      </dsp:nvSpPr>
      <dsp:spPr>
        <a:xfrm>
          <a:off x="3320509" y="1615166"/>
          <a:ext cx="621428" cy="535443"/>
        </a:xfrm>
        <a:prstGeom prst="hexagon">
          <a:avLst>
            <a:gd name="adj" fmla="val 28900"/>
            <a:gd name="vf" fmla="val 115470"/>
          </a:avLst>
        </a:prstGeom>
        <a:solidFill>
          <a:schemeClr val="bg2"/>
        </a:solidFill>
        <a:ln>
          <a:noFill/>
        </a:ln>
        <a:effectLst/>
      </dsp:spPr>
      <dsp:style>
        <a:lnRef idx="0">
          <a:scrgbClr r="0" g="0" b="0"/>
        </a:lnRef>
        <a:fillRef idx="1">
          <a:scrgbClr r="0" g="0" b="0"/>
        </a:fillRef>
        <a:effectRef idx="0">
          <a:scrgbClr r="0" g="0" b="0"/>
        </a:effectRef>
        <a:fontRef idx="minor"/>
      </dsp:style>
    </dsp:sp>
    <dsp:sp modelId="{28444ACE-AB4C-4B84-A5F3-B60EE582385E}">
      <dsp:nvSpPr>
        <dsp:cNvPr id="0" name=""/>
        <dsp:cNvSpPr/>
      </dsp:nvSpPr>
      <dsp:spPr>
        <a:xfrm>
          <a:off x="2953475" y="718208"/>
          <a:ext cx="1349749" cy="1167691"/>
        </a:xfrm>
        <a:prstGeom prst="hexagon">
          <a:avLst>
            <a:gd name="adj" fmla="val 28570"/>
            <a:gd name="vf" fmla="val 115470"/>
          </a:avLst>
        </a:prstGeom>
        <a:solidFill>
          <a:srgbClr val="D2CBB8"/>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endParaRPr lang="en-US" sz="1800" kern="1200" dirty="0">
            <a:latin typeface="Arial Narrow" panose="020B0606020202030204" pitchFamily="34" charset="0"/>
          </a:endParaRPr>
        </a:p>
      </dsp:txBody>
      <dsp:txXfrm>
        <a:off x="3177157" y="911719"/>
        <a:ext cx="902385" cy="780669"/>
      </dsp:txXfrm>
    </dsp:sp>
    <dsp:sp modelId="{7CC1EDCE-2FE7-4E45-9414-DC40B3D97FA7}">
      <dsp:nvSpPr>
        <dsp:cNvPr id="0" name=""/>
        <dsp:cNvSpPr/>
      </dsp:nvSpPr>
      <dsp:spPr>
        <a:xfrm>
          <a:off x="2816700" y="2745100"/>
          <a:ext cx="621428" cy="535443"/>
        </a:xfrm>
        <a:prstGeom prst="hexagon">
          <a:avLst>
            <a:gd name="adj" fmla="val 28900"/>
            <a:gd name="vf" fmla="val 115470"/>
          </a:avLst>
        </a:prstGeom>
        <a:solidFill>
          <a:schemeClr val="bg2"/>
        </a:solidFill>
        <a:ln>
          <a:noFill/>
        </a:ln>
        <a:effectLst/>
      </dsp:spPr>
      <dsp:style>
        <a:lnRef idx="0">
          <a:scrgbClr r="0" g="0" b="0"/>
        </a:lnRef>
        <a:fillRef idx="1">
          <a:scrgbClr r="0" g="0" b="0"/>
        </a:fillRef>
        <a:effectRef idx="0">
          <a:scrgbClr r="0" g="0" b="0"/>
        </a:effectRef>
        <a:fontRef idx="minor"/>
      </dsp:style>
    </dsp:sp>
    <dsp:sp modelId="{C83C3C06-A202-4832-9AD7-6ED9D092A04C}">
      <dsp:nvSpPr>
        <dsp:cNvPr id="0" name=""/>
        <dsp:cNvSpPr/>
      </dsp:nvSpPr>
      <dsp:spPr>
        <a:xfrm>
          <a:off x="2953475" y="2130123"/>
          <a:ext cx="1349749" cy="1167691"/>
        </a:xfrm>
        <a:prstGeom prst="hexagon">
          <a:avLst>
            <a:gd name="adj" fmla="val 28570"/>
            <a:gd name="vf" fmla="val 115470"/>
          </a:avLst>
        </a:prstGeom>
        <a:solidFill>
          <a:schemeClr val="tx1">
            <a:lumMod val="50000"/>
            <a:lumOff val="5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endParaRPr lang="en-US" sz="1800" kern="1200" dirty="0">
            <a:latin typeface="Arial Narrow" panose="020B0606020202030204" pitchFamily="34" charset="0"/>
          </a:endParaRPr>
        </a:p>
      </dsp:txBody>
      <dsp:txXfrm>
        <a:off x="3177157" y="2323634"/>
        <a:ext cx="902385" cy="780669"/>
      </dsp:txXfrm>
    </dsp:sp>
    <dsp:sp modelId="{CA03A5CC-D4CC-4B60-A4F9-B0D5A47FC231}">
      <dsp:nvSpPr>
        <dsp:cNvPr id="0" name=""/>
        <dsp:cNvSpPr/>
      </dsp:nvSpPr>
      <dsp:spPr>
        <a:xfrm>
          <a:off x="1566946" y="2862391"/>
          <a:ext cx="621428" cy="535443"/>
        </a:xfrm>
        <a:prstGeom prst="hexagon">
          <a:avLst>
            <a:gd name="adj" fmla="val 28900"/>
            <a:gd name="vf" fmla="val 115470"/>
          </a:avLst>
        </a:prstGeom>
        <a:solidFill>
          <a:schemeClr val="bg2"/>
        </a:solidFill>
        <a:ln>
          <a:noFill/>
        </a:ln>
        <a:effectLst/>
      </dsp:spPr>
      <dsp:style>
        <a:lnRef idx="0">
          <a:scrgbClr r="0" g="0" b="0"/>
        </a:lnRef>
        <a:fillRef idx="1">
          <a:scrgbClr r="0" g="0" b="0"/>
        </a:fillRef>
        <a:effectRef idx="0">
          <a:scrgbClr r="0" g="0" b="0"/>
        </a:effectRef>
        <a:fontRef idx="minor"/>
      </dsp:style>
    </dsp:sp>
    <dsp:sp modelId="{5B907FC8-9B3B-4696-91E4-08971BF9F525}">
      <dsp:nvSpPr>
        <dsp:cNvPr id="0" name=""/>
        <dsp:cNvSpPr/>
      </dsp:nvSpPr>
      <dsp:spPr>
        <a:xfrm>
          <a:off x="1715598" y="2849136"/>
          <a:ext cx="1349749" cy="1167691"/>
        </a:xfrm>
        <a:prstGeom prst="hexagon">
          <a:avLst>
            <a:gd name="adj" fmla="val 28570"/>
            <a:gd name="vf" fmla="val 115470"/>
          </a:avLst>
        </a:prstGeom>
        <a:solidFill>
          <a:schemeClr val="bg1">
            <a:lumMod val="6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endParaRPr lang="en-US" sz="1800" kern="1200" dirty="0">
            <a:latin typeface="Arial Narrow" panose="020B0606020202030204" pitchFamily="34" charset="0"/>
          </a:endParaRPr>
        </a:p>
      </dsp:txBody>
      <dsp:txXfrm>
        <a:off x="1939280" y="3042647"/>
        <a:ext cx="902385" cy="780669"/>
      </dsp:txXfrm>
    </dsp:sp>
    <dsp:sp modelId="{5EB18341-C21D-4938-A464-D3060C0A5EB8}">
      <dsp:nvSpPr>
        <dsp:cNvPr id="0" name=""/>
        <dsp:cNvSpPr/>
      </dsp:nvSpPr>
      <dsp:spPr>
        <a:xfrm>
          <a:off x="829813" y="1861799"/>
          <a:ext cx="621428" cy="535443"/>
        </a:xfrm>
        <a:prstGeom prst="hexagon">
          <a:avLst>
            <a:gd name="adj" fmla="val 28900"/>
            <a:gd name="vf" fmla="val 115470"/>
          </a:avLst>
        </a:prstGeom>
        <a:solidFill>
          <a:schemeClr val="bg2"/>
        </a:solidFill>
        <a:ln>
          <a:noFill/>
        </a:ln>
        <a:effectLst/>
      </dsp:spPr>
      <dsp:style>
        <a:lnRef idx="0">
          <a:scrgbClr r="0" g="0" b="0"/>
        </a:lnRef>
        <a:fillRef idx="1">
          <a:scrgbClr r="0" g="0" b="0"/>
        </a:fillRef>
        <a:effectRef idx="0">
          <a:scrgbClr r="0" g="0" b="0"/>
        </a:effectRef>
        <a:fontRef idx="minor"/>
      </dsp:style>
    </dsp:sp>
    <dsp:sp modelId="{0DD1483D-ABBF-4C01-A05A-2422BE723BD5}">
      <dsp:nvSpPr>
        <dsp:cNvPr id="0" name=""/>
        <dsp:cNvSpPr/>
      </dsp:nvSpPr>
      <dsp:spPr>
        <a:xfrm>
          <a:off x="471974" y="2130927"/>
          <a:ext cx="1349749" cy="1167691"/>
        </a:xfrm>
        <a:prstGeom prst="hexagon">
          <a:avLst>
            <a:gd name="adj" fmla="val 28570"/>
            <a:gd name="vf" fmla="val 115470"/>
          </a:avLst>
        </a:prstGeom>
        <a:solidFill>
          <a:schemeClr val="bg1">
            <a:lumMod val="75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endParaRPr lang="en-US" sz="1800" kern="1200" dirty="0">
            <a:latin typeface="Arial Narrow" panose="020B0606020202030204" pitchFamily="34" charset="0"/>
          </a:endParaRPr>
        </a:p>
      </dsp:txBody>
      <dsp:txXfrm>
        <a:off x="695656" y="2324438"/>
        <a:ext cx="902385" cy="780669"/>
      </dsp:txXfrm>
    </dsp:sp>
    <dsp:sp modelId="{B26889CB-5ABD-47CC-95BF-2DC4E5124E04}">
      <dsp:nvSpPr>
        <dsp:cNvPr id="0" name=""/>
        <dsp:cNvSpPr/>
      </dsp:nvSpPr>
      <dsp:spPr>
        <a:xfrm>
          <a:off x="471974" y="716602"/>
          <a:ext cx="1349749" cy="1167691"/>
        </a:xfrm>
        <a:prstGeom prst="hexagon">
          <a:avLst>
            <a:gd name="adj" fmla="val 28570"/>
            <a:gd name="vf" fmla="val 115470"/>
          </a:avLst>
        </a:prstGeom>
        <a:solidFill>
          <a:schemeClr val="bg1">
            <a:lumMod val="85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endParaRPr lang="en-US" sz="1800" kern="1200" dirty="0">
            <a:latin typeface="Arial Narrow" panose="020B0606020202030204" pitchFamily="34" charset="0"/>
          </a:endParaRPr>
        </a:p>
      </dsp:txBody>
      <dsp:txXfrm>
        <a:off x="695656" y="910113"/>
        <a:ext cx="902385" cy="78066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B2154D-66E7-4FDE-87D6-54A84AD23FAA}">
      <dsp:nvSpPr>
        <dsp:cNvPr id="0" name=""/>
        <dsp:cNvSpPr/>
      </dsp:nvSpPr>
      <dsp:spPr>
        <a:xfrm>
          <a:off x="1563881" y="1295828"/>
          <a:ext cx="1647054" cy="1424768"/>
        </a:xfrm>
        <a:prstGeom prst="hexagon">
          <a:avLst>
            <a:gd name="adj" fmla="val 28570"/>
            <a:gd name="vf" fmla="val 115470"/>
          </a:avLst>
        </a:prstGeom>
        <a:solidFill>
          <a:srgbClr val="EE5859"/>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endParaRPr lang="en-US" sz="1800" kern="1200" dirty="0">
            <a:latin typeface="Arial Narrow" panose="020B0606020202030204" pitchFamily="34" charset="0"/>
          </a:endParaRPr>
        </a:p>
      </dsp:txBody>
      <dsp:txXfrm>
        <a:off x="1836821" y="1531932"/>
        <a:ext cx="1101174" cy="952560"/>
      </dsp:txXfrm>
    </dsp:sp>
    <dsp:sp modelId="{868AB947-ADE5-46AC-9026-8304CA11CDEB}">
      <dsp:nvSpPr>
        <dsp:cNvPr id="0" name=""/>
        <dsp:cNvSpPr/>
      </dsp:nvSpPr>
      <dsp:spPr>
        <a:xfrm>
          <a:off x="2595253" y="614173"/>
          <a:ext cx="621428" cy="535443"/>
        </a:xfrm>
        <a:prstGeom prst="hexagon">
          <a:avLst>
            <a:gd name="adj" fmla="val 28900"/>
            <a:gd name="vf" fmla="val 115470"/>
          </a:avLst>
        </a:prstGeom>
        <a:solidFill>
          <a:schemeClr val="bg2"/>
        </a:solidFill>
        <a:ln>
          <a:noFill/>
        </a:ln>
        <a:effectLst/>
      </dsp:spPr>
      <dsp:style>
        <a:lnRef idx="0">
          <a:scrgbClr r="0" g="0" b="0"/>
        </a:lnRef>
        <a:fillRef idx="1">
          <a:scrgbClr r="0" g="0" b="0"/>
        </a:fillRef>
        <a:effectRef idx="0">
          <a:scrgbClr r="0" g="0" b="0"/>
        </a:effectRef>
        <a:fontRef idx="minor"/>
      </dsp:style>
    </dsp:sp>
    <dsp:sp modelId="{AB67786F-3905-46D7-A93E-AF5E97A1DB68}">
      <dsp:nvSpPr>
        <dsp:cNvPr id="0" name=""/>
        <dsp:cNvSpPr/>
      </dsp:nvSpPr>
      <dsp:spPr>
        <a:xfrm>
          <a:off x="1715598" y="0"/>
          <a:ext cx="1349749" cy="1167691"/>
        </a:xfrm>
        <a:prstGeom prst="hexagon">
          <a:avLst>
            <a:gd name="adj" fmla="val 28570"/>
            <a:gd name="vf" fmla="val 115470"/>
          </a:avLst>
        </a:prstGeom>
        <a:solidFill>
          <a:srgbClr val="58585A"/>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endParaRPr lang="en-US" sz="1800" kern="1200" dirty="0">
            <a:latin typeface="Arial Narrow" panose="020B0606020202030204" pitchFamily="34" charset="0"/>
          </a:endParaRPr>
        </a:p>
      </dsp:txBody>
      <dsp:txXfrm>
        <a:off x="1939280" y="193511"/>
        <a:ext cx="902385" cy="780669"/>
      </dsp:txXfrm>
    </dsp:sp>
    <dsp:sp modelId="{B2A6F704-34B4-4E29-99E6-61B5FB753B5F}">
      <dsp:nvSpPr>
        <dsp:cNvPr id="0" name=""/>
        <dsp:cNvSpPr/>
      </dsp:nvSpPr>
      <dsp:spPr>
        <a:xfrm>
          <a:off x="3320509" y="1615166"/>
          <a:ext cx="621428" cy="535443"/>
        </a:xfrm>
        <a:prstGeom prst="hexagon">
          <a:avLst>
            <a:gd name="adj" fmla="val 28900"/>
            <a:gd name="vf" fmla="val 115470"/>
          </a:avLst>
        </a:prstGeom>
        <a:solidFill>
          <a:schemeClr val="bg2"/>
        </a:solidFill>
        <a:ln>
          <a:noFill/>
        </a:ln>
        <a:effectLst/>
      </dsp:spPr>
      <dsp:style>
        <a:lnRef idx="0">
          <a:scrgbClr r="0" g="0" b="0"/>
        </a:lnRef>
        <a:fillRef idx="1">
          <a:scrgbClr r="0" g="0" b="0"/>
        </a:fillRef>
        <a:effectRef idx="0">
          <a:scrgbClr r="0" g="0" b="0"/>
        </a:effectRef>
        <a:fontRef idx="minor"/>
      </dsp:style>
    </dsp:sp>
    <dsp:sp modelId="{28444ACE-AB4C-4B84-A5F3-B60EE582385E}">
      <dsp:nvSpPr>
        <dsp:cNvPr id="0" name=""/>
        <dsp:cNvSpPr/>
      </dsp:nvSpPr>
      <dsp:spPr>
        <a:xfrm>
          <a:off x="2953475" y="718208"/>
          <a:ext cx="1349749" cy="1167691"/>
        </a:xfrm>
        <a:prstGeom prst="hexagon">
          <a:avLst>
            <a:gd name="adj" fmla="val 28570"/>
            <a:gd name="vf" fmla="val 115470"/>
          </a:avLst>
        </a:prstGeom>
        <a:solidFill>
          <a:srgbClr val="D2CBB8"/>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endParaRPr lang="en-US" sz="1800" kern="1200" dirty="0">
            <a:latin typeface="Arial Narrow" panose="020B0606020202030204" pitchFamily="34" charset="0"/>
          </a:endParaRPr>
        </a:p>
      </dsp:txBody>
      <dsp:txXfrm>
        <a:off x="3177157" y="911719"/>
        <a:ext cx="902385" cy="780669"/>
      </dsp:txXfrm>
    </dsp:sp>
    <dsp:sp modelId="{7CC1EDCE-2FE7-4E45-9414-DC40B3D97FA7}">
      <dsp:nvSpPr>
        <dsp:cNvPr id="0" name=""/>
        <dsp:cNvSpPr/>
      </dsp:nvSpPr>
      <dsp:spPr>
        <a:xfrm>
          <a:off x="2816700" y="2745100"/>
          <a:ext cx="621428" cy="535443"/>
        </a:xfrm>
        <a:prstGeom prst="hexagon">
          <a:avLst>
            <a:gd name="adj" fmla="val 28900"/>
            <a:gd name="vf" fmla="val 115470"/>
          </a:avLst>
        </a:prstGeom>
        <a:solidFill>
          <a:schemeClr val="bg2"/>
        </a:solidFill>
        <a:ln>
          <a:noFill/>
        </a:ln>
        <a:effectLst/>
      </dsp:spPr>
      <dsp:style>
        <a:lnRef idx="0">
          <a:scrgbClr r="0" g="0" b="0"/>
        </a:lnRef>
        <a:fillRef idx="1">
          <a:scrgbClr r="0" g="0" b="0"/>
        </a:fillRef>
        <a:effectRef idx="0">
          <a:scrgbClr r="0" g="0" b="0"/>
        </a:effectRef>
        <a:fontRef idx="minor"/>
      </dsp:style>
    </dsp:sp>
    <dsp:sp modelId="{C83C3C06-A202-4832-9AD7-6ED9D092A04C}">
      <dsp:nvSpPr>
        <dsp:cNvPr id="0" name=""/>
        <dsp:cNvSpPr/>
      </dsp:nvSpPr>
      <dsp:spPr>
        <a:xfrm>
          <a:off x="2953475" y="2130123"/>
          <a:ext cx="1349749" cy="1167691"/>
        </a:xfrm>
        <a:prstGeom prst="hexagon">
          <a:avLst>
            <a:gd name="adj" fmla="val 28570"/>
            <a:gd name="vf" fmla="val 115470"/>
          </a:avLst>
        </a:prstGeom>
        <a:solidFill>
          <a:schemeClr val="tx1">
            <a:lumMod val="50000"/>
            <a:lumOff val="5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endParaRPr lang="en-US" sz="1800" kern="1200" dirty="0">
            <a:latin typeface="Arial Narrow" panose="020B0606020202030204" pitchFamily="34" charset="0"/>
          </a:endParaRPr>
        </a:p>
      </dsp:txBody>
      <dsp:txXfrm>
        <a:off x="3177157" y="2323634"/>
        <a:ext cx="902385" cy="780669"/>
      </dsp:txXfrm>
    </dsp:sp>
    <dsp:sp modelId="{CA03A5CC-D4CC-4B60-A4F9-B0D5A47FC231}">
      <dsp:nvSpPr>
        <dsp:cNvPr id="0" name=""/>
        <dsp:cNvSpPr/>
      </dsp:nvSpPr>
      <dsp:spPr>
        <a:xfrm>
          <a:off x="1566946" y="2862391"/>
          <a:ext cx="621428" cy="535443"/>
        </a:xfrm>
        <a:prstGeom prst="hexagon">
          <a:avLst>
            <a:gd name="adj" fmla="val 28900"/>
            <a:gd name="vf" fmla="val 115470"/>
          </a:avLst>
        </a:prstGeom>
        <a:solidFill>
          <a:schemeClr val="bg2"/>
        </a:solidFill>
        <a:ln>
          <a:noFill/>
        </a:ln>
        <a:effectLst/>
      </dsp:spPr>
      <dsp:style>
        <a:lnRef idx="0">
          <a:scrgbClr r="0" g="0" b="0"/>
        </a:lnRef>
        <a:fillRef idx="1">
          <a:scrgbClr r="0" g="0" b="0"/>
        </a:fillRef>
        <a:effectRef idx="0">
          <a:scrgbClr r="0" g="0" b="0"/>
        </a:effectRef>
        <a:fontRef idx="minor"/>
      </dsp:style>
    </dsp:sp>
    <dsp:sp modelId="{5B907FC8-9B3B-4696-91E4-08971BF9F525}">
      <dsp:nvSpPr>
        <dsp:cNvPr id="0" name=""/>
        <dsp:cNvSpPr/>
      </dsp:nvSpPr>
      <dsp:spPr>
        <a:xfrm>
          <a:off x="1715598" y="2849136"/>
          <a:ext cx="1349749" cy="1167691"/>
        </a:xfrm>
        <a:prstGeom prst="hexagon">
          <a:avLst>
            <a:gd name="adj" fmla="val 28570"/>
            <a:gd name="vf" fmla="val 115470"/>
          </a:avLst>
        </a:prstGeom>
        <a:solidFill>
          <a:schemeClr val="bg1">
            <a:lumMod val="6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endParaRPr lang="en-US" sz="1800" kern="1200" dirty="0">
            <a:latin typeface="Arial Narrow" panose="020B0606020202030204" pitchFamily="34" charset="0"/>
          </a:endParaRPr>
        </a:p>
      </dsp:txBody>
      <dsp:txXfrm>
        <a:off x="1939280" y="3042647"/>
        <a:ext cx="902385" cy="780669"/>
      </dsp:txXfrm>
    </dsp:sp>
    <dsp:sp modelId="{5EB18341-C21D-4938-A464-D3060C0A5EB8}">
      <dsp:nvSpPr>
        <dsp:cNvPr id="0" name=""/>
        <dsp:cNvSpPr/>
      </dsp:nvSpPr>
      <dsp:spPr>
        <a:xfrm>
          <a:off x="829813" y="1861799"/>
          <a:ext cx="621428" cy="535443"/>
        </a:xfrm>
        <a:prstGeom prst="hexagon">
          <a:avLst>
            <a:gd name="adj" fmla="val 28900"/>
            <a:gd name="vf" fmla="val 115470"/>
          </a:avLst>
        </a:prstGeom>
        <a:solidFill>
          <a:schemeClr val="bg2"/>
        </a:solidFill>
        <a:ln>
          <a:noFill/>
        </a:ln>
        <a:effectLst/>
      </dsp:spPr>
      <dsp:style>
        <a:lnRef idx="0">
          <a:scrgbClr r="0" g="0" b="0"/>
        </a:lnRef>
        <a:fillRef idx="1">
          <a:scrgbClr r="0" g="0" b="0"/>
        </a:fillRef>
        <a:effectRef idx="0">
          <a:scrgbClr r="0" g="0" b="0"/>
        </a:effectRef>
        <a:fontRef idx="minor"/>
      </dsp:style>
    </dsp:sp>
    <dsp:sp modelId="{0DD1483D-ABBF-4C01-A05A-2422BE723BD5}">
      <dsp:nvSpPr>
        <dsp:cNvPr id="0" name=""/>
        <dsp:cNvSpPr/>
      </dsp:nvSpPr>
      <dsp:spPr>
        <a:xfrm>
          <a:off x="471974" y="2130927"/>
          <a:ext cx="1349749" cy="1167691"/>
        </a:xfrm>
        <a:prstGeom prst="hexagon">
          <a:avLst>
            <a:gd name="adj" fmla="val 28570"/>
            <a:gd name="vf" fmla="val 115470"/>
          </a:avLst>
        </a:prstGeom>
        <a:solidFill>
          <a:schemeClr val="bg1">
            <a:lumMod val="75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endParaRPr lang="en-US" sz="1800" kern="1200" dirty="0">
            <a:latin typeface="Arial Narrow" panose="020B0606020202030204" pitchFamily="34" charset="0"/>
          </a:endParaRPr>
        </a:p>
      </dsp:txBody>
      <dsp:txXfrm>
        <a:off x="695656" y="2324438"/>
        <a:ext cx="902385" cy="780669"/>
      </dsp:txXfrm>
    </dsp:sp>
    <dsp:sp modelId="{B26889CB-5ABD-47CC-95BF-2DC4E5124E04}">
      <dsp:nvSpPr>
        <dsp:cNvPr id="0" name=""/>
        <dsp:cNvSpPr/>
      </dsp:nvSpPr>
      <dsp:spPr>
        <a:xfrm>
          <a:off x="471974" y="716602"/>
          <a:ext cx="1349749" cy="1167691"/>
        </a:xfrm>
        <a:prstGeom prst="hexagon">
          <a:avLst>
            <a:gd name="adj" fmla="val 28570"/>
            <a:gd name="vf" fmla="val 115470"/>
          </a:avLst>
        </a:prstGeom>
        <a:solidFill>
          <a:schemeClr val="bg1">
            <a:lumMod val="85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endParaRPr lang="en-US" sz="1800" kern="1200" dirty="0">
            <a:latin typeface="Arial Narrow" panose="020B0606020202030204" pitchFamily="34" charset="0"/>
          </a:endParaRPr>
        </a:p>
      </dsp:txBody>
      <dsp:txXfrm>
        <a:off x="695656" y="910113"/>
        <a:ext cx="902385" cy="780669"/>
      </dsp:txXfrm>
    </dsp:sp>
  </dsp:spTree>
</dsp:drawing>
</file>

<file path=ppt/diagrams/layout1.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7EFC9-F0CA-4230-BFB0-92EA3AB358BA}" type="datetimeFigureOut">
              <a:rPr lang="en-US" smtClean="0"/>
              <a:t>11/4/2021</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E219DF2-3F44-4DDD-88FA-C4FDE299CB4D}" type="slidenum">
              <a:rPr lang="en-US" smtClean="0"/>
              <a:t>‹#›</a:t>
            </a:fld>
            <a:endParaRPr lang="en-US"/>
          </a:p>
        </p:txBody>
      </p:sp>
    </p:spTree>
    <p:extLst>
      <p:ext uri="{BB962C8B-B14F-4D97-AF65-F5344CB8AC3E}">
        <p14:creationId xmlns:p14="http://schemas.microsoft.com/office/powerpoint/2010/main" val="15668080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5610A3-EC4B-4724-A1C6-E158AFF8FC1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22853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E219DF2-3F44-4DDD-88FA-C4FDE299CB4D}" type="slidenum">
              <a:rPr lang="en-US" smtClean="0"/>
              <a:t>13</a:t>
            </a:fld>
            <a:endParaRPr lang="en-US"/>
          </a:p>
        </p:txBody>
      </p:sp>
    </p:spTree>
    <p:extLst>
      <p:ext uri="{BB962C8B-B14F-4D97-AF65-F5344CB8AC3E}">
        <p14:creationId xmlns:p14="http://schemas.microsoft.com/office/powerpoint/2010/main" val="29176728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E219DF2-3F44-4DDD-88FA-C4FDE299CB4D}" type="slidenum">
              <a:rPr lang="en-US" smtClean="0"/>
              <a:t>15</a:t>
            </a:fld>
            <a:endParaRPr lang="en-US"/>
          </a:p>
        </p:txBody>
      </p:sp>
    </p:spTree>
    <p:extLst>
      <p:ext uri="{BB962C8B-B14F-4D97-AF65-F5344CB8AC3E}">
        <p14:creationId xmlns:p14="http://schemas.microsoft.com/office/powerpoint/2010/main" val="31691157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E219DF2-3F44-4DDD-88FA-C4FDE299CB4D}" type="slidenum">
              <a:rPr lang="en-US" smtClean="0"/>
              <a:t>16</a:t>
            </a:fld>
            <a:endParaRPr lang="en-US"/>
          </a:p>
        </p:txBody>
      </p:sp>
    </p:spTree>
    <p:extLst>
      <p:ext uri="{BB962C8B-B14F-4D97-AF65-F5344CB8AC3E}">
        <p14:creationId xmlns:p14="http://schemas.microsoft.com/office/powerpoint/2010/main" val="27869338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E219DF2-3F44-4DDD-88FA-C4FDE299CB4D}" type="slidenum">
              <a:rPr lang="en-US" smtClean="0"/>
              <a:t>17</a:t>
            </a:fld>
            <a:endParaRPr lang="en-US"/>
          </a:p>
        </p:txBody>
      </p:sp>
    </p:spTree>
    <p:extLst>
      <p:ext uri="{BB962C8B-B14F-4D97-AF65-F5344CB8AC3E}">
        <p14:creationId xmlns:p14="http://schemas.microsoft.com/office/powerpoint/2010/main" val="18052171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E219DF2-3F44-4DDD-88FA-C4FDE299CB4D}" type="slidenum">
              <a:rPr lang="en-US" smtClean="0"/>
              <a:t>18</a:t>
            </a:fld>
            <a:endParaRPr lang="en-US"/>
          </a:p>
        </p:txBody>
      </p:sp>
    </p:spTree>
    <p:extLst>
      <p:ext uri="{BB962C8B-B14F-4D97-AF65-F5344CB8AC3E}">
        <p14:creationId xmlns:p14="http://schemas.microsoft.com/office/powerpoint/2010/main" val="2039448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E219DF2-3F44-4DDD-88FA-C4FDE299CB4D}" type="slidenum">
              <a:rPr lang="en-US" smtClean="0"/>
              <a:t>19</a:t>
            </a:fld>
            <a:endParaRPr lang="en-US"/>
          </a:p>
        </p:txBody>
      </p:sp>
    </p:spTree>
    <p:extLst>
      <p:ext uri="{BB962C8B-B14F-4D97-AF65-F5344CB8AC3E}">
        <p14:creationId xmlns:p14="http://schemas.microsoft.com/office/powerpoint/2010/main" val="9804490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E219DF2-3F44-4DDD-88FA-C4FDE299CB4D}" type="slidenum">
              <a:rPr lang="en-US" smtClean="0"/>
              <a:t>20</a:t>
            </a:fld>
            <a:endParaRPr lang="en-US"/>
          </a:p>
        </p:txBody>
      </p:sp>
    </p:spTree>
    <p:extLst>
      <p:ext uri="{BB962C8B-B14F-4D97-AF65-F5344CB8AC3E}">
        <p14:creationId xmlns:p14="http://schemas.microsoft.com/office/powerpoint/2010/main" val="28108048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3200" dirty="0"/>
          </a:p>
        </p:txBody>
      </p:sp>
      <p:sp>
        <p:nvSpPr>
          <p:cNvPr id="4" name="Slide Number Placeholder 3"/>
          <p:cNvSpPr>
            <a:spLocks noGrp="1"/>
          </p:cNvSpPr>
          <p:nvPr>
            <p:ph type="sldNum" sz="quarter" idx="5"/>
          </p:nvPr>
        </p:nvSpPr>
        <p:spPr/>
        <p:txBody>
          <a:bodyPr/>
          <a:lstStyle/>
          <a:p>
            <a:fld id="{6E219DF2-3F44-4DDD-88FA-C4FDE299CB4D}" type="slidenum">
              <a:rPr lang="en-US" smtClean="0"/>
              <a:t>21</a:t>
            </a:fld>
            <a:endParaRPr lang="en-US"/>
          </a:p>
        </p:txBody>
      </p:sp>
    </p:spTree>
    <p:extLst>
      <p:ext uri="{BB962C8B-B14F-4D97-AF65-F5344CB8AC3E}">
        <p14:creationId xmlns:p14="http://schemas.microsoft.com/office/powerpoint/2010/main" val="10677111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E219DF2-3F44-4DDD-88FA-C4FDE299CB4D}" type="slidenum">
              <a:rPr lang="en-US" smtClean="0"/>
              <a:t>22</a:t>
            </a:fld>
            <a:endParaRPr lang="en-US"/>
          </a:p>
        </p:txBody>
      </p:sp>
    </p:spTree>
    <p:extLst>
      <p:ext uri="{BB962C8B-B14F-4D97-AF65-F5344CB8AC3E}">
        <p14:creationId xmlns:p14="http://schemas.microsoft.com/office/powerpoint/2010/main" val="7494168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E219DF2-3F44-4DDD-88FA-C4FDE299CB4D}" type="slidenum">
              <a:rPr lang="en-US" smtClean="0"/>
              <a:t>23</a:t>
            </a:fld>
            <a:endParaRPr lang="en-US"/>
          </a:p>
        </p:txBody>
      </p:sp>
    </p:spTree>
    <p:extLst>
      <p:ext uri="{BB962C8B-B14F-4D97-AF65-F5344CB8AC3E}">
        <p14:creationId xmlns:p14="http://schemas.microsoft.com/office/powerpoint/2010/main" val="20191866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E219DF2-3F44-4DDD-88FA-C4FDE299CB4D}" type="slidenum">
              <a:rPr lang="en-US" smtClean="0"/>
              <a:t>4</a:t>
            </a:fld>
            <a:endParaRPr lang="en-US"/>
          </a:p>
        </p:txBody>
      </p:sp>
    </p:spTree>
    <p:extLst>
      <p:ext uri="{BB962C8B-B14F-4D97-AF65-F5344CB8AC3E}">
        <p14:creationId xmlns:p14="http://schemas.microsoft.com/office/powerpoint/2010/main" val="126418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Critical</a:t>
            </a:r>
            <a:r>
              <a:rPr lang="en-US" baseline="0" dirty="0"/>
              <a:t> shelters:</a:t>
            </a:r>
          </a:p>
          <a:p>
            <a:endParaRPr lang="en-US" baseline="0" dirty="0"/>
          </a:p>
          <a:p>
            <a:r>
              <a:rPr lang="en-US" baseline="0" dirty="0"/>
              <a:t>Highest rate of HHs living in critical shelters was observed in Rafah (26%), followed by Khan </a:t>
            </a:r>
            <a:r>
              <a:rPr lang="en-US" baseline="0" dirty="0" err="1"/>
              <a:t>Yunis</a:t>
            </a:r>
            <a:r>
              <a:rPr lang="en-US" baseline="0" dirty="0"/>
              <a:t> (19%) and </a:t>
            </a:r>
            <a:r>
              <a:rPr lang="en-US" baseline="0" dirty="0" err="1"/>
              <a:t>Deir</a:t>
            </a:r>
            <a:r>
              <a:rPr lang="en-US" baseline="0" dirty="0"/>
              <a:t> al </a:t>
            </a:r>
            <a:r>
              <a:rPr lang="en-US" baseline="0" dirty="0" err="1"/>
              <a:t>Balah</a:t>
            </a:r>
            <a:r>
              <a:rPr lang="en-US" baseline="0" dirty="0"/>
              <a:t> (18%)</a:t>
            </a:r>
            <a:endParaRPr lang="en-US" dirty="0"/>
          </a:p>
          <a:p>
            <a:endParaRPr lang="en-US" dirty="0"/>
          </a:p>
          <a:p>
            <a:r>
              <a:rPr lang="en-US" dirty="0"/>
              <a:t>Overcrowding:</a:t>
            </a:r>
          </a:p>
          <a:p>
            <a:endParaRPr lang="en-US" dirty="0"/>
          </a:p>
          <a:p>
            <a:r>
              <a:rPr lang="en-US" dirty="0"/>
              <a:t>26% of all households reported at least</a:t>
            </a:r>
            <a:r>
              <a:rPr lang="en-US" baseline="0" dirty="0"/>
              <a:t> one member is sleeping in the living room, including 41% of those in Gaza. In Rafah, the majority of households reported at least one member sleeping in the living room</a:t>
            </a:r>
          </a:p>
          <a:p>
            <a:endParaRPr lang="en-US" baseline="0" dirty="0"/>
          </a:p>
        </p:txBody>
      </p:sp>
      <p:sp>
        <p:nvSpPr>
          <p:cNvPr id="4" name="Slide Number Placeholder 3"/>
          <p:cNvSpPr>
            <a:spLocks noGrp="1"/>
          </p:cNvSpPr>
          <p:nvPr>
            <p:ph type="sldNum" sz="quarter" idx="5"/>
          </p:nvPr>
        </p:nvSpPr>
        <p:spPr/>
        <p:txBody>
          <a:bodyPr/>
          <a:lstStyle/>
          <a:p>
            <a:fld id="{6E219DF2-3F44-4DDD-88FA-C4FDE299CB4D}" type="slidenum">
              <a:rPr lang="en-US" smtClean="0"/>
              <a:t>24</a:t>
            </a:fld>
            <a:endParaRPr lang="en-US"/>
          </a:p>
        </p:txBody>
      </p:sp>
    </p:spTree>
    <p:extLst>
      <p:ext uri="{BB962C8B-B14F-4D97-AF65-F5344CB8AC3E}">
        <p14:creationId xmlns:p14="http://schemas.microsoft.com/office/powerpoint/2010/main" val="28941505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Note: </a:t>
            </a:r>
            <a:r>
              <a:rPr lang="fr-FR" dirty="0" err="1"/>
              <a:t>subset</a:t>
            </a:r>
            <a:r>
              <a:rPr lang="fr-FR" dirty="0"/>
              <a:t> of </a:t>
            </a:r>
            <a:r>
              <a:rPr lang="fr-FR" dirty="0" err="1"/>
              <a:t>HHs</a:t>
            </a:r>
            <a:r>
              <a:rPr lang="fr-FR" dirty="0"/>
              <a:t> </a:t>
            </a:r>
            <a:r>
              <a:rPr lang="fr-FR" dirty="0" err="1"/>
              <a:t>with</a:t>
            </a:r>
            <a:r>
              <a:rPr lang="fr-FR" baseline="0" dirty="0"/>
              <a:t> </a:t>
            </a:r>
            <a:r>
              <a:rPr lang="fr-FR" baseline="0" dirty="0" err="1"/>
              <a:t>children</a:t>
            </a:r>
            <a:r>
              <a:rPr lang="fr-FR" baseline="0" dirty="0"/>
              <a:t> </a:t>
            </a:r>
            <a:r>
              <a:rPr lang="fr-FR" baseline="0" dirty="0" err="1"/>
              <a:t>with</a:t>
            </a:r>
            <a:r>
              <a:rPr lang="fr-FR" baseline="0" dirty="0"/>
              <a:t> </a:t>
            </a:r>
            <a:r>
              <a:rPr lang="fr-FR" baseline="0" dirty="0" err="1"/>
              <a:t>disabilities</a:t>
            </a:r>
            <a:r>
              <a:rPr lang="fr-FR" baseline="0" dirty="0"/>
              <a:t> = </a:t>
            </a:r>
            <a:r>
              <a:rPr lang="fr-FR" baseline="0" dirty="0" err="1"/>
              <a:t>very</a:t>
            </a:r>
            <a:r>
              <a:rPr lang="fr-FR" baseline="0" dirty="0"/>
              <a:t> </a:t>
            </a:r>
            <a:r>
              <a:rPr lang="fr-FR" baseline="0" dirty="0" err="1"/>
              <a:t>small</a:t>
            </a:r>
            <a:r>
              <a:rPr lang="fr-FR" baseline="0" dirty="0"/>
              <a:t> -&gt; not </a:t>
            </a:r>
            <a:r>
              <a:rPr lang="fr-FR" baseline="0" dirty="0" err="1"/>
              <a:t>representative</a:t>
            </a:r>
            <a:r>
              <a:rPr lang="fr-FR" baseline="0" dirty="0"/>
              <a:t> at all of the </a:t>
            </a:r>
            <a:r>
              <a:rPr lang="fr-FR" baseline="0" dirty="0" err="1"/>
              <a:t>overall</a:t>
            </a:r>
            <a:r>
              <a:rPr lang="fr-FR" baseline="0" dirty="0"/>
              <a:t> situation of </a:t>
            </a:r>
            <a:r>
              <a:rPr lang="fr-FR" baseline="0" dirty="0" err="1"/>
              <a:t>HHs</a:t>
            </a:r>
            <a:r>
              <a:rPr lang="fr-FR" baseline="0" dirty="0"/>
              <a:t> </a:t>
            </a:r>
            <a:r>
              <a:rPr lang="fr-FR" baseline="0" dirty="0" err="1"/>
              <a:t>with</a:t>
            </a:r>
            <a:r>
              <a:rPr lang="fr-FR" baseline="0" dirty="0"/>
              <a:t> </a:t>
            </a:r>
            <a:r>
              <a:rPr lang="fr-FR" baseline="0" dirty="0" err="1"/>
              <a:t>children</a:t>
            </a:r>
            <a:r>
              <a:rPr lang="fr-FR" baseline="0" dirty="0"/>
              <a:t> </a:t>
            </a:r>
            <a:r>
              <a:rPr lang="fr-FR" baseline="0" dirty="0" err="1"/>
              <a:t>with</a:t>
            </a:r>
            <a:r>
              <a:rPr lang="fr-FR" baseline="0" dirty="0"/>
              <a:t> </a:t>
            </a:r>
            <a:r>
              <a:rPr lang="fr-FR" baseline="0" dirty="0" err="1"/>
              <a:t>disabilities</a:t>
            </a:r>
            <a:endParaRPr lang="fr-FR" baseline="0" dirty="0"/>
          </a:p>
          <a:p>
            <a:r>
              <a:rPr lang="fr-FR" baseline="0" dirty="0"/>
              <a:t>Time </a:t>
            </a:r>
            <a:r>
              <a:rPr lang="fr-FR" baseline="0" dirty="0" err="1"/>
              <a:t>needed</a:t>
            </a:r>
            <a:r>
              <a:rPr lang="fr-FR" baseline="0" dirty="0"/>
              <a:t> to </a:t>
            </a:r>
            <a:r>
              <a:rPr lang="fr-FR" baseline="0" dirty="0" err="1"/>
              <a:t>access</a:t>
            </a:r>
            <a:r>
              <a:rPr lang="fr-FR" baseline="0" dirty="0"/>
              <a:t> the </a:t>
            </a:r>
            <a:r>
              <a:rPr lang="fr-FR" baseline="0" dirty="0" err="1"/>
              <a:t>nearest</a:t>
            </a:r>
            <a:r>
              <a:rPr lang="fr-FR" baseline="0" dirty="0"/>
              <a:t> </a:t>
            </a:r>
            <a:r>
              <a:rPr lang="fr-FR" baseline="0" dirty="0" err="1"/>
              <a:t>school</a:t>
            </a:r>
            <a:r>
              <a:rPr lang="fr-FR" baseline="0" dirty="0"/>
              <a:t> </a:t>
            </a:r>
            <a:r>
              <a:rPr lang="fr-FR" baseline="0" dirty="0" err="1"/>
              <a:t>facility</a:t>
            </a:r>
            <a:r>
              <a:rPr lang="fr-FR" baseline="0" dirty="0"/>
              <a:t> + </a:t>
            </a:r>
            <a:r>
              <a:rPr lang="fr-FR" baseline="0" dirty="0" err="1"/>
              <a:t>school</a:t>
            </a:r>
            <a:r>
              <a:rPr lang="fr-FR" baseline="0" dirty="0"/>
              <a:t> </a:t>
            </a:r>
            <a:r>
              <a:rPr lang="fr-FR" baseline="0" dirty="0" err="1"/>
              <a:t>safety</a:t>
            </a:r>
            <a:r>
              <a:rPr lang="fr-FR" baseline="0" dirty="0"/>
              <a:t> </a:t>
            </a:r>
            <a:r>
              <a:rPr lang="fr-FR" baseline="0" dirty="0" err="1"/>
              <a:t>indicators</a:t>
            </a:r>
            <a:r>
              <a:rPr lang="fr-FR" baseline="0" dirty="0"/>
              <a:t>: </a:t>
            </a:r>
            <a:r>
              <a:rPr lang="fr-FR" baseline="0" dirty="0" err="1"/>
              <a:t>asked</a:t>
            </a:r>
            <a:r>
              <a:rPr lang="fr-FR" baseline="0" dirty="0"/>
              <a:t> to </a:t>
            </a:r>
            <a:r>
              <a:rPr lang="fr-FR" b="1" baseline="0" dirty="0"/>
              <a:t>all</a:t>
            </a:r>
            <a:r>
              <a:rPr lang="fr-FR" baseline="0" dirty="0"/>
              <a:t> </a:t>
            </a:r>
            <a:r>
              <a:rPr lang="fr-FR" baseline="0" dirty="0" err="1"/>
              <a:t>HHs</a:t>
            </a:r>
            <a:r>
              <a:rPr lang="fr-FR" baseline="0" dirty="0"/>
              <a:t> (</a:t>
            </a:r>
            <a:r>
              <a:rPr lang="fr-FR" baseline="0" dirty="0" err="1"/>
              <a:t>including</a:t>
            </a:r>
            <a:r>
              <a:rPr lang="fr-FR" baseline="0" dirty="0"/>
              <a:t> </a:t>
            </a:r>
            <a:r>
              <a:rPr lang="fr-FR" baseline="0" dirty="0" err="1"/>
              <a:t>those</a:t>
            </a:r>
            <a:r>
              <a:rPr lang="fr-FR" baseline="0" dirty="0"/>
              <a:t> </a:t>
            </a:r>
            <a:r>
              <a:rPr lang="fr-FR" baseline="0" dirty="0" err="1"/>
              <a:t>without</a:t>
            </a:r>
            <a:r>
              <a:rPr lang="fr-FR" baseline="0" dirty="0"/>
              <a:t> </a:t>
            </a:r>
            <a:r>
              <a:rPr lang="fr-FR" baseline="0" dirty="0" err="1"/>
              <a:t>any</a:t>
            </a:r>
            <a:r>
              <a:rPr lang="fr-FR" baseline="0" dirty="0"/>
              <a:t> (and </a:t>
            </a:r>
            <a:r>
              <a:rPr lang="fr-FR" baseline="0" dirty="0" err="1"/>
              <a:t>school-aged</a:t>
            </a:r>
            <a:r>
              <a:rPr lang="fr-FR" baseline="0" dirty="0"/>
              <a:t>) </a:t>
            </a:r>
            <a:r>
              <a:rPr lang="fr-FR" baseline="0" dirty="0" err="1"/>
              <a:t>children</a:t>
            </a:r>
            <a:r>
              <a:rPr lang="fr-FR" baseline="0" dirty="0"/>
              <a:t>) </a:t>
            </a:r>
          </a:p>
          <a:p>
            <a:r>
              <a:rPr lang="fr-FR" baseline="0" dirty="0" err="1"/>
              <a:t>Safety</a:t>
            </a:r>
            <a:r>
              <a:rPr lang="fr-FR" baseline="0" dirty="0"/>
              <a:t> </a:t>
            </a:r>
            <a:r>
              <a:rPr lang="fr-FR" baseline="0" dirty="0" err="1"/>
              <a:t>concerns</a:t>
            </a:r>
            <a:r>
              <a:rPr lang="fr-FR" baseline="0" dirty="0"/>
              <a:t>: </a:t>
            </a:r>
            <a:r>
              <a:rPr lang="fr-FR" baseline="0" dirty="0" err="1"/>
              <a:t>small</a:t>
            </a:r>
            <a:r>
              <a:rPr lang="fr-FR" baseline="0" dirty="0"/>
              <a:t> </a:t>
            </a:r>
            <a:r>
              <a:rPr lang="fr-FR" baseline="0" dirty="0" err="1"/>
              <a:t>subset</a:t>
            </a:r>
            <a:r>
              <a:rPr lang="fr-FR" baseline="0" dirty="0"/>
              <a:t> -&gt; </a:t>
            </a:r>
            <a:r>
              <a:rPr lang="fr-FR" baseline="0" dirty="0" err="1"/>
              <a:t>finidng</a:t>
            </a:r>
            <a:r>
              <a:rPr lang="fr-FR" baseline="0" dirty="0"/>
              <a:t> not </a:t>
            </a:r>
            <a:r>
              <a:rPr lang="fr-FR" baseline="0" dirty="0" err="1"/>
              <a:t>representative</a:t>
            </a:r>
            <a:endParaRPr lang="en-US" dirty="0"/>
          </a:p>
        </p:txBody>
      </p:sp>
      <p:sp>
        <p:nvSpPr>
          <p:cNvPr id="4" name="Slide Number Placeholder 3"/>
          <p:cNvSpPr>
            <a:spLocks noGrp="1"/>
          </p:cNvSpPr>
          <p:nvPr>
            <p:ph type="sldNum" sz="quarter" idx="5"/>
          </p:nvPr>
        </p:nvSpPr>
        <p:spPr/>
        <p:txBody>
          <a:bodyPr/>
          <a:lstStyle/>
          <a:p>
            <a:fld id="{6E219DF2-3F44-4DDD-88FA-C4FDE299CB4D}" type="slidenum">
              <a:rPr lang="en-US" smtClean="0"/>
              <a:t>25</a:t>
            </a:fld>
            <a:endParaRPr lang="en-US"/>
          </a:p>
        </p:txBody>
      </p:sp>
    </p:spTree>
    <p:extLst>
      <p:ext uri="{BB962C8B-B14F-4D97-AF65-F5344CB8AC3E}">
        <p14:creationId xmlns:p14="http://schemas.microsoft.com/office/powerpoint/2010/main" val="13658142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Psychosocial</a:t>
            </a:r>
            <a:r>
              <a:rPr lang="en-US" baseline="0" dirty="0"/>
              <a:t> distress defined as nightmares, lasting sadness, extreme fatigue, being often tearful or extreme anxiety</a:t>
            </a:r>
            <a:endParaRPr lang="en-US" dirty="0"/>
          </a:p>
          <a:p>
            <a:endParaRPr lang="en-US" dirty="0"/>
          </a:p>
          <a:p>
            <a:r>
              <a:rPr lang="en-US" dirty="0"/>
              <a:t>Rate of access to reproductive health services is lowest in East Jerusalem (73%) and Gaza governorate (71%)</a:t>
            </a:r>
          </a:p>
        </p:txBody>
      </p:sp>
      <p:sp>
        <p:nvSpPr>
          <p:cNvPr id="4" name="Slide Number Placeholder 3"/>
          <p:cNvSpPr>
            <a:spLocks noGrp="1"/>
          </p:cNvSpPr>
          <p:nvPr>
            <p:ph type="sldNum" sz="quarter" idx="5"/>
          </p:nvPr>
        </p:nvSpPr>
        <p:spPr/>
        <p:txBody>
          <a:bodyPr/>
          <a:lstStyle/>
          <a:p>
            <a:fld id="{6E219DF2-3F44-4DDD-88FA-C4FDE299CB4D}" type="slidenum">
              <a:rPr lang="en-US" smtClean="0"/>
              <a:t>26</a:t>
            </a:fld>
            <a:endParaRPr lang="en-US"/>
          </a:p>
        </p:txBody>
      </p:sp>
    </p:spTree>
    <p:extLst>
      <p:ext uri="{BB962C8B-B14F-4D97-AF65-F5344CB8AC3E}">
        <p14:creationId xmlns:p14="http://schemas.microsoft.com/office/powerpoint/2010/main" val="10030064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E219DF2-3F44-4DDD-88FA-C4FDE299CB4D}" type="slidenum">
              <a:rPr lang="en-US" smtClean="0"/>
              <a:t>28</a:t>
            </a:fld>
            <a:endParaRPr lang="en-US"/>
          </a:p>
        </p:txBody>
      </p:sp>
    </p:spTree>
    <p:extLst>
      <p:ext uri="{BB962C8B-B14F-4D97-AF65-F5344CB8AC3E}">
        <p14:creationId xmlns:p14="http://schemas.microsoft.com/office/powerpoint/2010/main" val="32475823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Virtually all HHs</a:t>
            </a:r>
            <a:r>
              <a:rPr lang="en-US" baseline="0" dirty="0"/>
              <a:t> report having a hospital (?) within a 30 min. walk from their dwelling</a:t>
            </a:r>
          </a:p>
          <a:p>
            <a:endParaRPr lang="en-US" baseline="0" dirty="0"/>
          </a:p>
          <a:p>
            <a:r>
              <a:rPr lang="en-US" baseline="0" dirty="0"/>
              <a:t>Most commonly needed health services were: non-surgical exam/treatment (67%), regular check-up (48%), COVID testing (20%), and COVID treatment (11%)</a:t>
            </a:r>
            <a:endParaRPr lang="en-US" dirty="0"/>
          </a:p>
        </p:txBody>
      </p:sp>
      <p:sp>
        <p:nvSpPr>
          <p:cNvPr id="4" name="Slide Number Placeholder 3"/>
          <p:cNvSpPr>
            <a:spLocks noGrp="1"/>
          </p:cNvSpPr>
          <p:nvPr>
            <p:ph type="sldNum" sz="quarter" idx="5"/>
          </p:nvPr>
        </p:nvSpPr>
        <p:spPr/>
        <p:txBody>
          <a:bodyPr/>
          <a:lstStyle/>
          <a:p>
            <a:fld id="{6E219DF2-3F44-4DDD-88FA-C4FDE299CB4D}" type="slidenum">
              <a:rPr lang="en-US" smtClean="0"/>
              <a:t>29</a:t>
            </a:fld>
            <a:endParaRPr lang="en-US"/>
          </a:p>
        </p:txBody>
      </p:sp>
    </p:spTree>
    <p:extLst>
      <p:ext uri="{BB962C8B-B14F-4D97-AF65-F5344CB8AC3E}">
        <p14:creationId xmlns:p14="http://schemas.microsoft.com/office/powerpoint/2010/main" val="4168006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Virtually all HHs</a:t>
            </a:r>
            <a:r>
              <a:rPr lang="en-US" baseline="0" dirty="0"/>
              <a:t> report having a hospital (?) within a 30 min. walk from their dwelling</a:t>
            </a:r>
          </a:p>
          <a:p>
            <a:endParaRPr lang="en-US" baseline="0" dirty="0"/>
          </a:p>
          <a:p>
            <a:r>
              <a:rPr lang="en-US" baseline="0" dirty="0"/>
              <a:t>Most commonly needed health services were: non-surgical exam/treatment (67%), regular check-up (48%), COVID testing (20%), and COVID treatment (11%)</a:t>
            </a:r>
            <a:endParaRPr lang="en-US" dirty="0"/>
          </a:p>
        </p:txBody>
      </p:sp>
      <p:sp>
        <p:nvSpPr>
          <p:cNvPr id="4" name="Slide Number Placeholder 3"/>
          <p:cNvSpPr>
            <a:spLocks noGrp="1"/>
          </p:cNvSpPr>
          <p:nvPr>
            <p:ph type="sldNum" sz="quarter" idx="5"/>
          </p:nvPr>
        </p:nvSpPr>
        <p:spPr/>
        <p:txBody>
          <a:bodyPr/>
          <a:lstStyle/>
          <a:p>
            <a:fld id="{6E219DF2-3F44-4DDD-88FA-C4FDE299CB4D}" type="slidenum">
              <a:rPr lang="en-US" smtClean="0"/>
              <a:t>30</a:t>
            </a:fld>
            <a:endParaRPr lang="en-US"/>
          </a:p>
        </p:txBody>
      </p:sp>
    </p:spTree>
    <p:extLst>
      <p:ext uri="{BB962C8B-B14F-4D97-AF65-F5344CB8AC3E}">
        <p14:creationId xmlns:p14="http://schemas.microsoft.com/office/powerpoint/2010/main" val="8480053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E219DF2-3F44-4DDD-88FA-C4FDE299CB4D}" type="slidenum">
              <a:rPr lang="en-US" smtClean="0"/>
              <a:t>5</a:t>
            </a:fld>
            <a:endParaRPr lang="en-US"/>
          </a:p>
        </p:txBody>
      </p:sp>
    </p:spTree>
    <p:extLst>
      <p:ext uri="{BB962C8B-B14F-4D97-AF65-F5344CB8AC3E}">
        <p14:creationId xmlns:p14="http://schemas.microsoft.com/office/powerpoint/2010/main" val="14163090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IRQ: 10%</a:t>
            </a:r>
          </a:p>
          <a:p>
            <a:r>
              <a:rPr lang="en-GB" dirty="0"/>
              <a:t>Somalia: 13%</a:t>
            </a:r>
          </a:p>
          <a:p>
            <a:r>
              <a:rPr lang="en-GB" dirty="0"/>
              <a:t>Eastern Ukraine: 5%</a:t>
            </a:r>
          </a:p>
          <a:p>
            <a:r>
              <a:rPr lang="en-GB" dirty="0"/>
              <a:t>Burkina Faso: 15%</a:t>
            </a:r>
          </a:p>
        </p:txBody>
      </p:sp>
      <p:sp>
        <p:nvSpPr>
          <p:cNvPr id="4" name="Slide Number Placeholder 3"/>
          <p:cNvSpPr>
            <a:spLocks noGrp="1"/>
          </p:cNvSpPr>
          <p:nvPr>
            <p:ph type="sldNum" sz="quarter" idx="5"/>
          </p:nvPr>
        </p:nvSpPr>
        <p:spPr/>
        <p:txBody>
          <a:bodyPr/>
          <a:lstStyle/>
          <a:p>
            <a:fld id="{6E219DF2-3F44-4DDD-88FA-C4FDE299CB4D}" type="slidenum">
              <a:rPr lang="en-US" smtClean="0"/>
              <a:t>7</a:t>
            </a:fld>
            <a:endParaRPr lang="en-US"/>
          </a:p>
        </p:txBody>
      </p:sp>
    </p:spTree>
    <p:extLst>
      <p:ext uri="{BB962C8B-B14F-4D97-AF65-F5344CB8AC3E}">
        <p14:creationId xmlns:p14="http://schemas.microsoft.com/office/powerpoint/2010/main" val="33113934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E219DF2-3F44-4DDD-88FA-C4FDE299CB4D}" type="slidenum">
              <a:rPr lang="en-US" smtClean="0"/>
              <a:t>8</a:t>
            </a:fld>
            <a:endParaRPr lang="en-US"/>
          </a:p>
        </p:txBody>
      </p:sp>
    </p:spTree>
    <p:extLst>
      <p:ext uri="{BB962C8B-B14F-4D97-AF65-F5344CB8AC3E}">
        <p14:creationId xmlns:p14="http://schemas.microsoft.com/office/powerpoint/2010/main" val="32789093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E219DF2-3F44-4DDD-88FA-C4FDE299CB4D}" type="slidenum">
              <a:rPr lang="en-US" smtClean="0"/>
              <a:t>9</a:t>
            </a:fld>
            <a:endParaRPr lang="en-US"/>
          </a:p>
        </p:txBody>
      </p:sp>
    </p:spTree>
    <p:extLst>
      <p:ext uri="{BB962C8B-B14F-4D97-AF65-F5344CB8AC3E}">
        <p14:creationId xmlns:p14="http://schemas.microsoft.com/office/powerpoint/2010/main" val="19355630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E219DF2-3F44-4DDD-88FA-C4FDE299CB4D}" type="slidenum">
              <a:rPr lang="en-US" smtClean="0"/>
              <a:t>10</a:t>
            </a:fld>
            <a:endParaRPr lang="en-US"/>
          </a:p>
        </p:txBody>
      </p:sp>
    </p:spTree>
    <p:extLst>
      <p:ext uri="{BB962C8B-B14F-4D97-AF65-F5344CB8AC3E}">
        <p14:creationId xmlns:p14="http://schemas.microsoft.com/office/powerpoint/2010/main" val="3716868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E219DF2-3F44-4DDD-88FA-C4FDE299CB4D}" type="slidenum">
              <a:rPr lang="en-US" smtClean="0"/>
              <a:t>11</a:t>
            </a:fld>
            <a:endParaRPr lang="en-US"/>
          </a:p>
        </p:txBody>
      </p:sp>
    </p:spTree>
    <p:extLst>
      <p:ext uri="{BB962C8B-B14F-4D97-AF65-F5344CB8AC3E}">
        <p14:creationId xmlns:p14="http://schemas.microsoft.com/office/powerpoint/2010/main" val="34331208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E219DF2-3F44-4DDD-88FA-C4FDE299CB4D}" type="slidenum">
              <a:rPr lang="en-US" smtClean="0"/>
              <a:t>12</a:t>
            </a:fld>
            <a:endParaRPr lang="en-US"/>
          </a:p>
        </p:txBody>
      </p:sp>
    </p:spTree>
    <p:extLst>
      <p:ext uri="{BB962C8B-B14F-4D97-AF65-F5344CB8AC3E}">
        <p14:creationId xmlns:p14="http://schemas.microsoft.com/office/powerpoint/2010/main" val="4269458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Master" Target="../slideMasters/slideMaster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6.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Master" Target="../slideMasters/slideMaster8.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10.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10.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p1 Cover">
    <p:spTree>
      <p:nvGrpSpPr>
        <p:cNvPr id="1" name=""/>
        <p:cNvGrpSpPr/>
        <p:nvPr/>
      </p:nvGrpSpPr>
      <p:grpSpPr>
        <a:xfrm>
          <a:off x="0" y="0"/>
          <a:ext cx="0" cy="0"/>
          <a:chOff x="0" y="0"/>
          <a:chExt cx="0" cy="0"/>
        </a:xfrm>
      </p:grpSpPr>
      <p:cxnSp>
        <p:nvCxnSpPr>
          <p:cNvPr id="13" name="Straight Connector 12"/>
          <p:cNvCxnSpPr/>
          <p:nvPr userDrawn="1"/>
        </p:nvCxnSpPr>
        <p:spPr>
          <a:xfrm>
            <a:off x="1593256" y="0"/>
            <a:ext cx="0" cy="4081549"/>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6" name="Title 1"/>
          <p:cNvSpPr>
            <a:spLocks noGrp="1"/>
          </p:cNvSpPr>
          <p:nvPr>
            <p:ph type="ctrTitle" hasCustomPrompt="1"/>
          </p:nvPr>
        </p:nvSpPr>
        <p:spPr>
          <a:xfrm>
            <a:off x="1743635" y="412376"/>
            <a:ext cx="4714315" cy="2501153"/>
          </a:xfrm>
          <a:prstGeom prst="rect">
            <a:avLst/>
          </a:prstGeom>
        </p:spPr>
        <p:txBody>
          <a:bodyPr anchor="b"/>
          <a:lstStyle>
            <a:lvl1pPr algn="l">
              <a:lnSpc>
                <a:spcPts val="5700"/>
              </a:lnSpc>
              <a:defRPr sz="6000" b="1">
                <a:solidFill>
                  <a:schemeClr val="bg1"/>
                </a:solidFill>
                <a:latin typeface="Arial Narrow" panose="020B0606020202030204" pitchFamily="34" charset="0"/>
              </a:defRPr>
            </a:lvl1pPr>
          </a:lstStyle>
          <a:p>
            <a:r>
              <a:rPr lang="en-US" dirty="0"/>
              <a:t>HERE GOES YOUR TITLE</a:t>
            </a:r>
            <a:endParaRPr lang="es-ES" dirty="0"/>
          </a:p>
        </p:txBody>
      </p:sp>
      <p:sp>
        <p:nvSpPr>
          <p:cNvPr id="7" name="Subtitle 2"/>
          <p:cNvSpPr>
            <a:spLocks noGrp="1"/>
          </p:cNvSpPr>
          <p:nvPr>
            <p:ph type="subTitle" idx="1" hasCustomPrompt="1"/>
          </p:nvPr>
        </p:nvSpPr>
        <p:spPr>
          <a:xfrm>
            <a:off x="1743636" y="2952281"/>
            <a:ext cx="4164106" cy="525931"/>
          </a:xfrm>
          <a:prstGeom prst="rect">
            <a:avLst/>
          </a:prstGeom>
        </p:spPr>
        <p:txBody>
          <a:bodyPr/>
          <a:lstStyle>
            <a:lvl1pPr marL="0" indent="0" algn="l">
              <a:buNone/>
              <a:defRPr sz="1600">
                <a:solidFill>
                  <a:schemeClr val="bg1"/>
                </a:solidFill>
                <a:latin typeface="Arial Narrow" panose="020B0606020202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Here is an example of how your explanatory text could be placed</a:t>
            </a:r>
            <a:endParaRPr lang="es-ES" dirty="0"/>
          </a:p>
        </p:txBody>
      </p:sp>
      <p:sp>
        <p:nvSpPr>
          <p:cNvPr id="8" name="Text Placeholder 8"/>
          <p:cNvSpPr>
            <a:spLocks noGrp="1"/>
          </p:cNvSpPr>
          <p:nvPr>
            <p:ph type="body" sz="quarter" idx="14" hasCustomPrompt="1"/>
          </p:nvPr>
        </p:nvSpPr>
        <p:spPr>
          <a:xfrm>
            <a:off x="1743075" y="3478213"/>
            <a:ext cx="2713038" cy="654050"/>
          </a:xfrm>
          <a:prstGeom prst="rect">
            <a:avLst/>
          </a:prstGeom>
        </p:spPr>
        <p:txBody>
          <a:bodyPr/>
          <a:lstStyle>
            <a:lvl1pPr marL="0" indent="0">
              <a:buNone/>
              <a:defRPr sz="1200">
                <a:solidFill>
                  <a:schemeClr val="bg1"/>
                </a:solidFill>
                <a:latin typeface="Arial Narrow" panose="020B0606020202030204" pitchFamily="34" charset="0"/>
              </a:defRPr>
            </a:lvl1pPr>
          </a:lstStyle>
          <a:p>
            <a:pPr lvl="0"/>
            <a:r>
              <a:rPr lang="en-US" dirty="0"/>
              <a:t>Month Year</a:t>
            </a:r>
            <a:endParaRPr lang="es-ES" dirty="0"/>
          </a:p>
        </p:txBody>
      </p:sp>
    </p:spTree>
    <p:extLst>
      <p:ext uri="{BB962C8B-B14F-4D97-AF65-F5344CB8AC3E}">
        <p14:creationId xmlns:p14="http://schemas.microsoft.com/office/powerpoint/2010/main" val="36600156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Op1 Big Left banner+Text &amp; Text + Icons">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91889" y="-15484"/>
            <a:ext cx="2941487" cy="2501153"/>
          </a:xfrm>
          <a:prstGeom prst="rect">
            <a:avLst/>
          </a:prstGeom>
        </p:spPr>
        <p:txBody>
          <a:bodyPr anchor="b"/>
          <a:lstStyle>
            <a:lvl1pPr algn="l">
              <a:lnSpc>
                <a:spcPts val="4500"/>
              </a:lnSpc>
              <a:defRPr sz="4400" b="1">
                <a:solidFill>
                  <a:schemeClr val="bg1"/>
                </a:solidFill>
                <a:latin typeface="Arial Narrow" panose="020B0606020202030204" pitchFamily="34" charset="0"/>
              </a:defRPr>
            </a:lvl1pPr>
          </a:lstStyle>
          <a:p>
            <a:r>
              <a:rPr lang="en-US" dirty="0"/>
              <a:t>HERE GOES YOUR TITLE</a:t>
            </a:r>
            <a:endParaRPr lang="es-ES" dirty="0"/>
          </a:p>
        </p:txBody>
      </p:sp>
      <p:sp>
        <p:nvSpPr>
          <p:cNvPr id="3" name="Subtitle 2"/>
          <p:cNvSpPr>
            <a:spLocks noGrp="1"/>
          </p:cNvSpPr>
          <p:nvPr>
            <p:ph type="subTitle" idx="1" hasCustomPrompt="1"/>
          </p:nvPr>
        </p:nvSpPr>
        <p:spPr>
          <a:xfrm>
            <a:off x="491889" y="2593539"/>
            <a:ext cx="2941487" cy="525931"/>
          </a:xfrm>
          <a:prstGeom prst="rect">
            <a:avLst/>
          </a:prstGeom>
        </p:spPr>
        <p:txBody>
          <a:bodyPr anchor="b"/>
          <a:lstStyle>
            <a:lvl1pPr marL="0" indent="0" algn="l">
              <a:buNone/>
              <a:defRPr sz="1500" b="1">
                <a:solidFill>
                  <a:srgbClr val="EE5859"/>
                </a:solidFill>
                <a:latin typeface="Arial Narrow" panose="020B0606020202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Here goes your header</a:t>
            </a:r>
            <a:endParaRPr lang="es-ES" dirty="0"/>
          </a:p>
        </p:txBody>
      </p:sp>
      <p:sp>
        <p:nvSpPr>
          <p:cNvPr id="9" name="Text Placeholder 8"/>
          <p:cNvSpPr>
            <a:spLocks noGrp="1"/>
          </p:cNvSpPr>
          <p:nvPr>
            <p:ph type="body" sz="quarter" idx="13" hasCustomPrompt="1"/>
          </p:nvPr>
        </p:nvSpPr>
        <p:spPr>
          <a:xfrm>
            <a:off x="491889" y="3119470"/>
            <a:ext cx="2941487" cy="2893023"/>
          </a:xfrm>
          <a:prstGeom prst="rect">
            <a:avLst/>
          </a:prstGeom>
        </p:spPr>
        <p:txBody>
          <a:bodyPr/>
          <a:lstStyle>
            <a:lvl1pPr marL="0" indent="0">
              <a:lnSpc>
                <a:spcPts val="1500"/>
              </a:lnSpc>
              <a:buNone/>
              <a:defRPr sz="1100">
                <a:solidFill>
                  <a:schemeClr val="bg1"/>
                </a:solidFill>
                <a:latin typeface="Arial Narrow" panose="020B0606020202030204" pitchFamily="34" charset="0"/>
              </a:defRPr>
            </a:lvl1pPr>
          </a:lstStyle>
          <a:p>
            <a:pPr lvl="0"/>
            <a:r>
              <a:rPr lang="en-US" dirty="0"/>
              <a:t>Here goes your plain text</a:t>
            </a:r>
            <a:endParaRPr lang="es-ES" dirty="0"/>
          </a:p>
        </p:txBody>
      </p:sp>
      <p:sp>
        <p:nvSpPr>
          <p:cNvPr id="21" name="Text Placeholder 8"/>
          <p:cNvSpPr>
            <a:spLocks noGrp="1"/>
          </p:cNvSpPr>
          <p:nvPr>
            <p:ph type="body" sz="quarter" idx="14" hasCustomPrompt="1"/>
          </p:nvPr>
        </p:nvSpPr>
        <p:spPr>
          <a:xfrm>
            <a:off x="5428187" y="943171"/>
            <a:ext cx="2998694" cy="778053"/>
          </a:xfrm>
          <a:prstGeom prst="rect">
            <a:avLst/>
          </a:prstGeom>
        </p:spPr>
        <p:txBody>
          <a:bodyPr/>
          <a:lstStyle>
            <a:lvl1pPr marL="0" indent="0">
              <a:lnSpc>
                <a:spcPts val="1300"/>
              </a:lnSpc>
              <a:buNone/>
              <a:defRPr sz="1100">
                <a:solidFill>
                  <a:srgbClr val="58585A"/>
                </a:solidFill>
                <a:latin typeface="Arial Narrow" panose="020B0606020202030204" pitchFamily="34" charset="0"/>
              </a:defRPr>
            </a:lvl1pPr>
          </a:lstStyle>
          <a:p>
            <a:pPr lvl="0"/>
            <a:r>
              <a:rPr lang="en-US" dirty="0"/>
              <a:t>Here goes the plain text</a:t>
            </a:r>
            <a:endParaRPr lang="es-ES" dirty="0"/>
          </a:p>
        </p:txBody>
      </p:sp>
      <p:sp>
        <p:nvSpPr>
          <p:cNvPr id="22" name="Picture Placeholder 4"/>
          <p:cNvSpPr>
            <a:spLocks noGrp="1"/>
          </p:cNvSpPr>
          <p:nvPr>
            <p:ph type="pic" sz="quarter" idx="15"/>
          </p:nvPr>
        </p:nvSpPr>
        <p:spPr>
          <a:xfrm>
            <a:off x="4652963" y="850900"/>
            <a:ext cx="663575" cy="663575"/>
          </a:xfrm>
          <a:prstGeom prst="rect">
            <a:avLst/>
          </a:prstGeom>
        </p:spPr>
        <p:txBody>
          <a:bodyPr/>
          <a:lstStyle>
            <a:lvl1pPr>
              <a:defRPr sz="1000"/>
            </a:lvl1pPr>
          </a:lstStyle>
          <a:p>
            <a:endParaRPr lang="es-ES" dirty="0"/>
          </a:p>
        </p:txBody>
      </p:sp>
      <p:sp>
        <p:nvSpPr>
          <p:cNvPr id="23" name="Text Placeholder 8"/>
          <p:cNvSpPr>
            <a:spLocks noGrp="1"/>
          </p:cNvSpPr>
          <p:nvPr>
            <p:ph type="body" sz="quarter" idx="16" hasCustomPrompt="1"/>
          </p:nvPr>
        </p:nvSpPr>
        <p:spPr>
          <a:xfrm>
            <a:off x="5428187" y="2238190"/>
            <a:ext cx="2998694" cy="778053"/>
          </a:xfrm>
          <a:prstGeom prst="rect">
            <a:avLst/>
          </a:prstGeom>
        </p:spPr>
        <p:txBody>
          <a:bodyPr/>
          <a:lstStyle>
            <a:lvl1pPr marL="0" indent="0">
              <a:lnSpc>
                <a:spcPts val="1300"/>
              </a:lnSpc>
              <a:buNone/>
              <a:defRPr sz="1100">
                <a:solidFill>
                  <a:srgbClr val="58585A"/>
                </a:solidFill>
                <a:latin typeface="Arial Narrow" panose="020B0606020202030204" pitchFamily="34" charset="0"/>
              </a:defRPr>
            </a:lvl1pPr>
          </a:lstStyle>
          <a:p>
            <a:pPr lvl="0"/>
            <a:r>
              <a:rPr lang="en-US" dirty="0"/>
              <a:t>Here goes the plain text</a:t>
            </a:r>
            <a:endParaRPr lang="es-ES" dirty="0"/>
          </a:p>
        </p:txBody>
      </p:sp>
      <p:sp>
        <p:nvSpPr>
          <p:cNvPr id="24" name="Picture Placeholder 4"/>
          <p:cNvSpPr>
            <a:spLocks noGrp="1"/>
          </p:cNvSpPr>
          <p:nvPr>
            <p:ph type="pic" sz="quarter" idx="17"/>
          </p:nvPr>
        </p:nvSpPr>
        <p:spPr>
          <a:xfrm>
            <a:off x="4652963" y="2145919"/>
            <a:ext cx="663575" cy="663575"/>
          </a:xfrm>
          <a:prstGeom prst="rect">
            <a:avLst/>
          </a:prstGeom>
        </p:spPr>
        <p:txBody>
          <a:bodyPr/>
          <a:lstStyle>
            <a:lvl1pPr>
              <a:defRPr sz="1000"/>
            </a:lvl1pPr>
          </a:lstStyle>
          <a:p>
            <a:endParaRPr lang="es-ES" dirty="0"/>
          </a:p>
        </p:txBody>
      </p:sp>
      <p:sp>
        <p:nvSpPr>
          <p:cNvPr id="25" name="Text Placeholder 8"/>
          <p:cNvSpPr>
            <a:spLocks noGrp="1"/>
          </p:cNvSpPr>
          <p:nvPr>
            <p:ph type="body" sz="quarter" idx="18" hasCustomPrompt="1"/>
          </p:nvPr>
        </p:nvSpPr>
        <p:spPr>
          <a:xfrm>
            <a:off x="5428187" y="3568350"/>
            <a:ext cx="2998694" cy="778053"/>
          </a:xfrm>
          <a:prstGeom prst="rect">
            <a:avLst/>
          </a:prstGeom>
        </p:spPr>
        <p:txBody>
          <a:bodyPr/>
          <a:lstStyle>
            <a:lvl1pPr marL="0" indent="0">
              <a:lnSpc>
                <a:spcPts val="1300"/>
              </a:lnSpc>
              <a:buNone/>
              <a:defRPr sz="1100">
                <a:solidFill>
                  <a:srgbClr val="58585A"/>
                </a:solidFill>
                <a:latin typeface="Arial Narrow" panose="020B0606020202030204" pitchFamily="34" charset="0"/>
              </a:defRPr>
            </a:lvl1pPr>
          </a:lstStyle>
          <a:p>
            <a:pPr lvl="0"/>
            <a:r>
              <a:rPr lang="en-US" dirty="0"/>
              <a:t>Here goes the plain text</a:t>
            </a:r>
            <a:endParaRPr lang="es-ES" dirty="0"/>
          </a:p>
        </p:txBody>
      </p:sp>
      <p:sp>
        <p:nvSpPr>
          <p:cNvPr id="26" name="Picture Placeholder 4"/>
          <p:cNvSpPr>
            <a:spLocks noGrp="1"/>
          </p:cNvSpPr>
          <p:nvPr>
            <p:ph type="pic" sz="quarter" idx="19"/>
          </p:nvPr>
        </p:nvSpPr>
        <p:spPr>
          <a:xfrm>
            <a:off x="4652963" y="3476079"/>
            <a:ext cx="663575" cy="663575"/>
          </a:xfrm>
          <a:prstGeom prst="rect">
            <a:avLst/>
          </a:prstGeom>
        </p:spPr>
        <p:txBody>
          <a:bodyPr/>
          <a:lstStyle>
            <a:lvl1pPr>
              <a:defRPr sz="1000"/>
            </a:lvl1pPr>
          </a:lstStyle>
          <a:p>
            <a:endParaRPr lang="es-ES" dirty="0"/>
          </a:p>
        </p:txBody>
      </p:sp>
      <p:sp>
        <p:nvSpPr>
          <p:cNvPr id="27" name="Text Placeholder 8"/>
          <p:cNvSpPr>
            <a:spLocks noGrp="1"/>
          </p:cNvSpPr>
          <p:nvPr>
            <p:ph type="body" sz="quarter" idx="20" hasCustomPrompt="1"/>
          </p:nvPr>
        </p:nvSpPr>
        <p:spPr>
          <a:xfrm>
            <a:off x="5428187" y="4905571"/>
            <a:ext cx="2998694" cy="778053"/>
          </a:xfrm>
          <a:prstGeom prst="rect">
            <a:avLst/>
          </a:prstGeom>
        </p:spPr>
        <p:txBody>
          <a:bodyPr/>
          <a:lstStyle>
            <a:lvl1pPr marL="0" indent="0">
              <a:lnSpc>
                <a:spcPts val="1300"/>
              </a:lnSpc>
              <a:buNone/>
              <a:defRPr sz="1100">
                <a:solidFill>
                  <a:srgbClr val="58585A"/>
                </a:solidFill>
                <a:latin typeface="Arial Narrow" panose="020B0606020202030204" pitchFamily="34" charset="0"/>
              </a:defRPr>
            </a:lvl1pPr>
          </a:lstStyle>
          <a:p>
            <a:pPr lvl="0"/>
            <a:r>
              <a:rPr lang="en-US" dirty="0"/>
              <a:t>Here goes the plain text</a:t>
            </a:r>
            <a:endParaRPr lang="es-ES" dirty="0"/>
          </a:p>
        </p:txBody>
      </p:sp>
      <p:sp>
        <p:nvSpPr>
          <p:cNvPr id="28" name="Picture Placeholder 4"/>
          <p:cNvSpPr>
            <a:spLocks noGrp="1"/>
          </p:cNvSpPr>
          <p:nvPr>
            <p:ph type="pic" sz="quarter" idx="21"/>
          </p:nvPr>
        </p:nvSpPr>
        <p:spPr>
          <a:xfrm>
            <a:off x="4652963" y="4813300"/>
            <a:ext cx="663575" cy="663575"/>
          </a:xfrm>
          <a:prstGeom prst="rect">
            <a:avLst/>
          </a:prstGeom>
        </p:spPr>
        <p:txBody>
          <a:bodyPr/>
          <a:lstStyle>
            <a:lvl1pPr>
              <a:defRPr sz="1000"/>
            </a:lvl1pPr>
          </a:lstStyle>
          <a:p>
            <a:endParaRPr lang="es-ES" dirty="0"/>
          </a:p>
        </p:txBody>
      </p:sp>
      <p:sp>
        <p:nvSpPr>
          <p:cNvPr id="29" name="Text Placeholder 20"/>
          <p:cNvSpPr>
            <a:spLocks noGrp="1"/>
          </p:cNvSpPr>
          <p:nvPr>
            <p:ph type="body" sz="quarter" idx="22" hasCustomPrompt="1"/>
          </p:nvPr>
        </p:nvSpPr>
        <p:spPr>
          <a:xfrm>
            <a:off x="5428187" y="1836013"/>
            <a:ext cx="2998787" cy="437765"/>
          </a:xfrm>
          <a:prstGeom prst="rect">
            <a:avLst/>
          </a:prstGeom>
        </p:spPr>
        <p:txBody>
          <a:bodyPr anchor="b"/>
          <a:lstStyle>
            <a:lvl1pPr marL="0" indent="0">
              <a:buNone/>
              <a:defRPr sz="1300" b="1">
                <a:solidFill>
                  <a:srgbClr val="EE5859"/>
                </a:solidFill>
                <a:latin typeface="Arial Narrow" panose="020B0606020202030204" pitchFamily="34" charset="0"/>
              </a:defRPr>
            </a:lvl1pPr>
          </a:lstStyle>
          <a:p>
            <a:pPr lvl="0"/>
            <a:r>
              <a:rPr lang="en-US" dirty="0"/>
              <a:t>Here goes the title</a:t>
            </a:r>
            <a:endParaRPr lang="es-ES" dirty="0"/>
          </a:p>
        </p:txBody>
      </p:sp>
      <p:sp>
        <p:nvSpPr>
          <p:cNvPr id="30" name="Text Placeholder 20"/>
          <p:cNvSpPr>
            <a:spLocks noGrp="1"/>
          </p:cNvSpPr>
          <p:nvPr>
            <p:ph type="body" sz="quarter" idx="23" hasCustomPrompt="1"/>
          </p:nvPr>
        </p:nvSpPr>
        <p:spPr>
          <a:xfrm>
            <a:off x="5428094" y="3161145"/>
            <a:ext cx="2998787" cy="437765"/>
          </a:xfrm>
          <a:prstGeom prst="rect">
            <a:avLst/>
          </a:prstGeom>
        </p:spPr>
        <p:txBody>
          <a:bodyPr anchor="b"/>
          <a:lstStyle>
            <a:lvl1pPr marL="0" indent="0">
              <a:buNone/>
              <a:defRPr sz="1300" b="1">
                <a:solidFill>
                  <a:srgbClr val="EE5859"/>
                </a:solidFill>
                <a:latin typeface="Arial Narrow" panose="020B0606020202030204" pitchFamily="34" charset="0"/>
              </a:defRPr>
            </a:lvl1pPr>
          </a:lstStyle>
          <a:p>
            <a:pPr lvl="0"/>
            <a:r>
              <a:rPr lang="en-US" dirty="0"/>
              <a:t>Here goes the title</a:t>
            </a:r>
            <a:endParaRPr lang="es-ES" dirty="0"/>
          </a:p>
        </p:txBody>
      </p:sp>
      <p:sp>
        <p:nvSpPr>
          <p:cNvPr id="31" name="Text Placeholder 20"/>
          <p:cNvSpPr>
            <a:spLocks noGrp="1"/>
          </p:cNvSpPr>
          <p:nvPr>
            <p:ph type="body" sz="quarter" idx="24" hasCustomPrompt="1"/>
          </p:nvPr>
        </p:nvSpPr>
        <p:spPr>
          <a:xfrm>
            <a:off x="5428094" y="4520185"/>
            <a:ext cx="2998787" cy="437765"/>
          </a:xfrm>
          <a:prstGeom prst="rect">
            <a:avLst/>
          </a:prstGeom>
        </p:spPr>
        <p:txBody>
          <a:bodyPr anchor="b"/>
          <a:lstStyle>
            <a:lvl1pPr marL="0" indent="0">
              <a:buNone/>
              <a:defRPr sz="1300" b="1">
                <a:solidFill>
                  <a:srgbClr val="EE5859"/>
                </a:solidFill>
                <a:latin typeface="Arial Narrow" panose="020B0606020202030204" pitchFamily="34" charset="0"/>
              </a:defRPr>
            </a:lvl1pPr>
          </a:lstStyle>
          <a:p>
            <a:pPr lvl="0"/>
            <a:r>
              <a:rPr lang="en-US" dirty="0"/>
              <a:t>Here goes the title</a:t>
            </a:r>
            <a:endParaRPr lang="es-ES" dirty="0"/>
          </a:p>
        </p:txBody>
      </p:sp>
      <p:sp>
        <p:nvSpPr>
          <p:cNvPr id="16" name="Text Placeholder 20"/>
          <p:cNvSpPr>
            <a:spLocks noGrp="1"/>
          </p:cNvSpPr>
          <p:nvPr>
            <p:ph type="body" sz="quarter" idx="25" hasCustomPrompt="1"/>
          </p:nvPr>
        </p:nvSpPr>
        <p:spPr>
          <a:xfrm>
            <a:off x="5428094" y="550506"/>
            <a:ext cx="2998787" cy="437765"/>
          </a:xfrm>
          <a:prstGeom prst="rect">
            <a:avLst/>
          </a:prstGeom>
        </p:spPr>
        <p:txBody>
          <a:bodyPr anchor="b"/>
          <a:lstStyle>
            <a:lvl1pPr marL="0" indent="0">
              <a:buNone/>
              <a:defRPr sz="1300" b="1">
                <a:solidFill>
                  <a:srgbClr val="EE5859"/>
                </a:solidFill>
                <a:latin typeface="Arial Narrow" panose="020B0606020202030204" pitchFamily="34" charset="0"/>
              </a:defRPr>
            </a:lvl1pPr>
          </a:lstStyle>
          <a:p>
            <a:pPr lvl="0"/>
            <a:r>
              <a:rPr lang="en-US" dirty="0"/>
              <a:t>Here goes the title</a:t>
            </a:r>
            <a:endParaRPr lang="es-ES" dirty="0"/>
          </a:p>
        </p:txBody>
      </p:sp>
    </p:spTree>
    <p:extLst>
      <p:ext uri="{BB962C8B-B14F-4D97-AF65-F5344CB8AC3E}">
        <p14:creationId xmlns:p14="http://schemas.microsoft.com/office/powerpoint/2010/main" val="32629604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Op1 Top Banner &amp; Text OpA">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86176" y="266337"/>
            <a:ext cx="8087840" cy="724646"/>
          </a:xfrm>
          <a:prstGeom prst="rect">
            <a:avLst/>
          </a:prstGeom>
        </p:spPr>
        <p:txBody>
          <a:bodyPr anchor="ctr"/>
          <a:lstStyle>
            <a:lvl1pPr algn="l">
              <a:lnSpc>
                <a:spcPts val="4500"/>
              </a:lnSpc>
              <a:defRPr sz="2900" b="1">
                <a:solidFill>
                  <a:schemeClr val="bg1"/>
                </a:solidFill>
                <a:latin typeface="Arial Narrow" panose="020B0606020202030204" pitchFamily="34" charset="0"/>
              </a:defRPr>
            </a:lvl1pPr>
          </a:lstStyle>
          <a:p>
            <a:r>
              <a:rPr lang="en-US" dirty="0"/>
              <a:t>HERE GOES YOUR TITLE</a:t>
            </a:r>
            <a:endParaRPr lang="es-ES" dirty="0"/>
          </a:p>
        </p:txBody>
      </p:sp>
      <p:sp>
        <p:nvSpPr>
          <p:cNvPr id="3" name="Subtitle 2"/>
          <p:cNvSpPr>
            <a:spLocks noGrp="1"/>
          </p:cNvSpPr>
          <p:nvPr>
            <p:ph type="subTitle" idx="1" hasCustomPrompt="1"/>
          </p:nvPr>
        </p:nvSpPr>
        <p:spPr>
          <a:xfrm>
            <a:off x="386176" y="1443988"/>
            <a:ext cx="8087840" cy="525931"/>
          </a:xfrm>
          <a:prstGeom prst="rect">
            <a:avLst/>
          </a:prstGeom>
        </p:spPr>
        <p:txBody>
          <a:bodyPr anchor="b"/>
          <a:lstStyle>
            <a:lvl1pPr marL="0" indent="0" algn="l">
              <a:buNone/>
              <a:defRPr sz="1700" b="1">
                <a:solidFill>
                  <a:srgbClr val="EE5859"/>
                </a:solidFill>
                <a:latin typeface="Arial Narrow" panose="020B0606020202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Here goes the header</a:t>
            </a:r>
            <a:endParaRPr lang="es-ES" dirty="0"/>
          </a:p>
        </p:txBody>
      </p:sp>
      <p:sp>
        <p:nvSpPr>
          <p:cNvPr id="9" name="Text Placeholder 8"/>
          <p:cNvSpPr>
            <a:spLocks noGrp="1"/>
          </p:cNvSpPr>
          <p:nvPr>
            <p:ph type="body" sz="quarter" idx="13" hasCustomPrompt="1"/>
          </p:nvPr>
        </p:nvSpPr>
        <p:spPr>
          <a:xfrm>
            <a:off x="386176" y="1969919"/>
            <a:ext cx="8087840" cy="4063235"/>
          </a:xfrm>
          <a:prstGeom prst="rect">
            <a:avLst/>
          </a:prstGeom>
        </p:spPr>
        <p:txBody>
          <a:bodyPr/>
          <a:lstStyle>
            <a:lvl1pPr marL="0" indent="0">
              <a:lnSpc>
                <a:spcPts val="1500"/>
              </a:lnSpc>
              <a:buNone/>
              <a:defRPr sz="1300" baseline="0">
                <a:solidFill>
                  <a:srgbClr val="58585A"/>
                </a:solidFill>
                <a:latin typeface="Arial Narrow" panose="020B0606020202030204" pitchFamily="34" charset="0"/>
              </a:defRPr>
            </a:lvl1pPr>
          </a:lstStyle>
          <a:p>
            <a:pPr lvl="0"/>
            <a:r>
              <a:rPr lang="en-US" dirty="0"/>
              <a:t>Here goes your plain text</a:t>
            </a:r>
            <a:endParaRPr lang="es-ES" dirty="0"/>
          </a:p>
        </p:txBody>
      </p:sp>
    </p:spTree>
    <p:extLst>
      <p:ext uri="{BB962C8B-B14F-4D97-AF65-F5344CB8AC3E}">
        <p14:creationId xmlns:p14="http://schemas.microsoft.com/office/powerpoint/2010/main" val="19642594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Op1 Top Banner &amp; Image OpA">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86176" y="266337"/>
            <a:ext cx="8087840" cy="724646"/>
          </a:xfrm>
          <a:prstGeom prst="rect">
            <a:avLst/>
          </a:prstGeom>
        </p:spPr>
        <p:txBody>
          <a:bodyPr anchor="ctr"/>
          <a:lstStyle>
            <a:lvl1pPr algn="l">
              <a:lnSpc>
                <a:spcPts val="4500"/>
              </a:lnSpc>
              <a:defRPr sz="2900" b="1" baseline="0">
                <a:solidFill>
                  <a:schemeClr val="bg1"/>
                </a:solidFill>
                <a:latin typeface="Arial Narrow" panose="020B0606020202030204" pitchFamily="34" charset="0"/>
              </a:defRPr>
            </a:lvl1pPr>
          </a:lstStyle>
          <a:p>
            <a:r>
              <a:rPr lang="en-US" dirty="0"/>
              <a:t>HERE GOES YOUR TITLE</a:t>
            </a:r>
            <a:endParaRPr lang="es-ES" dirty="0"/>
          </a:p>
        </p:txBody>
      </p:sp>
      <p:sp>
        <p:nvSpPr>
          <p:cNvPr id="5" name="Picture Placeholder 4"/>
          <p:cNvSpPr>
            <a:spLocks noGrp="1"/>
          </p:cNvSpPr>
          <p:nvPr>
            <p:ph type="pic" sz="quarter" idx="10" hasCustomPrompt="1"/>
          </p:nvPr>
        </p:nvSpPr>
        <p:spPr>
          <a:xfrm>
            <a:off x="84138" y="1357313"/>
            <a:ext cx="8966200" cy="4826000"/>
          </a:xfrm>
          <a:prstGeom prst="rect">
            <a:avLst/>
          </a:prstGeom>
        </p:spPr>
        <p:txBody>
          <a:bodyPr/>
          <a:lstStyle>
            <a:lvl1pPr>
              <a:defRPr baseline="0">
                <a:latin typeface="Arial Narrow" panose="020B0606020202030204" pitchFamily="34" charset="0"/>
              </a:defRPr>
            </a:lvl1pPr>
          </a:lstStyle>
          <a:p>
            <a:r>
              <a:rPr lang="es-ES" dirty="0" err="1"/>
              <a:t>Click</a:t>
            </a:r>
            <a:r>
              <a:rPr lang="es-ES" dirty="0"/>
              <a:t> in </a:t>
            </a:r>
            <a:r>
              <a:rPr lang="es-ES" dirty="0" err="1"/>
              <a:t>the</a:t>
            </a:r>
            <a:r>
              <a:rPr lang="es-ES" dirty="0"/>
              <a:t> </a:t>
            </a:r>
            <a:r>
              <a:rPr lang="es-ES" dirty="0" err="1"/>
              <a:t>icon</a:t>
            </a:r>
            <a:r>
              <a:rPr lang="es-ES" dirty="0"/>
              <a:t> </a:t>
            </a:r>
            <a:r>
              <a:rPr lang="es-ES" dirty="0" err="1"/>
              <a:t>below</a:t>
            </a:r>
            <a:r>
              <a:rPr lang="es-ES" dirty="0"/>
              <a:t> to </a:t>
            </a:r>
            <a:r>
              <a:rPr lang="es-ES" dirty="0" err="1"/>
              <a:t>insert</a:t>
            </a:r>
            <a:r>
              <a:rPr lang="es-ES" dirty="0"/>
              <a:t> </a:t>
            </a:r>
            <a:r>
              <a:rPr lang="es-ES" dirty="0" err="1"/>
              <a:t>your</a:t>
            </a:r>
            <a:r>
              <a:rPr lang="es-ES" dirty="0"/>
              <a:t> </a:t>
            </a:r>
            <a:r>
              <a:rPr lang="es-ES" dirty="0" err="1"/>
              <a:t>picture</a:t>
            </a:r>
            <a:endParaRPr lang="es-ES" dirty="0"/>
          </a:p>
        </p:txBody>
      </p:sp>
    </p:spTree>
    <p:extLst>
      <p:ext uri="{BB962C8B-B14F-4D97-AF65-F5344CB8AC3E}">
        <p14:creationId xmlns:p14="http://schemas.microsoft.com/office/powerpoint/2010/main" val="13763299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Op1 Top Banner, Texts &amp; Icons OpA">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86176" y="266337"/>
            <a:ext cx="8087840" cy="724646"/>
          </a:xfrm>
          <a:prstGeom prst="rect">
            <a:avLst/>
          </a:prstGeom>
        </p:spPr>
        <p:txBody>
          <a:bodyPr anchor="ctr"/>
          <a:lstStyle>
            <a:lvl1pPr algn="l">
              <a:lnSpc>
                <a:spcPts val="4500"/>
              </a:lnSpc>
              <a:defRPr sz="2900" b="1">
                <a:solidFill>
                  <a:schemeClr val="bg1"/>
                </a:solidFill>
                <a:latin typeface="Arial Narrow" panose="020B0606020202030204" pitchFamily="34" charset="0"/>
              </a:defRPr>
            </a:lvl1pPr>
          </a:lstStyle>
          <a:p>
            <a:r>
              <a:rPr lang="en-US" dirty="0"/>
              <a:t>HERE GOES YOUR TITLE</a:t>
            </a:r>
            <a:endParaRPr lang="es-ES" dirty="0"/>
          </a:p>
        </p:txBody>
      </p:sp>
      <p:sp>
        <p:nvSpPr>
          <p:cNvPr id="4" name="Subtitle 2"/>
          <p:cNvSpPr>
            <a:spLocks noGrp="1"/>
          </p:cNvSpPr>
          <p:nvPr>
            <p:ph type="subTitle" idx="1" hasCustomPrompt="1"/>
          </p:nvPr>
        </p:nvSpPr>
        <p:spPr>
          <a:xfrm>
            <a:off x="514350" y="3052113"/>
            <a:ext cx="1568450" cy="525931"/>
          </a:xfrm>
          <a:prstGeom prst="rect">
            <a:avLst/>
          </a:prstGeom>
        </p:spPr>
        <p:txBody>
          <a:bodyPr anchor="b"/>
          <a:lstStyle>
            <a:lvl1pPr marL="0" indent="0" algn="ctr">
              <a:lnSpc>
                <a:spcPts val="1500"/>
              </a:lnSpc>
              <a:buNone/>
              <a:defRPr sz="1200" b="1">
                <a:solidFill>
                  <a:srgbClr val="EE5859"/>
                </a:solidFill>
                <a:latin typeface="Arial Narrow" panose="020B0606020202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HERE YOU PASTE YOUR HEADER</a:t>
            </a:r>
            <a:endParaRPr lang="es-ES" dirty="0"/>
          </a:p>
        </p:txBody>
      </p:sp>
      <p:sp>
        <p:nvSpPr>
          <p:cNvPr id="6" name="Text Placeholder 8"/>
          <p:cNvSpPr>
            <a:spLocks noGrp="1"/>
          </p:cNvSpPr>
          <p:nvPr>
            <p:ph type="body" sz="quarter" idx="13" hasCustomPrompt="1"/>
          </p:nvPr>
        </p:nvSpPr>
        <p:spPr>
          <a:xfrm>
            <a:off x="514350" y="3546294"/>
            <a:ext cx="1568450" cy="1730556"/>
          </a:xfrm>
          <a:prstGeom prst="rect">
            <a:avLst/>
          </a:prstGeom>
        </p:spPr>
        <p:txBody>
          <a:bodyPr/>
          <a:lstStyle>
            <a:lvl1pPr marL="0" indent="0" algn="ctr">
              <a:lnSpc>
                <a:spcPts val="1200"/>
              </a:lnSpc>
              <a:buNone/>
              <a:defRPr sz="1100" baseline="0">
                <a:solidFill>
                  <a:srgbClr val="58585A"/>
                </a:solidFill>
                <a:latin typeface="Arial Narrow" panose="020B0606020202030204" pitchFamily="34" charset="0"/>
              </a:defRPr>
            </a:lvl1pPr>
          </a:lstStyle>
          <a:p>
            <a:pPr lvl="0"/>
            <a:r>
              <a:rPr lang="en-US" dirty="0"/>
              <a:t>Here goes your plain text</a:t>
            </a:r>
            <a:endParaRPr lang="es-ES" dirty="0"/>
          </a:p>
        </p:txBody>
      </p:sp>
      <p:sp>
        <p:nvSpPr>
          <p:cNvPr id="7" name="Picture Placeholder 4"/>
          <p:cNvSpPr>
            <a:spLocks noGrp="1"/>
          </p:cNvSpPr>
          <p:nvPr>
            <p:ph type="pic" sz="quarter" idx="14"/>
          </p:nvPr>
        </p:nvSpPr>
        <p:spPr>
          <a:xfrm>
            <a:off x="995363" y="2299638"/>
            <a:ext cx="663575" cy="663575"/>
          </a:xfrm>
          <a:prstGeom prst="rect">
            <a:avLst/>
          </a:prstGeom>
        </p:spPr>
        <p:txBody>
          <a:bodyPr/>
          <a:lstStyle>
            <a:lvl1pPr>
              <a:defRPr sz="1000"/>
            </a:lvl1pPr>
          </a:lstStyle>
          <a:p>
            <a:endParaRPr lang="es-ES" dirty="0"/>
          </a:p>
        </p:txBody>
      </p:sp>
      <p:sp>
        <p:nvSpPr>
          <p:cNvPr id="9" name="Text Placeholder 8"/>
          <p:cNvSpPr>
            <a:spLocks noGrp="1"/>
          </p:cNvSpPr>
          <p:nvPr>
            <p:ph type="body" sz="quarter" idx="15" hasCustomPrompt="1"/>
          </p:nvPr>
        </p:nvSpPr>
        <p:spPr>
          <a:xfrm>
            <a:off x="2635250" y="3546294"/>
            <a:ext cx="1568450" cy="1730556"/>
          </a:xfrm>
          <a:prstGeom prst="rect">
            <a:avLst/>
          </a:prstGeom>
        </p:spPr>
        <p:txBody>
          <a:bodyPr/>
          <a:lstStyle>
            <a:lvl1pPr marL="0" indent="0" algn="ctr">
              <a:lnSpc>
                <a:spcPts val="1200"/>
              </a:lnSpc>
              <a:buNone/>
              <a:defRPr sz="1100">
                <a:solidFill>
                  <a:srgbClr val="58585A"/>
                </a:solidFill>
                <a:latin typeface="Arial Narrow" panose="020B0606020202030204" pitchFamily="34" charset="0"/>
              </a:defRPr>
            </a:lvl1pPr>
          </a:lstStyle>
          <a:p>
            <a:pPr lvl="0"/>
            <a:r>
              <a:rPr lang="en-US" dirty="0"/>
              <a:t>Here goes your plain text</a:t>
            </a:r>
            <a:endParaRPr lang="es-ES" dirty="0"/>
          </a:p>
        </p:txBody>
      </p:sp>
      <p:sp>
        <p:nvSpPr>
          <p:cNvPr id="10" name="Picture Placeholder 4"/>
          <p:cNvSpPr>
            <a:spLocks noGrp="1"/>
          </p:cNvSpPr>
          <p:nvPr>
            <p:ph type="pic" sz="quarter" idx="16"/>
          </p:nvPr>
        </p:nvSpPr>
        <p:spPr>
          <a:xfrm>
            <a:off x="3116263" y="2299638"/>
            <a:ext cx="663575" cy="663575"/>
          </a:xfrm>
          <a:prstGeom prst="rect">
            <a:avLst/>
          </a:prstGeom>
        </p:spPr>
        <p:txBody>
          <a:bodyPr/>
          <a:lstStyle>
            <a:lvl1pPr>
              <a:defRPr sz="1000"/>
            </a:lvl1pPr>
          </a:lstStyle>
          <a:p>
            <a:endParaRPr lang="es-ES" dirty="0"/>
          </a:p>
        </p:txBody>
      </p:sp>
      <p:sp>
        <p:nvSpPr>
          <p:cNvPr id="12" name="Text Placeholder 8"/>
          <p:cNvSpPr>
            <a:spLocks noGrp="1"/>
          </p:cNvSpPr>
          <p:nvPr>
            <p:ph type="body" sz="quarter" idx="17" hasCustomPrompt="1"/>
          </p:nvPr>
        </p:nvSpPr>
        <p:spPr>
          <a:xfrm>
            <a:off x="4756150" y="3546294"/>
            <a:ext cx="1568450" cy="1730556"/>
          </a:xfrm>
          <a:prstGeom prst="rect">
            <a:avLst/>
          </a:prstGeom>
        </p:spPr>
        <p:txBody>
          <a:bodyPr/>
          <a:lstStyle>
            <a:lvl1pPr marL="0" indent="0" algn="ctr">
              <a:lnSpc>
                <a:spcPts val="1200"/>
              </a:lnSpc>
              <a:buNone/>
              <a:defRPr sz="1100">
                <a:solidFill>
                  <a:srgbClr val="58585A"/>
                </a:solidFill>
                <a:latin typeface="Arial Narrow" panose="020B0606020202030204" pitchFamily="34" charset="0"/>
              </a:defRPr>
            </a:lvl1pPr>
          </a:lstStyle>
          <a:p>
            <a:pPr lvl="0"/>
            <a:r>
              <a:rPr lang="en-US" dirty="0"/>
              <a:t>Here goes your plain text</a:t>
            </a:r>
            <a:endParaRPr lang="es-ES" dirty="0"/>
          </a:p>
        </p:txBody>
      </p:sp>
      <p:sp>
        <p:nvSpPr>
          <p:cNvPr id="13" name="Picture Placeholder 4"/>
          <p:cNvSpPr>
            <a:spLocks noGrp="1"/>
          </p:cNvSpPr>
          <p:nvPr>
            <p:ph type="pic" sz="quarter" idx="18"/>
          </p:nvPr>
        </p:nvSpPr>
        <p:spPr>
          <a:xfrm>
            <a:off x="5237163" y="2299638"/>
            <a:ext cx="663575" cy="663575"/>
          </a:xfrm>
          <a:prstGeom prst="rect">
            <a:avLst/>
          </a:prstGeom>
        </p:spPr>
        <p:txBody>
          <a:bodyPr/>
          <a:lstStyle>
            <a:lvl1pPr>
              <a:defRPr sz="1000"/>
            </a:lvl1pPr>
          </a:lstStyle>
          <a:p>
            <a:endParaRPr lang="es-ES" dirty="0"/>
          </a:p>
        </p:txBody>
      </p:sp>
      <p:sp>
        <p:nvSpPr>
          <p:cNvPr id="15" name="Text Placeholder 8"/>
          <p:cNvSpPr>
            <a:spLocks noGrp="1"/>
          </p:cNvSpPr>
          <p:nvPr>
            <p:ph type="body" sz="quarter" idx="19" hasCustomPrompt="1"/>
          </p:nvPr>
        </p:nvSpPr>
        <p:spPr>
          <a:xfrm>
            <a:off x="6877050" y="3546294"/>
            <a:ext cx="1568450" cy="1730556"/>
          </a:xfrm>
          <a:prstGeom prst="rect">
            <a:avLst/>
          </a:prstGeom>
        </p:spPr>
        <p:txBody>
          <a:bodyPr/>
          <a:lstStyle>
            <a:lvl1pPr marL="0" indent="0" algn="ctr">
              <a:lnSpc>
                <a:spcPts val="1200"/>
              </a:lnSpc>
              <a:buNone/>
              <a:defRPr sz="1100">
                <a:solidFill>
                  <a:srgbClr val="58585A"/>
                </a:solidFill>
                <a:latin typeface="Arial Narrow" panose="020B0606020202030204" pitchFamily="34" charset="0"/>
              </a:defRPr>
            </a:lvl1pPr>
          </a:lstStyle>
          <a:p>
            <a:pPr lvl="0"/>
            <a:r>
              <a:rPr lang="en-US" dirty="0"/>
              <a:t>Here goes your plain text</a:t>
            </a:r>
            <a:endParaRPr lang="es-ES" dirty="0"/>
          </a:p>
        </p:txBody>
      </p:sp>
      <p:sp>
        <p:nvSpPr>
          <p:cNvPr id="16" name="Picture Placeholder 4"/>
          <p:cNvSpPr>
            <a:spLocks noGrp="1"/>
          </p:cNvSpPr>
          <p:nvPr>
            <p:ph type="pic" sz="quarter" idx="20"/>
          </p:nvPr>
        </p:nvSpPr>
        <p:spPr>
          <a:xfrm>
            <a:off x="7358063" y="2299638"/>
            <a:ext cx="663575" cy="663575"/>
          </a:xfrm>
          <a:prstGeom prst="rect">
            <a:avLst/>
          </a:prstGeom>
        </p:spPr>
        <p:txBody>
          <a:bodyPr/>
          <a:lstStyle>
            <a:lvl1pPr>
              <a:defRPr sz="1000"/>
            </a:lvl1pPr>
          </a:lstStyle>
          <a:p>
            <a:endParaRPr lang="es-ES" dirty="0"/>
          </a:p>
        </p:txBody>
      </p:sp>
      <p:sp>
        <p:nvSpPr>
          <p:cNvPr id="17" name="Text Placeholder 16"/>
          <p:cNvSpPr>
            <a:spLocks noGrp="1"/>
          </p:cNvSpPr>
          <p:nvPr>
            <p:ph type="body" sz="quarter" idx="21" hasCustomPrompt="1"/>
          </p:nvPr>
        </p:nvSpPr>
        <p:spPr>
          <a:xfrm>
            <a:off x="2635250" y="3129720"/>
            <a:ext cx="1568450" cy="448324"/>
          </a:xfrm>
          <a:prstGeom prst="rect">
            <a:avLst/>
          </a:prstGeom>
        </p:spPr>
        <p:txBody>
          <a:bodyPr anchor="b"/>
          <a:lstStyle>
            <a:lvl1pPr marL="0" indent="0" algn="ctr">
              <a:lnSpc>
                <a:spcPts val="1500"/>
              </a:lnSpc>
              <a:buNone/>
              <a:defRPr sz="1200" b="1">
                <a:solidFill>
                  <a:srgbClr val="EE5859"/>
                </a:solidFill>
                <a:latin typeface="Arial Narrow" panose="020B0606020202030204" pitchFamily="34" charset="0"/>
              </a:defRPr>
            </a:lvl1pPr>
          </a:lstStyle>
          <a:p>
            <a:pPr lvl="0"/>
            <a:r>
              <a:rPr lang="en-US" dirty="0"/>
              <a:t>HERE YOU PASTE YOUR HEADER</a:t>
            </a:r>
            <a:endParaRPr lang="es-ES" dirty="0"/>
          </a:p>
        </p:txBody>
      </p:sp>
      <p:sp>
        <p:nvSpPr>
          <p:cNvPr id="18" name="Text Placeholder 16"/>
          <p:cNvSpPr>
            <a:spLocks noGrp="1"/>
          </p:cNvSpPr>
          <p:nvPr>
            <p:ph type="body" sz="quarter" idx="22" hasCustomPrompt="1"/>
          </p:nvPr>
        </p:nvSpPr>
        <p:spPr>
          <a:xfrm>
            <a:off x="4756150" y="3129720"/>
            <a:ext cx="1568450" cy="448324"/>
          </a:xfrm>
          <a:prstGeom prst="rect">
            <a:avLst/>
          </a:prstGeom>
        </p:spPr>
        <p:txBody>
          <a:bodyPr anchor="b"/>
          <a:lstStyle>
            <a:lvl1pPr marL="0" indent="0" algn="ctr">
              <a:lnSpc>
                <a:spcPts val="1500"/>
              </a:lnSpc>
              <a:buNone/>
              <a:defRPr sz="1200" b="1" baseline="0">
                <a:solidFill>
                  <a:srgbClr val="EE5859"/>
                </a:solidFill>
                <a:latin typeface="Arial Narrow" panose="020B0606020202030204" pitchFamily="34" charset="0"/>
              </a:defRPr>
            </a:lvl1pPr>
          </a:lstStyle>
          <a:p>
            <a:pPr lvl="0"/>
            <a:r>
              <a:rPr lang="en-US" dirty="0"/>
              <a:t>HERE YOU PASTE YOUR HEADER</a:t>
            </a:r>
            <a:endParaRPr lang="es-ES" dirty="0"/>
          </a:p>
        </p:txBody>
      </p:sp>
      <p:sp>
        <p:nvSpPr>
          <p:cNvPr id="19" name="Text Placeholder 16"/>
          <p:cNvSpPr>
            <a:spLocks noGrp="1"/>
          </p:cNvSpPr>
          <p:nvPr>
            <p:ph type="body" sz="quarter" idx="23" hasCustomPrompt="1"/>
          </p:nvPr>
        </p:nvSpPr>
        <p:spPr>
          <a:xfrm>
            <a:off x="6877050" y="3138180"/>
            <a:ext cx="1568450" cy="448324"/>
          </a:xfrm>
          <a:prstGeom prst="rect">
            <a:avLst/>
          </a:prstGeom>
        </p:spPr>
        <p:txBody>
          <a:bodyPr anchor="b"/>
          <a:lstStyle>
            <a:lvl1pPr marL="0" indent="0" algn="ctr">
              <a:lnSpc>
                <a:spcPts val="1500"/>
              </a:lnSpc>
              <a:buNone/>
              <a:defRPr sz="1200" b="1" baseline="0">
                <a:solidFill>
                  <a:srgbClr val="EE5859"/>
                </a:solidFill>
                <a:latin typeface="Arial Narrow" panose="020B0606020202030204" pitchFamily="34" charset="0"/>
              </a:defRPr>
            </a:lvl1pPr>
          </a:lstStyle>
          <a:p>
            <a:pPr lvl="0"/>
            <a:r>
              <a:rPr lang="en-US" dirty="0"/>
              <a:t>HERE YOU PASTE YOUR HEADER</a:t>
            </a:r>
            <a:endParaRPr lang="es-ES" dirty="0"/>
          </a:p>
        </p:txBody>
      </p:sp>
    </p:spTree>
    <p:extLst>
      <p:ext uri="{BB962C8B-B14F-4D97-AF65-F5344CB8AC3E}">
        <p14:creationId xmlns:p14="http://schemas.microsoft.com/office/powerpoint/2010/main" val="36960496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Op1 Top Banner 4 Boxes + Texts OpA">
    <p:spTree>
      <p:nvGrpSpPr>
        <p:cNvPr id="1" name=""/>
        <p:cNvGrpSpPr/>
        <p:nvPr/>
      </p:nvGrpSpPr>
      <p:grpSpPr>
        <a:xfrm>
          <a:off x="0" y="0"/>
          <a:ext cx="0" cy="0"/>
          <a:chOff x="0" y="0"/>
          <a:chExt cx="0" cy="0"/>
        </a:xfrm>
      </p:grpSpPr>
      <p:sp>
        <p:nvSpPr>
          <p:cNvPr id="27" name="Rectangle 26"/>
          <p:cNvSpPr/>
          <p:nvPr userDrawn="1"/>
        </p:nvSpPr>
        <p:spPr>
          <a:xfrm>
            <a:off x="587141" y="1857675"/>
            <a:ext cx="1799924" cy="2916456"/>
          </a:xfrm>
          <a:prstGeom prst="rect">
            <a:avLst/>
          </a:prstGeom>
          <a:solidFill>
            <a:srgbClr val="EE58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rgbClr val="EE5859"/>
              </a:solidFill>
            </a:endParaRPr>
          </a:p>
        </p:txBody>
      </p:sp>
      <p:sp>
        <p:nvSpPr>
          <p:cNvPr id="28" name="Rectangle 27"/>
          <p:cNvSpPr/>
          <p:nvPr userDrawn="1"/>
        </p:nvSpPr>
        <p:spPr>
          <a:xfrm>
            <a:off x="4750052" y="1857675"/>
            <a:ext cx="1799924" cy="2916456"/>
          </a:xfrm>
          <a:prstGeom prst="rect">
            <a:avLst/>
          </a:prstGeom>
          <a:solidFill>
            <a:srgbClr val="D2CB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9" name="Rectangle 28"/>
          <p:cNvSpPr/>
          <p:nvPr userDrawn="1"/>
        </p:nvSpPr>
        <p:spPr>
          <a:xfrm>
            <a:off x="2668596" y="1858074"/>
            <a:ext cx="1799924" cy="2916456"/>
          </a:xfrm>
          <a:prstGeom prst="rect">
            <a:avLst/>
          </a:prstGeom>
          <a:solidFill>
            <a:srgbClr val="585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0" name="Rectangle 29"/>
          <p:cNvSpPr/>
          <p:nvPr userDrawn="1"/>
        </p:nvSpPr>
        <p:spPr>
          <a:xfrm>
            <a:off x="6865180" y="1857675"/>
            <a:ext cx="1799924" cy="2916456"/>
          </a:xfrm>
          <a:prstGeom prst="rect">
            <a:avLst/>
          </a:prstGeom>
          <a:solidFill>
            <a:srgbClr val="D1D3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5" name="Text Placeholder 16"/>
          <p:cNvSpPr>
            <a:spLocks noGrp="1"/>
          </p:cNvSpPr>
          <p:nvPr>
            <p:ph type="body" sz="quarter" idx="25" hasCustomPrompt="1"/>
          </p:nvPr>
        </p:nvSpPr>
        <p:spPr>
          <a:xfrm>
            <a:off x="4874490" y="1856508"/>
            <a:ext cx="1568450" cy="2918691"/>
          </a:xfrm>
          <a:prstGeom prst="rect">
            <a:avLst/>
          </a:prstGeom>
        </p:spPr>
        <p:txBody>
          <a:bodyPr anchor="ctr"/>
          <a:lstStyle>
            <a:lvl1pPr marL="0" indent="0" algn="l">
              <a:lnSpc>
                <a:spcPts val="2500"/>
              </a:lnSpc>
              <a:buNone/>
              <a:defRPr sz="2200" b="1">
                <a:solidFill>
                  <a:schemeClr val="bg1"/>
                </a:solidFill>
                <a:latin typeface="Arial Narrow" panose="020B0606020202030204" pitchFamily="34" charset="0"/>
              </a:defRPr>
            </a:lvl1pPr>
          </a:lstStyle>
          <a:p>
            <a:pPr lvl="0"/>
            <a:r>
              <a:rPr lang="en-US" dirty="0"/>
              <a:t>HERE GOES THE TITLE OF YOUR BOX</a:t>
            </a:r>
            <a:endParaRPr lang="es-ES" dirty="0"/>
          </a:p>
        </p:txBody>
      </p:sp>
      <p:sp>
        <p:nvSpPr>
          <p:cNvPr id="2" name="Title 1"/>
          <p:cNvSpPr>
            <a:spLocks noGrp="1"/>
          </p:cNvSpPr>
          <p:nvPr>
            <p:ph type="ctrTitle" hasCustomPrompt="1"/>
          </p:nvPr>
        </p:nvSpPr>
        <p:spPr>
          <a:xfrm>
            <a:off x="386176" y="266337"/>
            <a:ext cx="8087840" cy="724646"/>
          </a:xfrm>
          <a:prstGeom prst="rect">
            <a:avLst/>
          </a:prstGeom>
        </p:spPr>
        <p:txBody>
          <a:bodyPr anchor="ctr"/>
          <a:lstStyle>
            <a:lvl1pPr algn="l">
              <a:lnSpc>
                <a:spcPts val="4500"/>
              </a:lnSpc>
              <a:defRPr sz="2900" b="1">
                <a:solidFill>
                  <a:schemeClr val="bg1"/>
                </a:solidFill>
                <a:latin typeface="Arial Narrow" panose="020B0606020202030204" pitchFamily="34" charset="0"/>
              </a:defRPr>
            </a:lvl1pPr>
          </a:lstStyle>
          <a:p>
            <a:r>
              <a:rPr lang="en-US" dirty="0"/>
              <a:t>HERE GOES YOUR TITLE</a:t>
            </a:r>
            <a:endParaRPr lang="es-ES" dirty="0"/>
          </a:p>
        </p:txBody>
      </p:sp>
      <p:sp>
        <p:nvSpPr>
          <p:cNvPr id="6" name="Text Placeholder 8"/>
          <p:cNvSpPr>
            <a:spLocks noGrp="1"/>
          </p:cNvSpPr>
          <p:nvPr>
            <p:ph type="body" sz="quarter" idx="13" hasCustomPrompt="1"/>
          </p:nvPr>
        </p:nvSpPr>
        <p:spPr>
          <a:xfrm>
            <a:off x="495875" y="4995195"/>
            <a:ext cx="8177069" cy="1026914"/>
          </a:xfrm>
          <a:prstGeom prst="rect">
            <a:avLst/>
          </a:prstGeom>
        </p:spPr>
        <p:txBody>
          <a:bodyPr/>
          <a:lstStyle>
            <a:lvl1pPr marL="0" indent="0" algn="l">
              <a:lnSpc>
                <a:spcPct val="100000"/>
              </a:lnSpc>
              <a:buNone/>
              <a:defRPr sz="1100">
                <a:solidFill>
                  <a:srgbClr val="58585A"/>
                </a:solidFill>
                <a:latin typeface="Arial Narrow" panose="020B0606020202030204" pitchFamily="34" charset="0"/>
              </a:defRPr>
            </a:lvl1pPr>
          </a:lstStyle>
          <a:p>
            <a:pPr lvl="0"/>
            <a:r>
              <a:rPr lang="en-US" dirty="0"/>
              <a:t>Here goes your text</a:t>
            </a:r>
            <a:endParaRPr lang="es-ES" dirty="0"/>
          </a:p>
        </p:txBody>
      </p:sp>
      <p:sp>
        <p:nvSpPr>
          <p:cNvPr id="17" name="Text Placeholder 16"/>
          <p:cNvSpPr>
            <a:spLocks noGrp="1"/>
          </p:cNvSpPr>
          <p:nvPr>
            <p:ph type="body" sz="quarter" idx="21" hasCustomPrompt="1"/>
          </p:nvPr>
        </p:nvSpPr>
        <p:spPr>
          <a:xfrm>
            <a:off x="714086" y="1856509"/>
            <a:ext cx="1568450" cy="2918691"/>
          </a:xfrm>
          <a:prstGeom prst="rect">
            <a:avLst/>
          </a:prstGeom>
          <a:noFill/>
        </p:spPr>
        <p:txBody>
          <a:bodyPr anchor="ctr"/>
          <a:lstStyle>
            <a:lvl1pPr marL="0" indent="0" algn="l">
              <a:lnSpc>
                <a:spcPts val="2500"/>
              </a:lnSpc>
              <a:spcBef>
                <a:spcPts val="0"/>
              </a:spcBef>
              <a:buNone/>
              <a:defRPr sz="2200" b="1">
                <a:solidFill>
                  <a:schemeClr val="bg1"/>
                </a:solidFill>
                <a:latin typeface="Arial Narrow" panose="020B0606020202030204" pitchFamily="34" charset="0"/>
              </a:defRPr>
            </a:lvl1pPr>
          </a:lstStyle>
          <a:p>
            <a:pPr lvl="0"/>
            <a:r>
              <a:rPr lang="en-US" dirty="0"/>
              <a:t>HERE GOES THE TITLE OF YOUR BOX</a:t>
            </a:r>
            <a:endParaRPr lang="es-ES" dirty="0"/>
          </a:p>
        </p:txBody>
      </p:sp>
      <p:sp>
        <p:nvSpPr>
          <p:cNvPr id="24" name="Text Placeholder 16"/>
          <p:cNvSpPr>
            <a:spLocks noGrp="1"/>
          </p:cNvSpPr>
          <p:nvPr>
            <p:ph type="body" sz="quarter" idx="24" hasCustomPrompt="1"/>
          </p:nvPr>
        </p:nvSpPr>
        <p:spPr>
          <a:xfrm>
            <a:off x="2790534" y="1856509"/>
            <a:ext cx="1568450" cy="2918691"/>
          </a:xfrm>
          <a:prstGeom prst="rect">
            <a:avLst/>
          </a:prstGeom>
        </p:spPr>
        <p:txBody>
          <a:bodyPr anchor="ctr"/>
          <a:lstStyle>
            <a:lvl1pPr marL="0" indent="0" algn="l">
              <a:lnSpc>
                <a:spcPts val="2500"/>
              </a:lnSpc>
              <a:spcBef>
                <a:spcPts val="0"/>
              </a:spcBef>
              <a:buNone/>
              <a:defRPr sz="2200" b="1">
                <a:solidFill>
                  <a:schemeClr val="bg1"/>
                </a:solidFill>
                <a:latin typeface="Arial Narrow" panose="020B0606020202030204" pitchFamily="34" charset="0"/>
              </a:defRPr>
            </a:lvl1pPr>
          </a:lstStyle>
          <a:p>
            <a:pPr lvl="0"/>
            <a:r>
              <a:rPr lang="en-US" dirty="0"/>
              <a:t>HERE GOES THE TITLE OF YOUR BOX</a:t>
            </a:r>
            <a:endParaRPr lang="es-ES" dirty="0"/>
          </a:p>
        </p:txBody>
      </p:sp>
      <p:sp>
        <p:nvSpPr>
          <p:cNvPr id="26" name="Text Placeholder 16"/>
          <p:cNvSpPr>
            <a:spLocks noGrp="1"/>
          </p:cNvSpPr>
          <p:nvPr>
            <p:ph type="body" sz="quarter" idx="26" hasCustomPrompt="1"/>
          </p:nvPr>
        </p:nvSpPr>
        <p:spPr>
          <a:xfrm>
            <a:off x="6988690" y="1856507"/>
            <a:ext cx="1568450" cy="2918691"/>
          </a:xfrm>
          <a:prstGeom prst="rect">
            <a:avLst/>
          </a:prstGeom>
        </p:spPr>
        <p:txBody>
          <a:bodyPr anchor="ctr"/>
          <a:lstStyle>
            <a:lvl1pPr marL="0" indent="0" algn="l">
              <a:lnSpc>
                <a:spcPts val="2500"/>
              </a:lnSpc>
              <a:buNone/>
              <a:defRPr sz="2200" b="1">
                <a:solidFill>
                  <a:schemeClr val="bg1"/>
                </a:solidFill>
                <a:latin typeface="Arial Narrow" panose="020B0606020202030204" pitchFamily="34" charset="0"/>
              </a:defRPr>
            </a:lvl1pPr>
          </a:lstStyle>
          <a:p>
            <a:pPr lvl="0"/>
            <a:r>
              <a:rPr lang="en-US" dirty="0"/>
              <a:t>HERE GOES THE TITLE OF YOUR BOX</a:t>
            </a:r>
            <a:endParaRPr lang="es-ES" dirty="0"/>
          </a:p>
        </p:txBody>
      </p:sp>
    </p:spTree>
    <p:extLst>
      <p:ext uri="{BB962C8B-B14F-4D97-AF65-F5344CB8AC3E}">
        <p14:creationId xmlns:p14="http://schemas.microsoft.com/office/powerpoint/2010/main" val="13400086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Op1 Top Banner + 4 Text Boxes OpA">
    <p:spTree>
      <p:nvGrpSpPr>
        <p:cNvPr id="1" name=""/>
        <p:cNvGrpSpPr/>
        <p:nvPr/>
      </p:nvGrpSpPr>
      <p:grpSpPr>
        <a:xfrm>
          <a:off x="0" y="0"/>
          <a:ext cx="0" cy="0"/>
          <a:chOff x="0" y="0"/>
          <a:chExt cx="0" cy="0"/>
        </a:xfrm>
      </p:grpSpPr>
      <p:sp>
        <p:nvSpPr>
          <p:cNvPr id="22" name="Rectangle 21"/>
          <p:cNvSpPr/>
          <p:nvPr userDrawn="1"/>
        </p:nvSpPr>
        <p:spPr>
          <a:xfrm>
            <a:off x="664143" y="1873250"/>
            <a:ext cx="1799924" cy="3767154"/>
          </a:xfrm>
          <a:prstGeom prst="rect">
            <a:avLst/>
          </a:prstGeom>
          <a:solidFill>
            <a:srgbClr val="EE58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3" name="Rectangle 22"/>
          <p:cNvSpPr/>
          <p:nvPr userDrawn="1"/>
        </p:nvSpPr>
        <p:spPr>
          <a:xfrm>
            <a:off x="664143" y="1873250"/>
            <a:ext cx="1799924" cy="508000"/>
          </a:xfrm>
          <a:prstGeom prst="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1" name="Rectangle 30"/>
          <p:cNvSpPr/>
          <p:nvPr userDrawn="1"/>
        </p:nvSpPr>
        <p:spPr>
          <a:xfrm>
            <a:off x="2678224" y="1873250"/>
            <a:ext cx="1799924" cy="3767154"/>
          </a:xfrm>
          <a:prstGeom prst="rect">
            <a:avLst/>
          </a:prstGeom>
          <a:solidFill>
            <a:srgbClr val="585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2" name="Rectangle 31"/>
          <p:cNvSpPr/>
          <p:nvPr userDrawn="1"/>
        </p:nvSpPr>
        <p:spPr>
          <a:xfrm>
            <a:off x="2678224" y="1873250"/>
            <a:ext cx="1799924" cy="50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3" name="Rectangle 32"/>
          <p:cNvSpPr/>
          <p:nvPr userDrawn="1"/>
        </p:nvSpPr>
        <p:spPr>
          <a:xfrm>
            <a:off x="4692305" y="1873250"/>
            <a:ext cx="1799924" cy="3767154"/>
          </a:xfrm>
          <a:prstGeom prst="rect">
            <a:avLst/>
          </a:prstGeom>
          <a:solidFill>
            <a:srgbClr val="D2CB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4" name="Rectangle 33"/>
          <p:cNvSpPr/>
          <p:nvPr userDrawn="1"/>
        </p:nvSpPr>
        <p:spPr>
          <a:xfrm>
            <a:off x="4692305" y="1873250"/>
            <a:ext cx="1799924" cy="508000"/>
          </a:xfrm>
          <a:prstGeom prst="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5" name="Rectangle 34"/>
          <p:cNvSpPr/>
          <p:nvPr userDrawn="1"/>
        </p:nvSpPr>
        <p:spPr>
          <a:xfrm>
            <a:off x="6706386" y="1873250"/>
            <a:ext cx="1799924" cy="3767154"/>
          </a:xfrm>
          <a:prstGeom prst="rect">
            <a:avLst/>
          </a:prstGeom>
          <a:solidFill>
            <a:srgbClr val="D1D3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6" name="Rectangle 35"/>
          <p:cNvSpPr/>
          <p:nvPr userDrawn="1"/>
        </p:nvSpPr>
        <p:spPr>
          <a:xfrm>
            <a:off x="6706386" y="1873250"/>
            <a:ext cx="1799924" cy="508000"/>
          </a:xfrm>
          <a:prstGeom prst="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5" name="Text Placeholder 16"/>
          <p:cNvSpPr>
            <a:spLocks noGrp="1"/>
          </p:cNvSpPr>
          <p:nvPr>
            <p:ph type="body" sz="quarter" idx="25" hasCustomPrompt="1"/>
          </p:nvPr>
        </p:nvSpPr>
        <p:spPr>
          <a:xfrm>
            <a:off x="752123" y="2686528"/>
            <a:ext cx="1630739" cy="2886830"/>
          </a:xfrm>
          <a:prstGeom prst="rect">
            <a:avLst/>
          </a:prstGeom>
        </p:spPr>
        <p:txBody>
          <a:bodyPr anchor="t"/>
          <a:lstStyle>
            <a:lvl1pPr marL="0" indent="0" algn="l">
              <a:lnSpc>
                <a:spcPts val="900"/>
              </a:lnSpc>
              <a:buNone/>
              <a:defRPr sz="700" baseline="0">
                <a:solidFill>
                  <a:schemeClr val="bg1"/>
                </a:solidFill>
                <a:latin typeface="Arial Narrow" panose="020B0606020202030204" pitchFamily="34" charset="0"/>
              </a:defRPr>
            </a:lvl1pPr>
          </a:lstStyle>
          <a:p>
            <a:pPr lvl="0"/>
            <a:r>
              <a:rPr lang="en-US" dirty="0"/>
              <a:t>Enter here your plain text</a:t>
            </a:r>
            <a:endParaRPr lang="es-ES" dirty="0"/>
          </a:p>
        </p:txBody>
      </p:sp>
      <p:sp>
        <p:nvSpPr>
          <p:cNvPr id="2" name="Title 1"/>
          <p:cNvSpPr>
            <a:spLocks noGrp="1"/>
          </p:cNvSpPr>
          <p:nvPr>
            <p:ph type="ctrTitle" hasCustomPrompt="1"/>
          </p:nvPr>
        </p:nvSpPr>
        <p:spPr>
          <a:xfrm>
            <a:off x="386176" y="266337"/>
            <a:ext cx="8087840" cy="724646"/>
          </a:xfrm>
          <a:prstGeom prst="rect">
            <a:avLst/>
          </a:prstGeom>
        </p:spPr>
        <p:txBody>
          <a:bodyPr anchor="ctr"/>
          <a:lstStyle>
            <a:lvl1pPr algn="l">
              <a:lnSpc>
                <a:spcPts val="4500"/>
              </a:lnSpc>
              <a:defRPr sz="2900" b="1">
                <a:solidFill>
                  <a:schemeClr val="bg1"/>
                </a:solidFill>
                <a:latin typeface="Arial Narrow" panose="020B0606020202030204" pitchFamily="34" charset="0"/>
              </a:defRPr>
            </a:lvl1pPr>
          </a:lstStyle>
          <a:p>
            <a:r>
              <a:rPr lang="en-US" dirty="0"/>
              <a:t>HERE GOES YOUR TITLE</a:t>
            </a:r>
            <a:endParaRPr lang="es-ES" dirty="0"/>
          </a:p>
        </p:txBody>
      </p:sp>
      <p:sp>
        <p:nvSpPr>
          <p:cNvPr id="17" name="Text Placeholder 16"/>
          <p:cNvSpPr>
            <a:spLocks noGrp="1"/>
          </p:cNvSpPr>
          <p:nvPr>
            <p:ph type="body" sz="quarter" idx="21" hasCustomPrompt="1"/>
          </p:nvPr>
        </p:nvSpPr>
        <p:spPr>
          <a:xfrm>
            <a:off x="662554" y="1863085"/>
            <a:ext cx="1793928" cy="517238"/>
          </a:xfrm>
          <a:prstGeom prst="rect">
            <a:avLst/>
          </a:prstGeom>
        </p:spPr>
        <p:txBody>
          <a:bodyPr anchor="ctr"/>
          <a:lstStyle>
            <a:lvl1pPr marL="0" indent="0" algn="ctr">
              <a:lnSpc>
                <a:spcPts val="1500"/>
              </a:lnSpc>
              <a:buNone/>
              <a:defRPr sz="1400" b="1">
                <a:solidFill>
                  <a:schemeClr val="bg1"/>
                </a:solidFill>
                <a:latin typeface="Arial Narrow" panose="020B0606020202030204" pitchFamily="34" charset="0"/>
              </a:defRPr>
            </a:lvl1pPr>
          </a:lstStyle>
          <a:p>
            <a:pPr lvl="0"/>
            <a:r>
              <a:rPr lang="en-US" dirty="0"/>
              <a:t>TITLE OF THE BOX</a:t>
            </a:r>
            <a:endParaRPr lang="es-ES" dirty="0"/>
          </a:p>
        </p:txBody>
      </p:sp>
      <p:sp>
        <p:nvSpPr>
          <p:cNvPr id="24" name="Text Placeholder 16"/>
          <p:cNvSpPr>
            <a:spLocks noGrp="1"/>
          </p:cNvSpPr>
          <p:nvPr>
            <p:ph type="body" sz="quarter" idx="24" hasCustomPrompt="1"/>
          </p:nvPr>
        </p:nvSpPr>
        <p:spPr>
          <a:xfrm>
            <a:off x="752124" y="2353435"/>
            <a:ext cx="1630739" cy="360218"/>
          </a:xfrm>
          <a:prstGeom prst="rect">
            <a:avLst/>
          </a:prstGeom>
        </p:spPr>
        <p:txBody>
          <a:bodyPr anchor="t"/>
          <a:lstStyle>
            <a:lvl1pPr marL="0" indent="0" algn="l">
              <a:lnSpc>
                <a:spcPts val="2500"/>
              </a:lnSpc>
              <a:buNone/>
              <a:defRPr sz="1000" b="1">
                <a:solidFill>
                  <a:schemeClr val="bg1"/>
                </a:solidFill>
                <a:latin typeface="Arial Narrow" panose="020B0606020202030204" pitchFamily="34" charset="0"/>
              </a:defRPr>
            </a:lvl1pPr>
          </a:lstStyle>
          <a:p>
            <a:pPr lvl="0"/>
            <a:r>
              <a:rPr lang="en-US" dirty="0"/>
              <a:t>Enter here the header title</a:t>
            </a:r>
            <a:endParaRPr lang="es-ES" dirty="0"/>
          </a:p>
        </p:txBody>
      </p:sp>
      <p:sp>
        <p:nvSpPr>
          <p:cNvPr id="12" name="Text Placeholder 16"/>
          <p:cNvSpPr>
            <a:spLocks noGrp="1"/>
          </p:cNvSpPr>
          <p:nvPr>
            <p:ph type="body" sz="quarter" idx="26" hasCustomPrompt="1"/>
          </p:nvPr>
        </p:nvSpPr>
        <p:spPr>
          <a:xfrm>
            <a:off x="2766215" y="2686528"/>
            <a:ext cx="1630739" cy="2886830"/>
          </a:xfrm>
          <a:prstGeom prst="rect">
            <a:avLst/>
          </a:prstGeom>
        </p:spPr>
        <p:txBody>
          <a:bodyPr anchor="t"/>
          <a:lstStyle>
            <a:lvl1pPr marL="0" indent="0" algn="l">
              <a:lnSpc>
                <a:spcPts val="900"/>
              </a:lnSpc>
              <a:buNone/>
              <a:defRPr sz="700">
                <a:solidFill>
                  <a:schemeClr val="bg1"/>
                </a:solidFill>
                <a:latin typeface="Arial Narrow" panose="020B0606020202030204" pitchFamily="34" charset="0"/>
              </a:defRPr>
            </a:lvl1pPr>
          </a:lstStyle>
          <a:p>
            <a:pPr lvl="0"/>
            <a:r>
              <a:rPr lang="en-US" dirty="0"/>
              <a:t>Enter here your plain text</a:t>
            </a:r>
            <a:endParaRPr lang="es-ES" dirty="0"/>
          </a:p>
        </p:txBody>
      </p:sp>
      <p:sp>
        <p:nvSpPr>
          <p:cNvPr id="13" name="Text Placeholder 16"/>
          <p:cNvSpPr>
            <a:spLocks noGrp="1"/>
          </p:cNvSpPr>
          <p:nvPr>
            <p:ph type="body" sz="quarter" idx="27" hasCustomPrompt="1"/>
          </p:nvPr>
        </p:nvSpPr>
        <p:spPr>
          <a:xfrm>
            <a:off x="2676646" y="1863085"/>
            <a:ext cx="1793928" cy="517238"/>
          </a:xfrm>
          <a:prstGeom prst="rect">
            <a:avLst/>
          </a:prstGeom>
          <a:solidFill>
            <a:schemeClr val="tx1">
              <a:alpha val="20000"/>
            </a:schemeClr>
          </a:solidFill>
        </p:spPr>
        <p:txBody>
          <a:bodyPr anchor="ctr"/>
          <a:lstStyle>
            <a:lvl1pPr marL="0" indent="0" algn="ctr">
              <a:lnSpc>
                <a:spcPts val="1500"/>
              </a:lnSpc>
              <a:buNone/>
              <a:defRPr sz="1400" b="1">
                <a:solidFill>
                  <a:schemeClr val="bg1"/>
                </a:solidFill>
                <a:latin typeface="Arial Narrow" panose="020B0606020202030204" pitchFamily="34" charset="0"/>
              </a:defRPr>
            </a:lvl1pPr>
          </a:lstStyle>
          <a:p>
            <a:pPr lvl="0"/>
            <a:r>
              <a:rPr lang="en-US" dirty="0"/>
              <a:t>TITLE OF THE BOX</a:t>
            </a:r>
            <a:endParaRPr lang="es-ES" dirty="0"/>
          </a:p>
        </p:txBody>
      </p:sp>
      <p:sp>
        <p:nvSpPr>
          <p:cNvPr id="14" name="Text Placeholder 16"/>
          <p:cNvSpPr>
            <a:spLocks noGrp="1"/>
          </p:cNvSpPr>
          <p:nvPr>
            <p:ph type="body" sz="quarter" idx="28" hasCustomPrompt="1"/>
          </p:nvPr>
        </p:nvSpPr>
        <p:spPr>
          <a:xfrm>
            <a:off x="2766216" y="2353435"/>
            <a:ext cx="1630739" cy="360218"/>
          </a:xfrm>
          <a:prstGeom prst="rect">
            <a:avLst/>
          </a:prstGeom>
        </p:spPr>
        <p:txBody>
          <a:bodyPr anchor="t"/>
          <a:lstStyle>
            <a:lvl1pPr marL="0" indent="0" algn="l">
              <a:lnSpc>
                <a:spcPts val="2500"/>
              </a:lnSpc>
              <a:buNone/>
              <a:defRPr sz="1000" b="1">
                <a:solidFill>
                  <a:schemeClr val="bg1"/>
                </a:solidFill>
                <a:latin typeface="Arial Narrow" panose="020B0606020202030204" pitchFamily="34" charset="0"/>
              </a:defRPr>
            </a:lvl1pPr>
          </a:lstStyle>
          <a:p>
            <a:pPr lvl="0"/>
            <a:r>
              <a:rPr lang="en-US" dirty="0"/>
              <a:t>Enter here the header title</a:t>
            </a:r>
            <a:endParaRPr lang="es-ES" dirty="0"/>
          </a:p>
        </p:txBody>
      </p:sp>
      <p:sp>
        <p:nvSpPr>
          <p:cNvPr id="15" name="Text Placeholder 16"/>
          <p:cNvSpPr>
            <a:spLocks noGrp="1"/>
          </p:cNvSpPr>
          <p:nvPr>
            <p:ph type="body" sz="quarter" idx="29" hasCustomPrompt="1"/>
          </p:nvPr>
        </p:nvSpPr>
        <p:spPr>
          <a:xfrm>
            <a:off x="4780307" y="2686528"/>
            <a:ext cx="1630739" cy="2886830"/>
          </a:xfrm>
          <a:prstGeom prst="rect">
            <a:avLst/>
          </a:prstGeom>
        </p:spPr>
        <p:txBody>
          <a:bodyPr anchor="t"/>
          <a:lstStyle>
            <a:lvl1pPr marL="0" indent="0" algn="l">
              <a:lnSpc>
                <a:spcPts val="900"/>
              </a:lnSpc>
              <a:buNone/>
              <a:defRPr sz="700">
                <a:solidFill>
                  <a:schemeClr val="bg1"/>
                </a:solidFill>
                <a:latin typeface="Arial Narrow" panose="020B0606020202030204" pitchFamily="34" charset="0"/>
              </a:defRPr>
            </a:lvl1pPr>
          </a:lstStyle>
          <a:p>
            <a:pPr lvl="0"/>
            <a:r>
              <a:rPr lang="en-US" dirty="0"/>
              <a:t>Enter here your plain text</a:t>
            </a:r>
            <a:endParaRPr lang="es-ES" dirty="0"/>
          </a:p>
        </p:txBody>
      </p:sp>
      <p:sp>
        <p:nvSpPr>
          <p:cNvPr id="16" name="Text Placeholder 16"/>
          <p:cNvSpPr>
            <a:spLocks noGrp="1"/>
          </p:cNvSpPr>
          <p:nvPr>
            <p:ph type="body" sz="quarter" idx="30" hasCustomPrompt="1"/>
          </p:nvPr>
        </p:nvSpPr>
        <p:spPr>
          <a:xfrm>
            <a:off x="4690738" y="1863085"/>
            <a:ext cx="1793928" cy="517238"/>
          </a:xfrm>
          <a:prstGeom prst="rect">
            <a:avLst/>
          </a:prstGeom>
        </p:spPr>
        <p:txBody>
          <a:bodyPr anchor="ctr"/>
          <a:lstStyle>
            <a:lvl1pPr marL="0" indent="0" algn="ctr">
              <a:lnSpc>
                <a:spcPts val="1500"/>
              </a:lnSpc>
              <a:buNone/>
              <a:defRPr sz="1400" b="1">
                <a:solidFill>
                  <a:schemeClr val="bg1"/>
                </a:solidFill>
                <a:latin typeface="Arial Narrow" panose="020B0606020202030204" pitchFamily="34" charset="0"/>
              </a:defRPr>
            </a:lvl1pPr>
          </a:lstStyle>
          <a:p>
            <a:pPr lvl="0"/>
            <a:r>
              <a:rPr lang="en-US" dirty="0"/>
              <a:t>TITLE OF THE BOX</a:t>
            </a:r>
            <a:endParaRPr lang="es-ES" dirty="0"/>
          </a:p>
        </p:txBody>
      </p:sp>
      <p:sp>
        <p:nvSpPr>
          <p:cNvPr id="18" name="Text Placeholder 16"/>
          <p:cNvSpPr>
            <a:spLocks noGrp="1"/>
          </p:cNvSpPr>
          <p:nvPr>
            <p:ph type="body" sz="quarter" idx="31" hasCustomPrompt="1"/>
          </p:nvPr>
        </p:nvSpPr>
        <p:spPr>
          <a:xfrm>
            <a:off x="4780308" y="2353435"/>
            <a:ext cx="1630739" cy="360218"/>
          </a:xfrm>
          <a:prstGeom prst="rect">
            <a:avLst/>
          </a:prstGeom>
        </p:spPr>
        <p:txBody>
          <a:bodyPr anchor="t"/>
          <a:lstStyle>
            <a:lvl1pPr marL="0" indent="0" algn="l">
              <a:lnSpc>
                <a:spcPts val="2500"/>
              </a:lnSpc>
              <a:buNone/>
              <a:defRPr sz="1000" b="1">
                <a:solidFill>
                  <a:schemeClr val="bg1"/>
                </a:solidFill>
                <a:latin typeface="Arial Narrow" panose="020B0606020202030204" pitchFamily="34" charset="0"/>
              </a:defRPr>
            </a:lvl1pPr>
          </a:lstStyle>
          <a:p>
            <a:pPr lvl="0"/>
            <a:r>
              <a:rPr lang="en-US" dirty="0"/>
              <a:t>Enter here the header title</a:t>
            </a:r>
            <a:endParaRPr lang="es-ES" dirty="0"/>
          </a:p>
        </p:txBody>
      </p:sp>
      <p:sp>
        <p:nvSpPr>
          <p:cNvPr id="19" name="Text Placeholder 16"/>
          <p:cNvSpPr>
            <a:spLocks noGrp="1"/>
          </p:cNvSpPr>
          <p:nvPr>
            <p:ph type="body" sz="quarter" idx="32" hasCustomPrompt="1"/>
          </p:nvPr>
        </p:nvSpPr>
        <p:spPr>
          <a:xfrm>
            <a:off x="6794399" y="2686528"/>
            <a:ext cx="1630739" cy="2886830"/>
          </a:xfrm>
          <a:prstGeom prst="rect">
            <a:avLst/>
          </a:prstGeom>
        </p:spPr>
        <p:txBody>
          <a:bodyPr anchor="t"/>
          <a:lstStyle>
            <a:lvl1pPr marL="0" indent="0" algn="l">
              <a:lnSpc>
                <a:spcPts val="900"/>
              </a:lnSpc>
              <a:buNone/>
              <a:defRPr sz="700">
                <a:solidFill>
                  <a:schemeClr val="bg1"/>
                </a:solidFill>
                <a:latin typeface="Arial Narrow" panose="020B0606020202030204" pitchFamily="34" charset="0"/>
              </a:defRPr>
            </a:lvl1pPr>
          </a:lstStyle>
          <a:p>
            <a:pPr lvl="0"/>
            <a:r>
              <a:rPr lang="en-US" dirty="0"/>
              <a:t>Enter here your plain text</a:t>
            </a:r>
            <a:endParaRPr lang="es-ES" dirty="0"/>
          </a:p>
        </p:txBody>
      </p:sp>
      <p:sp>
        <p:nvSpPr>
          <p:cNvPr id="20" name="Text Placeholder 16"/>
          <p:cNvSpPr>
            <a:spLocks noGrp="1"/>
          </p:cNvSpPr>
          <p:nvPr>
            <p:ph type="body" sz="quarter" idx="33" hasCustomPrompt="1"/>
          </p:nvPr>
        </p:nvSpPr>
        <p:spPr>
          <a:xfrm>
            <a:off x="6704830" y="1863085"/>
            <a:ext cx="1793928" cy="517238"/>
          </a:xfrm>
          <a:prstGeom prst="rect">
            <a:avLst/>
          </a:prstGeom>
        </p:spPr>
        <p:txBody>
          <a:bodyPr anchor="ctr"/>
          <a:lstStyle>
            <a:lvl1pPr marL="0" indent="0" algn="ctr">
              <a:lnSpc>
                <a:spcPts val="1500"/>
              </a:lnSpc>
              <a:buNone/>
              <a:defRPr sz="1400" b="1">
                <a:solidFill>
                  <a:schemeClr val="bg1"/>
                </a:solidFill>
                <a:latin typeface="Arial Narrow" panose="020B0606020202030204" pitchFamily="34" charset="0"/>
              </a:defRPr>
            </a:lvl1pPr>
          </a:lstStyle>
          <a:p>
            <a:pPr lvl="0"/>
            <a:r>
              <a:rPr lang="en-US" dirty="0"/>
              <a:t>TITLE OF THE BOX</a:t>
            </a:r>
            <a:endParaRPr lang="es-ES" dirty="0"/>
          </a:p>
        </p:txBody>
      </p:sp>
      <p:sp>
        <p:nvSpPr>
          <p:cNvPr id="21" name="Text Placeholder 16"/>
          <p:cNvSpPr>
            <a:spLocks noGrp="1"/>
          </p:cNvSpPr>
          <p:nvPr>
            <p:ph type="body" sz="quarter" idx="34" hasCustomPrompt="1"/>
          </p:nvPr>
        </p:nvSpPr>
        <p:spPr>
          <a:xfrm>
            <a:off x="6794400" y="2353435"/>
            <a:ext cx="1630739" cy="360218"/>
          </a:xfrm>
          <a:prstGeom prst="rect">
            <a:avLst/>
          </a:prstGeom>
        </p:spPr>
        <p:txBody>
          <a:bodyPr anchor="t"/>
          <a:lstStyle>
            <a:lvl1pPr marL="0" indent="0" algn="l">
              <a:lnSpc>
                <a:spcPts val="2500"/>
              </a:lnSpc>
              <a:buNone/>
              <a:defRPr sz="1000" b="1">
                <a:solidFill>
                  <a:schemeClr val="bg1"/>
                </a:solidFill>
                <a:latin typeface="Arial Narrow" panose="020B0606020202030204" pitchFamily="34" charset="0"/>
              </a:defRPr>
            </a:lvl1pPr>
          </a:lstStyle>
          <a:p>
            <a:pPr lvl="0"/>
            <a:r>
              <a:rPr lang="en-US" dirty="0"/>
              <a:t>Enter here the header title</a:t>
            </a:r>
            <a:endParaRPr lang="es-ES" dirty="0"/>
          </a:p>
        </p:txBody>
      </p:sp>
    </p:spTree>
    <p:extLst>
      <p:ext uri="{BB962C8B-B14F-4D97-AF65-F5344CB8AC3E}">
        <p14:creationId xmlns:p14="http://schemas.microsoft.com/office/powerpoint/2010/main" val="31149895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Op1 Top Banner +2 Text Boxes OpA">
    <p:spTree>
      <p:nvGrpSpPr>
        <p:cNvPr id="1" name=""/>
        <p:cNvGrpSpPr/>
        <p:nvPr/>
      </p:nvGrpSpPr>
      <p:grpSpPr>
        <a:xfrm>
          <a:off x="0" y="0"/>
          <a:ext cx="0" cy="0"/>
          <a:chOff x="0" y="0"/>
          <a:chExt cx="0" cy="0"/>
        </a:xfrm>
      </p:grpSpPr>
      <p:sp>
        <p:nvSpPr>
          <p:cNvPr id="37" name="Rectangle 36"/>
          <p:cNvSpPr/>
          <p:nvPr/>
        </p:nvSpPr>
        <p:spPr>
          <a:xfrm>
            <a:off x="556329" y="1875182"/>
            <a:ext cx="3776870" cy="3949148"/>
          </a:xfrm>
          <a:prstGeom prst="rect">
            <a:avLst/>
          </a:prstGeom>
          <a:solidFill>
            <a:srgbClr val="EE58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a-ET"/>
          </a:p>
        </p:txBody>
      </p:sp>
      <p:sp>
        <p:nvSpPr>
          <p:cNvPr id="38" name="Rectangle 37"/>
          <p:cNvSpPr/>
          <p:nvPr/>
        </p:nvSpPr>
        <p:spPr>
          <a:xfrm>
            <a:off x="556329" y="1709530"/>
            <a:ext cx="3776870" cy="165652"/>
          </a:xfrm>
          <a:prstGeom prst="rect">
            <a:avLst/>
          </a:prstGeom>
          <a:solidFill>
            <a:srgbClr val="585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a-ET" dirty="0"/>
          </a:p>
        </p:txBody>
      </p:sp>
      <p:sp>
        <p:nvSpPr>
          <p:cNvPr id="40" name="Rectangle 39"/>
          <p:cNvSpPr/>
          <p:nvPr/>
        </p:nvSpPr>
        <p:spPr>
          <a:xfrm>
            <a:off x="4810277" y="1875182"/>
            <a:ext cx="3776870" cy="3949148"/>
          </a:xfrm>
          <a:prstGeom prst="rect">
            <a:avLst/>
          </a:prstGeom>
          <a:solidFill>
            <a:srgbClr val="D2CB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a-ET"/>
          </a:p>
        </p:txBody>
      </p:sp>
      <p:sp>
        <p:nvSpPr>
          <p:cNvPr id="41" name="Rectangle 40"/>
          <p:cNvSpPr/>
          <p:nvPr/>
        </p:nvSpPr>
        <p:spPr>
          <a:xfrm>
            <a:off x="4810277" y="1709530"/>
            <a:ext cx="3776870" cy="165652"/>
          </a:xfrm>
          <a:prstGeom prst="rect">
            <a:avLst/>
          </a:prstGeom>
          <a:solidFill>
            <a:srgbClr val="585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a-ET" dirty="0"/>
          </a:p>
        </p:txBody>
      </p:sp>
      <p:sp>
        <p:nvSpPr>
          <p:cNvPr id="25" name="Text Placeholder 16"/>
          <p:cNvSpPr>
            <a:spLocks noGrp="1"/>
          </p:cNvSpPr>
          <p:nvPr userDrawn="1">
            <p:ph type="body" sz="quarter" idx="25" hasCustomPrompt="1"/>
          </p:nvPr>
        </p:nvSpPr>
        <p:spPr>
          <a:xfrm>
            <a:off x="752123" y="2668746"/>
            <a:ext cx="3286677" cy="2984568"/>
          </a:xfrm>
          <a:prstGeom prst="rect">
            <a:avLst/>
          </a:prstGeom>
        </p:spPr>
        <p:txBody>
          <a:bodyPr anchor="t"/>
          <a:lstStyle>
            <a:lvl1pPr marL="0" indent="0" algn="l">
              <a:lnSpc>
                <a:spcPts val="1100"/>
              </a:lnSpc>
              <a:buNone/>
              <a:defRPr sz="950">
                <a:solidFill>
                  <a:schemeClr val="bg1"/>
                </a:solidFill>
                <a:latin typeface="Arial Narrow" panose="020B0606020202030204" pitchFamily="34" charset="0"/>
              </a:defRPr>
            </a:lvl1pPr>
          </a:lstStyle>
          <a:p>
            <a:pPr lvl="0"/>
            <a:r>
              <a:rPr lang="en-US" dirty="0"/>
              <a:t>Enter here your plain text</a:t>
            </a:r>
            <a:endParaRPr lang="es-ES" dirty="0"/>
          </a:p>
        </p:txBody>
      </p:sp>
      <p:sp>
        <p:nvSpPr>
          <p:cNvPr id="2" name="Title 1"/>
          <p:cNvSpPr>
            <a:spLocks noGrp="1"/>
          </p:cNvSpPr>
          <p:nvPr userDrawn="1">
            <p:ph type="ctrTitle" hasCustomPrompt="1"/>
          </p:nvPr>
        </p:nvSpPr>
        <p:spPr>
          <a:xfrm>
            <a:off x="386176" y="266337"/>
            <a:ext cx="8087840" cy="724646"/>
          </a:xfrm>
          <a:prstGeom prst="rect">
            <a:avLst/>
          </a:prstGeom>
        </p:spPr>
        <p:txBody>
          <a:bodyPr anchor="ctr"/>
          <a:lstStyle>
            <a:lvl1pPr algn="l">
              <a:lnSpc>
                <a:spcPts val="4500"/>
              </a:lnSpc>
              <a:defRPr sz="2900" b="1">
                <a:solidFill>
                  <a:schemeClr val="bg1"/>
                </a:solidFill>
                <a:latin typeface="Arial Narrow" panose="020B0606020202030204" pitchFamily="34" charset="0"/>
              </a:defRPr>
            </a:lvl1pPr>
          </a:lstStyle>
          <a:p>
            <a:r>
              <a:rPr lang="en-US" dirty="0"/>
              <a:t>HERE GOES YOUR TITLE</a:t>
            </a:r>
            <a:endParaRPr lang="es-ES" dirty="0"/>
          </a:p>
        </p:txBody>
      </p:sp>
      <p:sp>
        <p:nvSpPr>
          <p:cNvPr id="24" name="Text Placeholder 16"/>
          <p:cNvSpPr>
            <a:spLocks noGrp="1"/>
          </p:cNvSpPr>
          <p:nvPr userDrawn="1">
            <p:ph type="body" sz="quarter" idx="24" hasCustomPrompt="1"/>
          </p:nvPr>
        </p:nvSpPr>
        <p:spPr>
          <a:xfrm>
            <a:off x="752123" y="1919282"/>
            <a:ext cx="3286677" cy="360218"/>
          </a:xfrm>
          <a:prstGeom prst="rect">
            <a:avLst/>
          </a:prstGeom>
        </p:spPr>
        <p:txBody>
          <a:bodyPr anchor="t"/>
          <a:lstStyle>
            <a:lvl1pPr marL="0" indent="0" algn="l">
              <a:lnSpc>
                <a:spcPts val="2500"/>
              </a:lnSpc>
              <a:buNone/>
              <a:defRPr sz="2200" b="1">
                <a:solidFill>
                  <a:schemeClr val="bg1"/>
                </a:solidFill>
                <a:latin typeface="Arial Narrow" panose="020B0606020202030204" pitchFamily="34" charset="0"/>
              </a:defRPr>
            </a:lvl1pPr>
          </a:lstStyle>
          <a:p>
            <a:pPr lvl="0"/>
            <a:r>
              <a:rPr lang="en-US" dirty="0"/>
              <a:t>ENTER HERE YOUR TITLE</a:t>
            </a:r>
            <a:endParaRPr lang="es-ES" dirty="0"/>
          </a:p>
        </p:txBody>
      </p:sp>
      <p:sp>
        <p:nvSpPr>
          <p:cNvPr id="26" name="Text Placeholder 16"/>
          <p:cNvSpPr>
            <a:spLocks noGrp="1"/>
          </p:cNvSpPr>
          <p:nvPr userDrawn="1">
            <p:ph type="body" sz="quarter" idx="26" hasCustomPrompt="1"/>
          </p:nvPr>
        </p:nvSpPr>
        <p:spPr>
          <a:xfrm>
            <a:off x="759380" y="2315785"/>
            <a:ext cx="3279420" cy="360218"/>
          </a:xfrm>
          <a:prstGeom prst="rect">
            <a:avLst/>
          </a:prstGeom>
        </p:spPr>
        <p:txBody>
          <a:bodyPr anchor="t"/>
          <a:lstStyle>
            <a:lvl1pPr marL="0" indent="0" algn="l">
              <a:lnSpc>
                <a:spcPts val="2500"/>
              </a:lnSpc>
              <a:buNone/>
              <a:defRPr sz="1300" b="1" baseline="0">
                <a:solidFill>
                  <a:schemeClr val="bg1"/>
                </a:solidFill>
                <a:latin typeface="Arial Narrow" panose="020B0606020202030204" pitchFamily="34" charset="0"/>
              </a:defRPr>
            </a:lvl1pPr>
          </a:lstStyle>
          <a:p>
            <a:pPr lvl="0"/>
            <a:r>
              <a:rPr lang="en-US" dirty="0"/>
              <a:t>Enter here your header</a:t>
            </a:r>
            <a:endParaRPr lang="es-ES" dirty="0"/>
          </a:p>
        </p:txBody>
      </p:sp>
      <p:sp>
        <p:nvSpPr>
          <p:cNvPr id="27" name="Text Placeholder 16"/>
          <p:cNvSpPr>
            <a:spLocks noGrp="1"/>
          </p:cNvSpPr>
          <p:nvPr userDrawn="1">
            <p:ph type="body" sz="quarter" idx="27" hasCustomPrompt="1"/>
          </p:nvPr>
        </p:nvSpPr>
        <p:spPr>
          <a:xfrm>
            <a:off x="5004808" y="2676003"/>
            <a:ext cx="3286677" cy="2984568"/>
          </a:xfrm>
          <a:prstGeom prst="rect">
            <a:avLst/>
          </a:prstGeom>
        </p:spPr>
        <p:txBody>
          <a:bodyPr anchor="t"/>
          <a:lstStyle>
            <a:lvl1pPr marL="0" indent="0" algn="l">
              <a:lnSpc>
                <a:spcPts val="1100"/>
              </a:lnSpc>
              <a:buNone/>
              <a:defRPr sz="950">
                <a:solidFill>
                  <a:schemeClr val="bg1"/>
                </a:solidFill>
                <a:latin typeface="Arial Narrow" panose="020B0606020202030204" pitchFamily="34" charset="0"/>
              </a:defRPr>
            </a:lvl1pPr>
          </a:lstStyle>
          <a:p>
            <a:pPr lvl="0"/>
            <a:r>
              <a:rPr lang="en-US" dirty="0"/>
              <a:t>Enter here your plain text</a:t>
            </a:r>
            <a:endParaRPr lang="es-ES" dirty="0"/>
          </a:p>
        </p:txBody>
      </p:sp>
      <p:sp>
        <p:nvSpPr>
          <p:cNvPr id="28" name="Text Placeholder 16"/>
          <p:cNvSpPr>
            <a:spLocks noGrp="1"/>
          </p:cNvSpPr>
          <p:nvPr userDrawn="1">
            <p:ph type="body" sz="quarter" idx="28" hasCustomPrompt="1"/>
          </p:nvPr>
        </p:nvSpPr>
        <p:spPr>
          <a:xfrm>
            <a:off x="5004808" y="1926539"/>
            <a:ext cx="3286677" cy="360218"/>
          </a:xfrm>
          <a:prstGeom prst="rect">
            <a:avLst/>
          </a:prstGeom>
        </p:spPr>
        <p:txBody>
          <a:bodyPr anchor="t"/>
          <a:lstStyle>
            <a:lvl1pPr marL="0" indent="0" algn="l">
              <a:lnSpc>
                <a:spcPts val="2500"/>
              </a:lnSpc>
              <a:buNone/>
              <a:defRPr sz="2200" b="1">
                <a:solidFill>
                  <a:schemeClr val="bg1"/>
                </a:solidFill>
                <a:latin typeface="Arial Narrow" panose="020B0606020202030204" pitchFamily="34" charset="0"/>
              </a:defRPr>
            </a:lvl1pPr>
          </a:lstStyle>
          <a:p>
            <a:pPr lvl="0"/>
            <a:r>
              <a:rPr lang="en-US" dirty="0"/>
              <a:t>ENTER HERE YOUR TITLE</a:t>
            </a:r>
            <a:endParaRPr lang="es-ES" dirty="0"/>
          </a:p>
        </p:txBody>
      </p:sp>
      <p:sp>
        <p:nvSpPr>
          <p:cNvPr id="29" name="Text Placeholder 16"/>
          <p:cNvSpPr>
            <a:spLocks noGrp="1"/>
          </p:cNvSpPr>
          <p:nvPr userDrawn="1">
            <p:ph type="body" sz="quarter" idx="29" hasCustomPrompt="1"/>
          </p:nvPr>
        </p:nvSpPr>
        <p:spPr>
          <a:xfrm>
            <a:off x="5012065" y="2323042"/>
            <a:ext cx="3279420" cy="360218"/>
          </a:xfrm>
          <a:prstGeom prst="rect">
            <a:avLst/>
          </a:prstGeom>
        </p:spPr>
        <p:txBody>
          <a:bodyPr anchor="t"/>
          <a:lstStyle>
            <a:lvl1pPr marL="0" indent="0" algn="l">
              <a:lnSpc>
                <a:spcPts val="2500"/>
              </a:lnSpc>
              <a:buNone/>
              <a:defRPr sz="1300" b="1">
                <a:solidFill>
                  <a:schemeClr val="bg1"/>
                </a:solidFill>
                <a:latin typeface="Arial Narrow" panose="020B0606020202030204" pitchFamily="34" charset="0"/>
              </a:defRPr>
            </a:lvl1pPr>
          </a:lstStyle>
          <a:p>
            <a:pPr lvl="0"/>
            <a:r>
              <a:rPr lang="en-US" dirty="0"/>
              <a:t>Enter here your header</a:t>
            </a:r>
            <a:endParaRPr lang="es-ES" dirty="0"/>
          </a:p>
        </p:txBody>
      </p:sp>
    </p:spTree>
    <p:extLst>
      <p:ext uri="{BB962C8B-B14F-4D97-AF65-F5344CB8AC3E}">
        <p14:creationId xmlns:p14="http://schemas.microsoft.com/office/powerpoint/2010/main" val="5726543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Op1 Top Banner, Chart &amp; Texts OpA">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86176" y="266337"/>
            <a:ext cx="8087840" cy="724646"/>
          </a:xfrm>
          <a:prstGeom prst="rect">
            <a:avLst/>
          </a:prstGeom>
        </p:spPr>
        <p:txBody>
          <a:bodyPr anchor="ctr"/>
          <a:lstStyle>
            <a:lvl1pPr algn="l">
              <a:lnSpc>
                <a:spcPts val="4500"/>
              </a:lnSpc>
              <a:defRPr sz="2900" b="1" baseline="0">
                <a:solidFill>
                  <a:schemeClr val="bg1"/>
                </a:solidFill>
                <a:latin typeface="Arial Narrow" panose="020B0606020202030204" pitchFamily="34" charset="0"/>
              </a:defRPr>
            </a:lvl1pPr>
          </a:lstStyle>
          <a:p>
            <a:r>
              <a:rPr lang="en-US" dirty="0"/>
              <a:t>HERE GOES YOUR TITLE</a:t>
            </a:r>
            <a:endParaRPr lang="es-ES" dirty="0"/>
          </a:p>
        </p:txBody>
      </p:sp>
      <p:sp>
        <p:nvSpPr>
          <p:cNvPr id="17" name="Subtitle 2"/>
          <p:cNvSpPr>
            <a:spLocks noGrp="1"/>
          </p:cNvSpPr>
          <p:nvPr>
            <p:ph type="subTitle" idx="1" hasCustomPrompt="1"/>
          </p:nvPr>
        </p:nvSpPr>
        <p:spPr>
          <a:xfrm>
            <a:off x="5410757" y="1794970"/>
            <a:ext cx="3243716" cy="525931"/>
          </a:xfrm>
          <a:prstGeom prst="rect">
            <a:avLst/>
          </a:prstGeom>
        </p:spPr>
        <p:txBody>
          <a:bodyPr anchor="b"/>
          <a:lstStyle>
            <a:lvl1pPr marL="0" indent="0" algn="l">
              <a:buNone/>
              <a:defRPr sz="2200" b="1">
                <a:solidFill>
                  <a:srgbClr val="EE5859"/>
                </a:solidFill>
                <a:latin typeface="Arial Narrow" panose="020B0606020202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TITLE OF THE GRAPHIC</a:t>
            </a:r>
            <a:endParaRPr lang="es-ES" dirty="0"/>
          </a:p>
        </p:txBody>
      </p:sp>
      <p:sp>
        <p:nvSpPr>
          <p:cNvPr id="18" name="Text Placeholder 8"/>
          <p:cNvSpPr>
            <a:spLocks noGrp="1"/>
          </p:cNvSpPr>
          <p:nvPr>
            <p:ph type="body" sz="quarter" idx="13" hasCustomPrompt="1"/>
          </p:nvPr>
        </p:nvSpPr>
        <p:spPr>
          <a:xfrm>
            <a:off x="5410757" y="2466109"/>
            <a:ext cx="3243716" cy="147781"/>
          </a:xfrm>
          <a:prstGeom prst="rect">
            <a:avLst/>
          </a:prstGeom>
        </p:spPr>
        <p:txBody>
          <a:bodyPr anchor="ctr"/>
          <a:lstStyle>
            <a:lvl1pPr marL="0" indent="0">
              <a:lnSpc>
                <a:spcPts val="1500"/>
              </a:lnSpc>
              <a:buNone/>
              <a:defRPr sz="1300" b="1">
                <a:solidFill>
                  <a:srgbClr val="EE5859"/>
                </a:solidFill>
                <a:latin typeface="Arial Narrow" panose="020B0606020202030204" pitchFamily="34" charset="0"/>
              </a:defRPr>
            </a:lvl1pPr>
          </a:lstStyle>
          <a:p>
            <a:pPr lvl="0"/>
            <a:r>
              <a:rPr lang="en-US" dirty="0"/>
              <a:t>Title of the subsection</a:t>
            </a:r>
            <a:endParaRPr lang="es-ES" dirty="0"/>
          </a:p>
        </p:txBody>
      </p:sp>
      <p:sp>
        <p:nvSpPr>
          <p:cNvPr id="19" name="Text Placeholder 8"/>
          <p:cNvSpPr>
            <a:spLocks noGrp="1"/>
          </p:cNvSpPr>
          <p:nvPr>
            <p:ph type="body" sz="quarter" idx="14" hasCustomPrompt="1"/>
          </p:nvPr>
        </p:nvSpPr>
        <p:spPr>
          <a:xfrm>
            <a:off x="5410757" y="2663222"/>
            <a:ext cx="3243716" cy="2816828"/>
          </a:xfrm>
          <a:prstGeom prst="rect">
            <a:avLst/>
          </a:prstGeom>
        </p:spPr>
        <p:txBody>
          <a:bodyPr anchor="t"/>
          <a:lstStyle>
            <a:lvl1pPr marL="0" indent="0">
              <a:lnSpc>
                <a:spcPts val="1100"/>
              </a:lnSpc>
              <a:buNone/>
              <a:defRPr sz="900">
                <a:solidFill>
                  <a:srgbClr val="58585A"/>
                </a:solidFill>
                <a:latin typeface="Arial Narrow" panose="020B0606020202030204" pitchFamily="34" charset="0"/>
              </a:defRPr>
            </a:lvl1pPr>
          </a:lstStyle>
          <a:p>
            <a:pPr lvl="0"/>
            <a:r>
              <a:rPr lang="en-US" dirty="0"/>
              <a:t>Enter here your plain text</a:t>
            </a:r>
            <a:endParaRPr lang="es-ES" dirty="0"/>
          </a:p>
        </p:txBody>
      </p:sp>
      <p:graphicFrame>
        <p:nvGraphicFramePr>
          <p:cNvPr id="3" name="Diagram 2"/>
          <p:cNvGraphicFramePr/>
          <p:nvPr userDrawn="1">
            <p:extLst>
              <p:ext uri="{D42A27DB-BD31-4B8C-83A1-F6EECF244321}">
                <p14:modId xmlns:p14="http://schemas.microsoft.com/office/powerpoint/2010/main" val="151553760"/>
              </p:ext>
            </p:extLst>
          </p:nvPr>
        </p:nvGraphicFramePr>
        <p:xfrm>
          <a:off x="275771" y="1716315"/>
          <a:ext cx="4775200" cy="40168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066097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Op1 Top Banner, Chartop2 &amp; Texts OpA">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86176" y="266337"/>
            <a:ext cx="8087840" cy="724646"/>
          </a:xfrm>
          <a:prstGeom prst="rect">
            <a:avLst/>
          </a:prstGeom>
        </p:spPr>
        <p:txBody>
          <a:bodyPr anchor="ctr"/>
          <a:lstStyle>
            <a:lvl1pPr algn="l">
              <a:lnSpc>
                <a:spcPts val="4500"/>
              </a:lnSpc>
              <a:defRPr sz="2900" b="1">
                <a:solidFill>
                  <a:schemeClr val="bg1"/>
                </a:solidFill>
                <a:latin typeface="Arial Narrow" panose="020B0606020202030204" pitchFamily="34" charset="0"/>
              </a:defRPr>
            </a:lvl1pPr>
          </a:lstStyle>
          <a:p>
            <a:r>
              <a:rPr lang="en-US" dirty="0"/>
              <a:t>HERE GOES YOUR TITLE</a:t>
            </a:r>
            <a:endParaRPr lang="es-ES" dirty="0"/>
          </a:p>
        </p:txBody>
      </p:sp>
      <p:sp>
        <p:nvSpPr>
          <p:cNvPr id="17" name="Subtitle 2"/>
          <p:cNvSpPr>
            <a:spLocks noGrp="1"/>
          </p:cNvSpPr>
          <p:nvPr>
            <p:ph type="subTitle" idx="1" hasCustomPrompt="1"/>
          </p:nvPr>
        </p:nvSpPr>
        <p:spPr>
          <a:xfrm>
            <a:off x="5410757" y="1794970"/>
            <a:ext cx="3243716" cy="525931"/>
          </a:xfrm>
          <a:prstGeom prst="rect">
            <a:avLst/>
          </a:prstGeom>
        </p:spPr>
        <p:txBody>
          <a:bodyPr anchor="b"/>
          <a:lstStyle>
            <a:lvl1pPr marL="0" indent="0" algn="l">
              <a:buNone/>
              <a:defRPr sz="2200" b="1">
                <a:solidFill>
                  <a:srgbClr val="EE5859"/>
                </a:solidFill>
                <a:latin typeface="Arial Narrow" panose="020B0606020202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TITLE OF THE CHART</a:t>
            </a:r>
            <a:endParaRPr lang="es-ES" dirty="0"/>
          </a:p>
        </p:txBody>
      </p:sp>
      <p:sp>
        <p:nvSpPr>
          <p:cNvPr id="18" name="Text Placeholder 8"/>
          <p:cNvSpPr>
            <a:spLocks noGrp="1"/>
          </p:cNvSpPr>
          <p:nvPr>
            <p:ph type="body" sz="quarter" idx="13" hasCustomPrompt="1"/>
          </p:nvPr>
        </p:nvSpPr>
        <p:spPr>
          <a:xfrm>
            <a:off x="5410757" y="2466109"/>
            <a:ext cx="3243716" cy="147781"/>
          </a:xfrm>
          <a:prstGeom prst="rect">
            <a:avLst/>
          </a:prstGeom>
        </p:spPr>
        <p:txBody>
          <a:bodyPr anchor="ctr"/>
          <a:lstStyle>
            <a:lvl1pPr marL="0" indent="0">
              <a:lnSpc>
                <a:spcPts val="1500"/>
              </a:lnSpc>
              <a:buNone/>
              <a:defRPr sz="1300" b="1">
                <a:solidFill>
                  <a:srgbClr val="EE5859"/>
                </a:solidFill>
                <a:latin typeface="Arial Narrow" panose="020B0606020202030204" pitchFamily="34" charset="0"/>
              </a:defRPr>
            </a:lvl1pPr>
          </a:lstStyle>
          <a:p>
            <a:pPr lvl="0"/>
            <a:r>
              <a:rPr lang="en-US" dirty="0"/>
              <a:t>Title of the subsection</a:t>
            </a:r>
            <a:endParaRPr lang="es-ES" dirty="0"/>
          </a:p>
        </p:txBody>
      </p:sp>
      <p:sp>
        <p:nvSpPr>
          <p:cNvPr id="19" name="Text Placeholder 8"/>
          <p:cNvSpPr>
            <a:spLocks noGrp="1"/>
          </p:cNvSpPr>
          <p:nvPr>
            <p:ph type="body" sz="quarter" idx="14" hasCustomPrompt="1"/>
          </p:nvPr>
        </p:nvSpPr>
        <p:spPr>
          <a:xfrm>
            <a:off x="5410757" y="2663222"/>
            <a:ext cx="3243716" cy="2816828"/>
          </a:xfrm>
          <a:prstGeom prst="rect">
            <a:avLst/>
          </a:prstGeom>
        </p:spPr>
        <p:txBody>
          <a:bodyPr anchor="t"/>
          <a:lstStyle>
            <a:lvl1pPr marL="0" indent="0">
              <a:lnSpc>
                <a:spcPts val="1100"/>
              </a:lnSpc>
              <a:buNone/>
              <a:defRPr sz="900">
                <a:solidFill>
                  <a:srgbClr val="58585A"/>
                </a:solidFill>
                <a:latin typeface="Arial Narrow" panose="020B0606020202030204" pitchFamily="34" charset="0"/>
              </a:defRPr>
            </a:lvl1pPr>
          </a:lstStyle>
          <a:p>
            <a:pPr lvl="0"/>
            <a:r>
              <a:rPr lang="en-US" dirty="0"/>
              <a:t>Enter here your plain text</a:t>
            </a:r>
            <a:endParaRPr lang="es-ES" dirty="0"/>
          </a:p>
        </p:txBody>
      </p:sp>
      <p:sp>
        <p:nvSpPr>
          <p:cNvPr id="7" name="Chart Placeholder 6"/>
          <p:cNvSpPr>
            <a:spLocks noGrp="1"/>
          </p:cNvSpPr>
          <p:nvPr>
            <p:ph type="chart" sz="quarter" idx="15" hasCustomPrompt="1"/>
          </p:nvPr>
        </p:nvSpPr>
        <p:spPr>
          <a:xfrm>
            <a:off x="386176" y="1794971"/>
            <a:ext cx="4563195" cy="3685080"/>
          </a:xfrm>
          <a:prstGeom prst="rect">
            <a:avLst/>
          </a:prstGeom>
        </p:spPr>
        <p:txBody>
          <a:bodyPr/>
          <a:lstStyle>
            <a:lvl1pPr>
              <a:defRPr>
                <a:latin typeface="Arial Narrow" panose="020B0606020202030204" pitchFamily="34" charset="0"/>
              </a:defRPr>
            </a:lvl1pPr>
          </a:lstStyle>
          <a:p>
            <a:r>
              <a:rPr lang="es-ES" dirty="0" err="1"/>
              <a:t>Click</a:t>
            </a:r>
            <a:r>
              <a:rPr lang="es-ES" dirty="0"/>
              <a:t> in </a:t>
            </a:r>
            <a:r>
              <a:rPr lang="es-ES" dirty="0" err="1"/>
              <a:t>the</a:t>
            </a:r>
            <a:r>
              <a:rPr lang="es-ES" dirty="0"/>
              <a:t> </a:t>
            </a:r>
            <a:r>
              <a:rPr lang="es-ES" dirty="0" err="1"/>
              <a:t>icon</a:t>
            </a:r>
            <a:r>
              <a:rPr lang="es-ES" dirty="0"/>
              <a:t> </a:t>
            </a:r>
            <a:r>
              <a:rPr lang="es-ES" dirty="0" err="1"/>
              <a:t>below</a:t>
            </a:r>
            <a:r>
              <a:rPr lang="es-ES" dirty="0"/>
              <a:t> to </a:t>
            </a:r>
            <a:r>
              <a:rPr lang="es-ES" dirty="0" err="1"/>
              <a:t>insert</a:t>
            </a:r>
            <a:r>
              <a:rPr lang="es-ES" dirty="0"/>
              <a:t> </a:t>
            </a:r>
            <a:r>
              <a:rPr lang="es-ES" dirty="0" err="1"/>
              <a:t>your</a:t>
            </a:r>
            <a:r>
              <a:rPr lang="es-ES" dirty="0"/>
              <a:t> chart</a:t>
            </a:r>
          </a:p>
        </p:txBody>
      </p:sp>
    </p:spTree>
    <p:extLst>
      <p:ext uri="{BB962C8B-B14F-4D97-AF65-F5344CB8AC3E}">
        <p14:creationId xmlns:p14="http://schemas.microsoft.com/office/powerpoint/2010/main" val="38042152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Op1 Top Banner, Smartgraphic &amp; Texts OpA">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86176" y="266337"/>
            <a:ext cx="8087840" cy="724646"/>
          </a:xfrm>
          <a:prstGeom prst="rect">
            <a:avLst/>
          </a:prstGeom>
        </p:spPr>
        <p:txBody>
          <a:bodyPr anchor="ctr"/>
          <a:lstStyle>
            <a:lvl1pPr algn="l">
              <a:lnSpc>
                <a:spcPts val="4500"/>
              </a:lnSpc>
              <a:defRPr sz="2900" b="1">
                <a:solidFill>
                  <a:schemeClr val="bg1"/>
                </a:solidFill>
                <a:latin typeface="Arial Narrow" panose="020B0606020202030204" pitchFamily="34" charset="0"/>
              </a:defRPr>
            </a:lvl1pPr>
          </a:lstStyle>
          <a:p>
            <a:r>
              <a:rPr lang="en-US" dirty="0"/>
              <a:t>HERE GOES YOUR TITLE</a:t>
            </a:r>
            <a:endParaRPr lang="es-ES" dirty="0"/>
          </a:p>
        </p:txBody>
      </p:sp>
      <p:sp>
        <p:nvSpPr>
          <p:cNvPr id="17" name="Subtitle 2"/>
          <p:cNvSpPr>
            <a:spLocks noGrp="1"/>
          </p:cNvSpPr>
          <p:nvPr>
            <p:ph type="subTitle" idx="1" hasCustomPrompt="1"/>
          </p:nvPr>
        </p:nvSpPr>
        <p:spPr>
          <a:xfrm>
            <a:off x="5410757" y="1794970"/>
            <a:ext cx="3243716" cy="525931"/>
          </a:xfrm>
          <a:prstGeom prst="rect">
            <a:avLst/>
          </a:prstGeom>
        </p:spPr>
        <p:txBody>
          <a:bodyPr anchor="b"/>
          <a:lstStyle>
            <a:lvl1pPr marL="0" indent="0" algn="l">
              <a:buNone/>
              <a:defRPr sz="2100" b="1">
                <a:solidFill>
                  <a:srgbClr val="EE5859"/>
                </a:solidFill>
                <a:latin typeface="Arial Narrow" panose="020B0606020202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TITLE OF YOUR SMARTART</a:t>
            </a:r>
            <a:endParaRPr lang="es-ES" dirty="0"/>
          </a:p>
        </p:txBody>
      </p:sp>
      <p:sp>
        <p:nvSpPr>
          <p:cNvPr id="18" name="Text Placeholder 8"/>
          <p:cNvSpPr>
            <a:spLocks noGrp="1"/>
          </p:cNvSpPr>
          <p:nvPr>
            <p:ph type="body" sz="quarter" idx="13" hasCustomPrompt="1"/>
          </p:nvPr>
        </p:nvSpPr>
        <p:spPr>
          <a:xfrm>
            <a:off x="5410757" y="2466109"/>
            <a:ext cx="3243716" cy="147781"/>
          </a:xfrm>
          <a:prstGeom prst="rect">
            <a:avLst/>
          </a:prstGeom>
        </p:spPr>
        <p:txBody>
          <a:bodyPr anchor="ctr"/>
          <a:lstStyle>
            <a:lvl1pPr marL="0" indent="0">
              <a:lnSpc>
                <a:spcPts val="1500"/>
              </a:lnSpc>
              <a:buNone/>
              <a:defRPr sz="1300" b="1">
                <a:solidFill>
                  <a:srgbClr val="EE5859"/>
                </a:solidFill>
                <a:latin typeface="Arial Narrow" panose="020B0606020202030204" pitchFamily="34" charset="0"/>
              </a:defRPr>
            </a:lvl1pPr>
          </a:lstStyle>
          <a:p>
            <a:pPr lvl="0"/>
            <a:r>
              <a:rPr lang="en-US" dirty="0"/>
              <a:t>Title of the subsection</a:t>
            </a:r>
            <a:endParaRPr lang="es-ES" dirty="0"/>
          </a:p>
        </p:txBody>
      </p:sp>
      <p:sp>
        <p:nvSpPr>
          <p:cNvPr id="19" name="Text Placeholder 8"/>
          <p:cNvSpPr>
            <a:spLocks noGrp="1"/>
          </p:cNvSpPr>
          <p:nvPr>
            <p:ph type="body" sz="quarter" idx="14" hasCustomPrompt="1"/>
          </p:nvPr>
        </p:nvSpPr>
        <p:spPr>
          <a:xfrm>
            <a:off x="5410757" y="2663222"/>
            <a:ext cx="3243716" cy="2816828"/>
          </a:xfrm>
          <a:prstGeom prst="rect">
            <a:avLst/>
          </a:prstGeom>
        </p:spPr>
        <p:txBody>
          <a:bodyPr anchor="t"/>
          <a:lstStyle>
            <a:lvl1pPr marL="0" indent="0">
              <a:lnSpc>
                <a:spcPts val="1100"/>
              </a:lnSpc>
              <a:buNone/>
              <a:defRPr sz="900">
                <a:solidFill>
                  <a:srgbClr val="58585A"/>
                </a:solidFill>
                <a:latin typeface="Arial Narrow" panose="020B0606020202030204" pitchFamily="34" charset="0"/>
              </a:defRPr>
            </a:lvl1pPr>
          </a:lstStyle>
          <a:p>
            <a:pPr lvl="0"/>
            <a:r>
              <a:rPr lang="en-US" dirty="0"/>
              <a:t>Enter here your plain text</a:t>
            </a:r>
            <a:endParaRPr lang="es-ES" dirty="0"/>
          </a:p>
        </p:txBody>
      </p:sp>
      <p:sp>
        <p:nvSpPr>
          <p:cNvPr id="4" name="SmartArt Placeholder 3"/>
          <p:cNvSpPr>
            <a:spLocks noGrp="1"/>
          </p:cNvSpPr>
          <p:nvPr>
            <p:ph type="dgm" sz="quarter" idx="15" hasCustomPrompt="1"/>
          </p:nvPr>
        </p:nvSpPr>
        <p:spPr>
          <a:xfrm>
            <a:off x="386175" y="1794971"/>
            <a:ext cx="4736687" cy="3685080"/>
          </a:xfrm>
          <a:prstGeom prst="rect">
            <a:avLst/>
          </a:prstGeom>
        </p:spPr>
        <p:txBody>
          <a:bodyPr/>
          <a:lstStyle>
            <a:lvl1pPr>
              <a:defRPr>
                <a:latin typeface="Arial Narrow" panose="020B0606020202030204" pitchFamily="34" charset="0"/>
              </a:defRPr>
            </a:lvl1pPr>
          </a:lstStyle>
          <a:p>
            <a:r>
              <a:rPr lang="es-ES" dirty="0" err="1"/>
              <a:t>Click</a:t>
            </a:r>
            <a:r>
              <a:rPr lang="es-ES" dirty="0"/>
              <a:t> in </a:t>
            </a:r>
            <a:r>
              <a:rPr lang="es-ES" dirty="0" err="1"/>
              <a:t>the</a:t>
            </a:r>
            <a:r>
              <a:rPr lang="es-ES" dirty="0"/>
              <a:t> </a:t>
            </a:r>
            <a:r>
              <a:rPr lang="es-ES" dirty="0" err="1"/>
              <a:t>icon</a:t>
            </a:r>
            <a:r>
              <a:rPr lang="es-ES" dirty="0"/>
              <a:t> </a:t>
            </a:r>
            <a:r>
              <a:rPr lang="es-ES" dirty="0" err="1"/>
              <a:t>below</a:t>
            </a:r>
            <a:r>
              <a:rPr lang="es-ES" dirty="0"/>
              <a:t> to </a:t>
            </a:r>
            <a:r>
              <a:rPr lang="es-ES" dirty="0" err="1"/>
              <a:t>insert</a:t>
            </a:r>
            <a:r>
              <a:rPr lang="es-ES" dirty="0"/>
              <a:t> </a:t>
            </a:r>
            <a:r>
              <a:rPr lang="es-ES" dirty="0" err="1"/>
              <a:t>you</a:t>
            </a:r>
            <a:r>
              <a:rPr lang="es-ES" dirty="0"/>
              <a:t> SmartArt</a:t>
            </a:r>
          </a:p>
        </p:txBody>
      </p:sp>
    </p:spTree>
    <p:extLst>
      <p:ext uri="{BB962C8B-B14F-4D97-AF65-F5344CB8AC3E}">
        <p14:creationId xmlns:p14="http://schemas.microsoft.com/office/powerpoint/2010/main" val="23899513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p1 Section Intro OpA">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2143678" y="2492943"/>
            <a:ext cx="1539249" cy="1208401"/>
          </a:xfrm>
          <a:prstGeom prst="rect">
            <a:avLst/>
          </a:prstGeom>
        </p:spPr>
        <p:txBody>
          <a:bodyPr anchor="b"/>
          <a:lstStyle>
            <a:lvl1pPr algn="r">
              <a:lnSpc>
                <a:spcPts val="5700"/>
              </a:lnSpc>
              <a:defRPr sz="9600" b="1">
                <a:solidFill>
                  <a:srgbClr val="EE5859"/>
                </a:solidFill>
                <a:latin typeface="Arial" panose="020B0604020202020204" pitchFamily="34" charset="0"/>
                <a:cs typeface="Arial" panose="020B0604020202020204" pitchFamily="34" charset="0"/>
              </a:defRPr>
            </a:lvl1pPr>
          </a:lstStyle>
          <a:p>
            <a:r>
              <a:rPr lang="en-US" dirty="0"/>
              <a:t>00</a:t>
            </a:r>
            <a:endParaRPr lang="es-ES" dirty="0"/>
          </a:p>
        </p:txBody>
      </p:sp>
      <p:sp>
        <p:nvSpPr>
          <p:cNvPr id="8" name="Subtitle 2"/>
          <p:cNvSpPr>
            <a:spLocks noGrp="1"/>
          </p:cNvSpPr>
          <p:nvPr>
            <p:ph type="subTitle" idx="1" hasCustomPrompt="1"/>
          </p:nvPr>
        </p:nvSpPr>
        <p:spPr>
          <a:xfrm>
            <a:off x="4439824" y="2168601"/>
            <a:ext cx="2300341" cy="1743959"/>
          </a:xfrm>
          <a:prstGeom prst="rect">
            <a:avLst/>
          </a:prstGeom>
        </p:spPr>
        <p:txBody>
          <a:bodyPr anchor="ctr"/>
          <a:lstStyle>
            <a:lvl1pPr marL="0" indent="0" algn="l">
              <a:buNone/>
              <a:defRPr sz="3400" b="1">
                <a:solidFill>
                  <a:schemeClr val="bg1"/>
                </a:solidFill>
                <a:latin typeface="Arial Narrow" panose="020B0606020202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HERE GOES THE TITLE OF YOUR SECTION</a:t>
            </a:r>
            <a:endParaRPr lang="es-ES" dirty="0"/>
          </a:p>
        </p:txBody>
      </p:sp>
      <p:cxnSp>
        <p:nvCxnSpPr>
          <p:cNvPr id="9" name="Straight Connector 8"/>
          <p:cNvCxnSpPr/>
          <p:nvPr userDrawn="1"/>
        </p:nvCxnSpPr>
        <p:spPr>
          <a:xfrm>
            <a:off x="4012877" y="1894901"/>
            <a:ext cx="0" cy="2423711"/>
          </a:xfrm>
          <a:prstGeom prst="line">
            <a:avLst/>
          </a:prstGeom>
          <a:ln w="161925">
            <a:solidFill>
              <a:srgbClr val="EE585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117894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Op1 Top Big Banner &amp; Pictur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86176" y="471959"/>
            <a:ext cx="8087840" cy="472507"/>
          </a:xfrm>
          <a:prstGeom prst="rect">
            <a:avLst/>
          </a:prstGeom>
        </p:spPr>
        <p:txBody>
          <a:bodyPr anchor="b"/>
          <a:lstStyle>
            <a:lvl1pPr algn="l">
              <a:lnSpc>
                <a:spcPts val="4500"/>
              </a:lnSpc>
              <a:defRPr sz="2900" b="1">
                <a:solidFill>
                  <a:schemeClr val="bg1"/>
                </a:solidFill>
                <a:latin typeface="Arial Narrow" panose="020B0606020202030204" pitchFamily="34" charset="0"/>
              </a:defRPr>
            </a:lvl1pPr>
          </a:lstStyle>
          <a:p>
            <a:r>
              <a:rPr lang="en-US" dirty="0"/>
              <a:t>HERE GOES YOUR TITLE</a:t>
            </a:r>
            <a:endParaRPr lang="es-ES" dirty="0"/>
          </a:p>
        </p:txBody>
      </p:sp>
      <p:sp>
        <p:nvSpPr>
          <p:cNvPr id="9" name="Text Placeholder 8"/>
          <p:cNvSpPr>
            <a:spLocks noGrp="1"/>
          </p:cNvSpPr>
          <p:nvPr>
            <p:ph type="body" sz="quarter" idx="13" hasCustomPrompt="1"/>
          </p:nvPr>
        </p:nvSpPr>
        <p:spPr>
          <a:xfrm>
            <a:off x="395141" y="858297"/>
            <a:ext cx="8087840" cy="692598"/>
          </a:xfrm>
          <a:prstGeom prst="rect">
            <a:avLst/>
          </a:prstGeom>
        </p:spPr>
        <p:txBody>
          <a:bodyPr/>
          <a:lstStyle>
            <a:lvl1pPr marL="0" indent="0">
              <a:lnSpc>
                <a:spcPts val="1300"/>
              </a:lnSpc>
              <a:buNone/>
              <a:defRPr sz="1100" baseline="0">
                <a:solidFill>
                  <a:srgbClr val="D2CBB8"/>
                </a:solidFill>
                <a:latin typeface="Arial Narrow" panose="020B0606020202030204" pitchFamily="34" charset="0"/>
              </a:defRPr>
            </a:lvl1pPr>
          </a:lstStyle>
          <a:p>
            <a:pPr lvl="0"/>
            <a:r>
              <a:rPr lang="en-US" dirty="0"/>
              <a:t>Enter here your plain text</a:t>
            </a:r>
            <a:endParaRPr lang="es-ES" dirty="0"/>
          </a:p>
        </p:txBody>
      </p:sp>
      <p:sp>
        <p:nvSpPr>
          <p:cNvPr id="5" name="Picture Placeholder 4"/>
          <p:cNvSpPr>
            <a:spLocks noGrp="1"/>
          </p:cNvSpPr>
          <p:nvPr>
            <p:ph type="pic" sz="quarter" idx="14" hasCustomPrompt="1"/>
          </p:nvPr>
        </p:nvSpPr>
        <p:spPr>
          <a:xfrm>
            <a:off x="80963" y="1774825"/>
            <a:ext cx="8974137" cy="4410075"/>
          </a:xfrm>
          <a:prstGeom prst="rect">
            <a:avLst/>
          </a:prstGeom>
        </p:spPr>
        <p:txBody>
          <a:bodyPr/>
          <a:lstStyle>
            <a:lvl1pPr>
              <a:defRPr>
                <a:latin typeface="Arial Narrow" panose="020B0606020202030204" pitchFamily="34" charset="0"/>
              </a:defRPr>
            </a:lvl1pPr>
          </a:lstStyle>
          <a:p>
            <a:r>
              <a:rPr lang="es-ES" dirty="0" err="1"/>
              <a:t>Click</a:t>
            </a:r>
            <a:r>
              <a:rPr lang="es-ES" dirty="0"/>
              <a:t> in </a:t>
            </a:r>
            <a:r>
              <a:rPr lang="es-ES" dirty="0" err="1"/>
              <a:t>the</a:t>
            </a:r>
            <a:r>
              <a:rPr lang="es-ES" dirty="0"/>
              <a:t> </a:t>
            </a:r>
            <a:r>
              <a:rPr lang="es-ES" dirty="0" err="1"/>
              <a:t>icon</a:t>
            </a:r>
            <a:r>
              <a:rPr lang="es-ES" dirty="0"/>
              <a:t> </a:t>
            </a:r>
            <a:r>
              <a:rPr lang="es-ES" dirty="0" err="1"/>
              <a:t>below</a:t>
            </a:r>
            <a:r>
              <a:rPr lang="es-ES" dirty="0"/>
              <a:t> to </a:t>
            </a:r>
            <a:r>
              <a:rPr lang="es-ES" dirty="0" err="1"/>
              <a:t>insert</a:t>
            </a:r>
            <a:r>
              <a:rPr lang="es-ES" dirty="0"/>
              <a:t> </a:t>
            </a:r>
            <a:r>
              <a:rPr lang="es-ES" dirty="0" err="1"/>
              <a:t>your</a:t>
            </a:r>
            <a:r>
              <a:rPr lang="es-ES" dirty="0"/>
              <a:t> </a:t>
            </a:r>
            <a:r>
              <a:rPr lang="es-ES" dirty="0" err="1"/>
              <a:t>picture</a:t>
            </a:r>
            <a:endParaRPr lang="es-ES" dirty="0"/>
          </a:p>
        </p:txBody>
      </p:sp>
    </p:spTree>
    <p:extLst>
      <p:ext uri="{BB962C8B-B14F-4D97-AF65-F5344CB8AC3E}">
        <p14:creationId xmlns:p14="http://schemas.microsoft.com/office/powerpoint/2010/main" val="37863262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Op1 Top Big Banner, Texts &amp; Icons">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86176" y="471959"/>
            <a:ext cx="8087840" cy="472507"/>
          </a:xfrm>
          <a:prstGeom prst="rect">
            <a:avLst/>
          </a:prstGeom>
        </p:spPr>
        <p:txBody>
          <a:bodyPr anchor="b"/>
          <a:lstStyle>
            <a:lvl1pPr algn="l">
              <a:lnSpc>
                <a:spcPts val="4500"/>
              </a:lnSpc>
              <a:defRPr sz="2900" b="1" i="0">
                <a:solidFill>
                  <a:schemeClr val="bg1"/>
                </a:solidFill>
                <a:latin typeface="Arial Narrow" panose="020B0606020202030204" pitchFamily="34" charset="0"/>
              </a:defRPr>
            </a:lvl1pPr>
          </a:lstStyle>
          <a:p>
            <a:r>
              <a:rPr lang="en-US" dirty="0"/>
              <a:t>HERE GOES YOUR TITLE</a:t>
            </a:r>
            <a:endParaRPr lang="es-ES" dirty="0"/>
          </a:p>
        </p:txBody>
      </p:sp>
      <p:sp>
        <p:nvSpPr>
          <p:cNvPr id="9" name="Text Placeholder 8"/>
          <p:cNvSpPr>
            <a:spLocks noGrp="1"/>
          </p:cNvSpPr>
          <p:nvPr>
            <p:ph type="body" sz="quarter" idx="13" hasCustomPrompt="1"/>
          </p:nvPr>
        </p:nvSpPr>
        <p:spPr>
          <a:xfrm>
            <a:off x="395141" y="858297"/>
            <a:ext cx="8087840" cy="692598"/>
          </a:xfrm>
          <a:prstGeom prst="rect">
            <a:avLst/>
          </a:prstGeom>
        </p:spPr>
        <p:txBody>
          <a:bodyPr/>
          <a:lstStyle>
            <a:lvl1pPr marL="0" indent="0">
              <a:lnSpc>
                <a:spcPts val="1300"/>
              </a:lnSpc>
              <a:buNone/>
              <a:defRPr sz="1100">
                <a:solidFill>
                  <a:srgbClr val="D2CBB8"/>
                </a:solidFill>
                <a:latin typeface="Arial Narrow" panose="020B0606020202030204" pitchFamily="34" charset="0"/>
              </a:defRPr>
            </a:lvl1pPr>
          </a:lstStyle>
          <a:p>
            <a:pPr lvl="0"/>
            <a:r>
              <a:rPr lang="en-US" dirty="0"/>
              <a:t>Enter here your plain text</a:t>
            </a:r>
            <a:endParaRPr lang="es-ES" dirty="0"/>
          </a:p>
        </p:txBody>
      </p:sp>
      <p:sp>
        <p:nvSpPr>
          <p:cNvPr id="31" name="Subtitle 2"/>
          <p:cNvSpPr>
            <a:spLocks noGrp="1"/>
          </p:cNvSpPr>
          <p:nvPr>
            <p:ph type="subTitle" idx="1" hasCustomPrompt="1"/>
          </p:nvPr>
        </p:nvSpPr>
        <p:spPr>
          <a:xfrm>
            <a:off x="514350" y="3240370"/>
            <a:ext cx="1568450" cy="525931"/>
          </a:xfrm>
          <a:prstGeom prst="rect">
            <a:avLst/>
          </a:prstGeom>
        </p:spPr>
        <p:txBody>
          <a:bodyPr anchor="b"/>
          <a:lstStyle>
            <a:lvl1pPr marL="0" indent="0" algn="ctr">
              <a:lnSpc>
                <a:spcPts val="1500"/>
              </a:lnSpc>
              <a:buNone/>
              <a:defRPr sz="1200" b="1">
                <a:solidFill>
                  <a:srgbClr val="EE5859"/>
                </a:solidFill>
                <a:latin typeface="Arial Narrow" panose="020B0606020202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HERE YOU PASTE YOUR HEADER</a:t>
            </a:r>
            <a:endParaRPr lang="es-ES" dirty="0"/>
          </a:p>
        </p:txBody>
      </p:sp>
      <p:sp>
        <p:nvSpPr>
          <p:cNvPr id="32" name="Text Placeholder 8"/>
          <p:cNvSpPr>
            <a:spLocks noGrp="1"/>
          </p:cNvSpPr>
          <p:nvPr>
            <p:ph type="body" sz="quarter" idx="14" hasCustomPrompt="1"/>
          </p:nvPr>
        </p:nvSpPr>
        <p:spPr>
          <a:xfrm>
            <a:off x="514350" y="3734551"/>
            <a:ext cx="1568450" cy="1730556"/>
          </a:xfrm>
          <a:prstGeom prst="rect">
            <a:avLst/>
          </a:prstGeom>
        </p:spPr>
        <p:txBody>
          <a:bodyPr/>
          <a:lstStyle>
            <a:lvl1pPr marL="0" indent="0" algn="ctr">
              <a:lnSpc>
                <a:spcPts val="1200"/>
              </a:lnSpc>
              <a:buNone/>
              <a:defRPr sz="1100" baseline="0">
                <a:solidFill>
                  <a:srgbClr val="58585A"/>
                </a:solidFill>
                <a:latin typeface="Arial Narrow" panose="020B0606020202030204" pitchFamily="34" charset="0"/>
              </a:defRPr>
            </a:lvl1pPr>
          </a:lstStyle>
          <a:p>
            <a:pPr lvl="0"/>
            <a:r>
              <a:rPr lang="en-US" dirty="0"/>
              <a:t>Here goes your plain text</a:t>
            </a:r>
            <a:endParaRPr lang="es-ES" dirty="0"/>
          </a:p>
        </p:txBody>
      </p:sp>
      <p:sp>
        <p:nvSpPr>
          <p:cNvPr id="33" name="Picture Placeholder 4"/>
          <p:cNvSpPr>
            <a:spLocks noGrp="1"/>
          </p:cNvSpPr>
          <p:nvPr>
            <p:ph type="pic" sz="quarter" idx="15"/>
          </p:nvPr>
        </p:nvSpPr>
        <p:spPr>
          <a:xfrm>
            <a:off x="995363" y="2487895"/>
            <a:ext cx="663575" cy="663575"/>
          </a:xfrm>
          <a:prstGeom prst="rect">
            <a:avLst/>
          </a:prstGeom>
        </p:spPr>
        <p:txBody>
          <a:bodyPr/>
          <a:lstStyle>
            <a:lvl1pPr>
              <a:defRPr sz="1000"/>
            </a:lvl1pPr>
          </a:lstStyle>
          <a:p>
            <a:endParaRPr lang="es-ES" dirty="0"/>
          </a:p>
        </p:txBody>
      </p:sp>
      <p:sp>
        <p:nvSpPr>
          <p:cNvPr id="34" name="Text Placeholder 8"/>
          <p:cNvSpPr>
            <a:spLocks noGrp="1"/>
          </p:cNvSpPr>
          <p:nvPr>
            <p:ph type="body" sz="quarter" idx="16" hasCustomPrompt="1"/>
          </p:nvPr>
        </p:nvSpPr>
        <p:spPr>
          <a:xfrm>
            <a:off x="2635250" y="3734551"/>
            <a:ext cx="1568450" cy="1730556"/>
          </a:xfrm>
          <a:prstGeom prst="rect">
            <a:avLst/>
          </a:prstGeom>
        </p:spPr>
        <p:txBody>
          <a:bodyPr/>
          <a:lstStyle>
            <a:lvl1pPr marL="0" indent="0" algn="ctr">
              <a:lnSpc>
                <a:spcPts val="1200"/>
              </a:lnSpc>
              <a:buNone/>
              <a:defRPr sz="1100">
                <a:solidFill>
                  <a:srgbClr val="58585A"/>
                </a:solidFill>
                <a:latin typeface="Arial Narrow" panose="020B0606020202030204" pitchFamily="34" charset="0"/>
              </a:defRPr>
            </a:lvl1pPr>
          </a:lstStyle>
          <a:p>
            <a:pPr lvl="0"/>
            <a:r>
              <a:rPr lang="en-US" dirty="0"/>
              <a:t>Here goes your plain text</a:t>
            </a:r>
            <a:endParaRPr lang="es-ES" dirty="0"/>
          </a:p>
        </p:txBody>
      </p:sp>
      <p:sp>
        <p:nvSpPr>
          <p:cNvPr id="35" name="Picture Placeholder 4"/>
          <p:cNvSpPr>
            <a:spLocks noGrp="1"/>
          </p:cNvSpPr>
          <p:nvPr>
            <p:ph type="pic" sz="quarter" idx="17"/>
          </p:nvPr>
        </p:nvSpPr>
        <p:spPr>
          <a:xfrm>
            <a:off x="3116263" y="2487895"/>
            <a:ext cx="663575" cy="663575"/>
          </a:xfrm>
          <a:prstGeom prst="rect">
            <a:avLst/>
          </a:prstGeom>
        </p:spPr>
        <p:txBody>
          <a:bodyPr/>
          <a:lstStyle>
            <a:lvl1pPr>
              <a:defRPr sz="1000"/>
            </a:lvl1pPr>
          </a:lstStyle>
          <a:p>
            <a:endParaRPr lang="es-ES" dirty="0"/>
          </a:p>
        </p:txBody>
      </p:sp>
      <p:sp>
        <p:nvSpPr>
          <p:cNvPr id="36" name="Text Placeholder 8"/>
          <p:cNvSpPr>
            <a:spLocks noGrp="1"/>
          </p:cNvSpPr>
          <p:nvPr>
            <p:ph type="body" sz="quarter" idx="18" hasCustomPrompt="1"/>
          </p:nvPr>
        </p:nvSpPr>
        <p:spPr>
          <a:xfrm>
            <a:off x="4756150" y="3734551"/>
            <a:ext cx="1568450" cy="1730556"/>
          </a:xfrm>
          <a:prstGeom prst="rect">
            <a:avLst/>
          </a:prstGeom>
        </p:spPr>
        <p:txBody>
          <a:bodyPr/>
          <a:lstStyle>
            <a:lvl1pPr marL="0" indent="0" algn="ctr">
              <a:lnSpc>
                <a:spcPts val="1200"/>
              </a:lnSpc>
              <a:buNone/>
              <a:defRPr sz="1100">
                <a:solidFill>
                  <a:srgbClr val="58585A"/>
                </a:solidFill>
                <a:latin typeface="Arial Narrow" panose="020B0606020202030204" pitchFamily="34" charset="0"/>
              </a:defRPr>
            </a:lvl1pPr>
          </a:lstStyle>
          <a:p>
            <a:pPr lvl="0"/>
            <a:r>
              <a:rPr lang="en-US" dirty="0"/>
              <a:t>Here goes your plain text</a:t>
            </a:r>
            <a:endParaRPr lang="es-ES" dirty="0"/>
          </a:p>
        </p:txBody>
      </p:sp>
      <p:sp>
        <p:nvSpPr>
          <p:cNvPr id="37" name="Picture Placeholder 4"/>
          <p:cNvSpPr>
            <a:spLocks noGrp="1"/>
          </p:cNvSpPr>
          <p:nvPr>
            <p:ph type="pic" sz="quarter" idx="19"/>
          </p:nvPr>
        </p:nvSpPr>
        <p:spPr>
          <a:xfrm>
            <a:off x="5237163" y="2487895"/>
            <a:ext cx="663575" cy="663575"/>
          </a:xfrm>
          <a:prstGeom prst="rect">
            <a:avLst/>
          </a:prstGeom>
        </p:spPr>
        <p:txBody>
          <a:bodyPr/>
          <a:lstStyle>
            <a:lvl1pPr>
              <a:defRPr sz="1000"/>
            </a:lvl1pPr>
          </a:lstStyle>
          <a:p>
            <a:endParaRPr lang="es-ES" dirty="0"/>
          </a:p>
        </p:txBody>
      </p:sp>
      <p:sp>
        <p:nvSpPr>
          <p:cNvPr id="38" name="Text Placeholder 8"/>
          <p:cNvSpPr>
            <a:spLocks noGrp="1"/>
          </p:cNvSpPr>
          <p:nvPr>
            <p:ph type="body" sz="quarter" idx="20" hasCustomPrompt="1"/>
          </p:nvPr>
        </p:nvSpPr>
        <p:spPr>
          <a:xfrm>
            <a:off x="6877050" y="3734551"/>
            <a:ext cx="1568450" cy="1730556"/>
          </a:xfrm>
          <a:prstGeom prst="rect">
            <a:avLst/>
          </a:prstGeom>
        </p:spPr>
        <p:txBody>
          <a:bodyPr/>
          <a:lstStyle>
            <a:lvl1pPr marL="0" indent="0" algn="ctr">
              <a:lnSpc>
                <a:spcPts val="1200"/>
              </a:lnSpc>
              <a:buNone/>
              <a:defRPr sz="1100">
                <a:solidFill>
                  <a:srgbClr val="58585A"/>
                </a:solidFill>
                <a:latin typeface="Arial Narrow" panose="020B0606020202030204" pitchFamily="34" charset="0"/>
              </a:defRPr>
            </a:lvl1pPr>
          </a:lstStyle>
          <a:p>
            <a:pPr lvl="0"/>
            <a:r>
              <a:rPr lang="en-US" dirty="0"/>
              <a:t>Here goes your plain text</a:t>
            </a:r>
            <a:endParaRPr lang="es-ES" dirty="0"/>
          </a:p>
        </p:txBody>
      </p:sp>
      <p:sp>
        <p:nvSpPr>
          <p:cNvPr id="39" name="Picture Placeholder 4"/>
          <p:cNvSpPr>
            <a:spLocks noGrp="1"/>
          </p:cNvSpPr>
          <p:nvPr>
            <p:ph type="pic" sz="quarter" idx="21"/>
          </p:nvPr>
        </p:nvSpPr>
        <p:spPr>
          <a:xfrm>
            <a:off x="7358063" y="2487895"/>
            <a:ext cx="663575" cy="663575"/>
          </a:xfrm>
          <a:prstGeom prst="rect">
            <a:avLst/>
          </a:prstGeom>
        </p:spPr>
        <p:txBody>
          <a:bodyPr/>
          <a:lstStyle>
            <a:lvl1pPr>
              <a:defRPr sz="1000"/>
            </a:lvl1pPr>
          </a:lstStyle>
          <a:p>
            <a:endParaRPr lang="es-ES" dirty="0"/>
          </a:p>
        </p:txBody>
      </p:sp>
      <p:sp>
        <p:nvSpPr>
          <p:cNvPr id="40" name="Text Placeholder 16"/>
          <p:cNvSpPr>
            <a:spLocks noGrp="1"/>
          </p:cNvSpPr>
          <p:nvPr>
            <p:ph type="body" sz="quarter" idx="22" hasCustomPrompt="1"/>
          </p:nvPr>
        </p:nvSpPr>
        <p:spPr>
          <a:xfrm>
            <a:off x="2635250" y="3317977"/>
            <a:ext cx="1568450" cy="448324"/>
          </a:xfrm>
          <a:prstGeom prst="rect">
            <a:avLst/>
          </a:prstGeom>
        </p:spPr>
        <p:txBody>
          <a:bodyPr anchor="b"/>
          <a:lstStyle>
            <a:lvl1pPr marL="0" indent="0" algn="ctr">
              <a:lnSpc>
                <a:spcPts val="1500"/>
              </a:lnSpc>
              <a:buNone/>
              <a:defRPr sz="1200" b="1">
                <a:solidFill>
                  <a:srgbClr val="EE5859"/>
                </a:solidFill>
                <a:latin typeface="Arial Narrow" panose="020B0606020202030204" pitchFamily="34" charset="0"/>
              </a:defRPr>
            </a:lvl1pPr>
          </a:lstStyle>
          <a:p>
            <a:pPr lvl="0"/>
            <a:r>
              <a:rPr lang="en-US" dirty="0"/>
              <a:t>HERE YOU PASTE YOUR HEADER</a:t>
            </a:r>
            <a:endParaRPr lang="es-ES" dirty="0"/>
          </a:p>
        </p:txBody>
      </p:sp>
      <p:sp>
        <p:nvSpPr>
          <p:cNvPr id="41" name="Text Placeholder 16"/>
          <p:cNvSpPr>
            <a:spLocks noGrp="1"/>
          </p:cNvSpPr>
          <p:nvPr>
            <p:ph type="body" sz="quarter" idx="23" hasCustomPrompt="1"/>
          </p:nvPr>
        </p:nvSpPr>
        <p:spPr>
          <a:xfrm>
            <a:off x="4756150" y="3317977"/>
            <a:ext cx="1568450" cy="448324"/>
          </a:xfrm>
          <a:prstGeom prst="rect">
            <a:avLst/>
          </a:prstGeom>
        </p:spPr>
        <p:txBody>
          <a:bodyPr anchor="b"/>
          <a:lstStyle>
            <a:lvl1pPr marL="0" indent="0" algn="ctr">
              <a:lnSpc>
                <a:spcPts val="1500"/>
              </a:lnSpc>
              <a:buNone/>
              <a:defRPr sz="1200" b="1" baseline="0">
                <a:solidFill>
                  <a:srgbClr val="EE5859"/>
                </a:solidFill>
                <a:latin typeface="Arial Narrow" panose="020B0606020202030204" pitchFamily="34" charset="0"/>
              </a:defRPr>
            </a:lvl1pPr>
          </a:lstStyle>
          <a:p>
            <a:pPr lvl="0"/>
            <a:r>
              <a:rPr lang="en-US" dirty="0"/>
              <a:t>HERE YOU PASTE YOUR HEADER</a:t>
            </a:r>
            <a:endParaRPr lang="es-ES" dirty="0"/>
          </a:p>
        </p:txBody>
      </p:sp>
      <p:sp>
        <p:nvSpPr>
          <p:cNvPr id="42" name="Text Placeholder 16"/>
          <p:cNvSpPr>
            <a:spLocks noGrp="1"/>
          </p:cNvSpPr>
          <p:nvPr>
            <p:ph type="body" sz="quarter" idx="24" hasCustomPrompt="1"/>
          </p:nvPr>
        </p:nvSpPr>
        <p:spPr>
          <a:xfrm>
            <a:off x="6877050" y="3326437"/>
            <a:ext cx="1568450" cy="448324"/>
          </a:xfrm>
          <a:prstGeom prst="rect">
            <a:avLst/>
          </a:prstGeom>
        </p:spPr>
        <p:txBody>
          <a:bodyPr anchor="b"/>
          <a:lstStyle>
            <a:lvl1pPr marL="0" indent="0" algn="ctr">
              <a:lnSpc>
                <a:spcPts val="1500"/>
              </a:lnSpc>
              <a:buNone/>
              <a:defRPr sz="1200" b="1" baseline="0">
                <a:solidFill>
                  <a:srgbClr val="EE5859"/>
                </a:solidFill>
                <a:latin typeface="Arial Narrow" panose="020B0606020202030204" pitchFamily="34" charset="0"/>
              </a:defRPr>
            </a:lvl1pPr>
          </a:lstStyle>
          <a:p>
            <a:pPr lvl="0"/>
            <a:r>
              <a:rPr lang="en-US" dirty="0"/>
              <a:t>HERE YOU PASTE YOUR HEADER</a:t>
            </a:r>
            <a:endParaRPr lang="es-ES" dirty="0"/>
          </a:p>
        </p:txBody>
      </p:sp>
    </p:spTree>
    <p:extLst>
      <p:ext uri="{BB962C8B-B14F-4D97-AF65-F5344CB8AC3E}">
        <p14:creationId xmlns:p14="http://schemas.microsoft.com/office/powerpoint/2010/main" val="15951080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Op2 Cover">
    <p:spTree>
      <p:nvGrpSpPr>
        <p:cNvPr id="1" name=""/>
        <p:cNvGrpSpPr/>
        <p:nvPr/>
      </p:nvGrpSpPr>
      <p:grpSpPr>
        <a:xfrm>
          <a:off x="0" y="0"/>
          <a:ext cx="0" cy="0"/>
          <a:chOff x="0" y="0"/>
          <a:chExt cx="0" cy="0"/>
        </a:xfrm>
      </p:grpSpPr>
      <p:cxnSp>
        <p:nvCxnSpPr>
          <p:cNvPr id="13" name="Straight Connector 12"/>
          <p:cNvCxnSpPr/>
          <p:nvPr userDrawn="1"/>
        </p:nvCxnSpPr>
        <p:spPr>
          <a:xfrm>
            <a:off x="1593256" y="0"/>
            <a:ext cx="0" cy="4081549"/>
          </a:xfrm>
          <a:prstGeom prst="line">
            <a:avLst/>
          </a:prstGeom>
          <a:ln w="22225">
            <a:solidFill>
              <a:srgbClr val="58585A"/>
            </a:solidFill>
          </a:ln>
        </p:spPr>
        <p:style>
          <a:lnRef idx="1">
            <a:schemeClr val="accent1"/>
          </a:lnRef>
          <a:fillRef idx="0">
            <a:schemeClr val="accent1"/>
          </a:fillRef>
          <a:effectRef idx="0">
            <a:schemeClr val="accent1"/>
          </a:effectRef>
          <a:fontRef idx="minor">
            <a:schemeClr val="tx1"/>
          </a:fontRef>
        </p:style>
      </p:cxnSp>
      <p:sp>
        <p:nvSpPr>
          <p:cNvPr id="6" name="Title 1"/>
          <p:cNvSpPr>
            <a:spLocks noGrp="1"/>
          </p:cNvSpPr>
          <p:nvPr>
            <p:ph type="ctrTitle" hasCustomPrompt="1"/>
          </p:nvPr>
        </p:nvSpPr>
        <p:spPr>
          <a:xfrm>
            <a:off x="1743635" y="412376"/>
            <a:ext cx="4714315" cy="2501153"/>
          </a:xfrm>
          <a:prstGeom prst="rect">
            <a:avLst/>
          </a:prstGeom>
        </p:spPr>
        <p:txBody>
          <a:bodyPr anchor="b"/>
          <a:lstStyle>
            <a:lvl1pPr algn="l">
              <a:lnSpc>
                <a:spcPts val="5700"/>
              </a:lnSpc>
              <a:defRPr sz="6000" b="1">
                <a:solidFill>
                  <a:srgbClr val="58585A"/>
                </a:solidFill>
                <a:latin typeface="Arial Narrow" panose="020B0606020202030204" pitchFamily="34" charset="0"/>
              </a:defRPr>
            </a:lvl1pPr>
          </a:lstStyle>
          <a:p>
            <a:r>
              <a:rPr lang="en-US" dirty="0"/>
              <a:t>HERE GOES YOUR TITLE</a:t>
            </a:r>
            <a:endParaRPr lang="es-ES" dirty="0"/>
          </a:p>
        </p:txBody>
      </p:sp>
      <p:sp>
        <p:nvSpPr>
          <p:cNvPr id="7" name="Subtitle 2"/>
          <p:cNvSpPr>
            <a:spLocks noGrp="1"/>
          </p:cNvSpPr>
          <p:nvPr>
            <p:ph type="subTitle" idx="1" hasCustomPrompt="1"/>
          </p:nvPr>
        </p:nvSpPr>
        <p:spPr>
          <a:xfrm>
            <a:off x="1743636" y="2952281"/>
            <a:ext cx="4164106" cy="525931"/>
          </a:xfrm>
          <a:prstGeom prst="rect">
            <a:avLst/>
          </a:prstGeom>
        </p:spPr>
        <p:txBody>
          <a:bodyPr/>
          <a:lstStyle>
            <a:lvl1pPr marL="0" indent="0" algn="l">
              <a:buNone/>
              <a:defRPr sz="1600">
                <a:solidFill>
                  <a:srgbClr val="58585A"/>
                </a:solidFill>
                <a:latin typeface="Arial Narrow" panose="020B0606020202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Here is an example of how your explanatory text could be placed</a:t>
            </a:r>
            <a:endParaRPr lang="es-ES" dirty="0"/>
          </a:p>
        </p:txBody>
      </p:sp>
      <p:sp>
        <p:nvSpPr>
          <p:cNvPr id="8" name="Text Placeholder 8"/>
          <p:cNvSpPr>
            <a:spLocks noGrp="1"/>
          </p:cNvSpPr>
          <p:nvPr>
            <p:ph type="body" sz="quarter" idx="14" hasCustomPrompt="1"/>
          </p:nvPr>
        </p:nvSpPr>
        <p:spPr>
          <a:xfrm>
            <a:off x="1743075" y="3478213"/>
            <a:ext cx="2713038" cy="654050"/>
          </a:xfrm>
          <a:prstGeom prst="rect">
            <a:avLst/>
          </a:prstGeom>
        </p:spPr>
        <p:txBody>
          <a:bodyPr/>
          <a:lstStyle>
            <a:lvl1pPr marL="0" indent="0">
              <a:buNone/>
              <a:defRPr sz="1200">
                <a:solidFill>
                  <a:srgbClr val="58585A"/>
                </a:solidFill>
                <a:latin typeface="Arial Narrow" panose="020B0606020202030204" pitchFamily="34" charset="0"/>
              </a:defRPr>
            </a:lvl1pPr>
          </a:lstStyle>
          <a:p>
            <a:pPr lvl="0"/>
            <a:r>
              <a:rPr lang="en-US" dirty="0"/>
              <a:t>Month Year</a:t>
            </a:r>
            <a:endParaRPr lang="es-ES" dirty="0"/>
          </a:p>
        </p:txBody>
      </p:sp>
    </p:spTree>
    <p:extLst>
      <p:ext uri="{BB962C8B-B14F-4D97-AF65-F5344CB8AC3E}">
        <p14:creationId xmlns:p14="http://schemas.microsoft.com/office/powerpoint/2010/main" val="12748512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Op2 Section Intro">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2143678" y="2492943"/>
            <a:ext cx="1539249" cy="1208401"/>
          </a:xfrm>
          <a:prstGeom prst="rect">
            <a:avLst/>
          </a:prstGeom>
        </p:spPr>
        <p:txBody>
          <a:bodyPr anchor="b"/>
          <a:lstStyle>
            <a:lvl1pPr algn="r">
              <a:lnSpc>
                <a:spcPts val="5700"/>
              </a:lnSpc>
              <a:defRPr sz="9600" b="1">
                <a:solidFill>
                  <a:srgbClr val="EE5859"/>
                </a:solidFill>
                <a:latin typeface="Arial" panose="020B0604020202020204" pitchFamily="34" charset="0"/>
                <a:cs typeface="Arial" panose="020B0604020202020204" pitchFamily="34" charset="0"/>
              </a:defRPr>
            </a:lvl1pPr>
          </a:lstStyle>
          <a:p>
            <a:r>
              <a:rPr lang="en-US" dirty="0"/>
              <a:t>00</a:t>
            </a:r>
            <a:endParaRPr lang="es-ES" dirty="0"/>
          </a:p>
        </p:txBody>
      </p:sp>
      <p:sp>
        <p:nvSpPr>
          <p:cNvPr id="8" name="Subtitle 2"/>
          <p:cNvSpPr>
            <a:spLocks noGrp="1"/>
          </p:cNvSpPr>
          <p:nvPr>
            <p:ph type="subTitle" idx="1" hasCustomPrompt="1"/>
          </p:nvPr>
        </p:nvSpPr>
        <p:spPr>
          <a:xfrm>
            <a:off x="4439824" y="2168601"/>
            <a:ext cx="2300341" cy="1743959"/>
          </a:xfrm>
          <a:prstGeom prst="rect">
            <a:avLst/>
          </a:prstGeom>
        </p:spPr>
        <p:txBody>
          <a:bodyPr anchor="ctr"/>
          <a:lstStyle>
            <a:lvl1pPr marL="0" indent="0" algn="l">
              <a:buNone/>
              <a:defRPr sz="3400" b="1">
                <a:solidFill>
                  <a:srgbClr val="58585A"/>
                </a:solidFill>
                <a:latin typeface="Arial Narrow" panose="020B0606020202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HERE GOES THE TITLE OF YOUR SECTION</a:t>
            </a:r>
            <a:endParaRPr lang="es-ES" dirty="0"/>
          </a:p>
        </p:txBody>
      </p:sp>
      <p:cxnSp>
        <p:nvCxnSpPr>
          <p:cNvPr id="9" name="Straight Connector 8"/>
          <p:cNvCxnSpPr/>
          <p:nvPr userDrawn="1"/>
        </p:nvCxnSpPr>
        <p:spPr>
          <a:xfrm>
            <a:off x="4012877" y="1894901"/>
            <a:ext cx="0" cy="2423711"/>
          </a:xfrm>
          <a:prstGeom prst="line">
            <a:avLst/>
          </a:prstGeom>
          <a:ln w="161925">
            <a:solidFill>
              <a:srgbClr val="EE585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8017395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Op2 Goodbye slide">
    <p:spTree>
      <p:nvGrpSpPr>
        <p:cNvPr id="1" name=""/>
        <p:cNvGrpSpPr/>
        <p:nvPr/>
      </p:nvGrpSpPr>
      <p:grpSpPr>
        <a:xfrm>
          <a:off x="0" y="0"/>
          <a:ext cx="0" cy="0"/>
          <a:chOff x="0" y="0"/>
          <a:chExt cx="0" cy="0"/>
        </a:xfrm>
      </p:grpSpPr>
      <p:sp>
        <p:nvSpPr>
          <p:cNvPr id="6" name="Title 1"/>
          <p:cNvSpPr txBox="1">
            <a:spLocks/>
          </p:cNvSpPr>
          <p:nvPr userDrawn="1"/>
        </p:nvSpPr>
        <p:spPr>
          <a:xfrm>
            <a:off x="5472699" y="1779705"/>
            <a:ext cx="3323875" cy="1716918"/>
          </a:xfrm>
          <a:prstGeom prst="rect">
            <a:avLst/>
          </a:prstGeom>
        </p:spPr>
        <p:txBody>
          <a:bodyPr anchor="b"/>
          <a:lstStyle>
            <a:lvl1pPr algn="l" defTabSz="914400" rtl="0" eaLnBrk="1" latinLnBrk="0" hangingPunct="1">
              <a:lnSpc>
                <a:spcPts val="3700"/>
              </a:lnSpc>
              <a:spcBef>
                <a:spcPct val="0"/>
              </a:spcBef>
              <a:buNone/>
              <a:defRPr sz="3400" kern="1200">
                <a:solidFill>
                  <a:schemeClr val="bg1"/>
                </a:solidFill>
                <a:latin typeface="Trade Gothic LT Std Bold" panose="00000800000000000000" pitchFamily="50" charset="0"/>
                <a:ea typeface="+mj-ea"/>
                <a:cs typeface="+mj-cs"/>
              </a:defRPr>
            </a:lvl1pPr>
          </a:lstStyle>
          <a:p>
            <a:r>
              <a:rPr lang="en-US" b="1" dirty="0">
                <a:solidFill>
                  <a:srgbClr val="58585A"/>
                </a:solidFill>
                <a:latin typeface="Arial Narrow" panose="020B0606020202030204" pitchFamily="34" charset="0"/>
              </a:rPr>
              <a:t>THANK YOU FOR YOUR ATTENTION</a:t>
            </a:r>
            <a:endParaRPr lang="es-ES" b="1" dirty="0">
              <a:solidFill>
                <a:srgbClr val="58585A"/>
              </a:solidFill>
              <a:latin typeface="Arial Narrow" panose="020B0606020202030204" pitchFamily="34" charset="0"/>
            </a:endParaRPr>
          </a:p>
        </p:txBody>
      </p:sp>
      <p:sp>
        <p:nvSpPr>
          <p:cNvPr id="7" name="Text Placeholder 8"/>
          <p:cNvSpPr>
            <a:spLocks noGrp="1"/>
          </p:cNvSpPr>
          <p:nvPr>
            <p:ph type="body" sz="quarter" idx="13" hasCustomPrompt="1"/>
          </p:nvPr>
        </p:nvSpPr>
        <p:spPr>
          <a:xfrm>
            <a:off x="5535934" y="3525066"/>
            <a:ext cx="3069499" cy="213900"/>
          </a:xfrm>
          <a:prstGeom prst="rect">
            <a:avLst/>
          </a:prstGeom>
        </p:spPr>
        <p:txBody>
          <a:bodyPr/>
          <a:lstStyle>
            <a:lvl1pPr marL="0" indent="0">
              <a:lnSpc>
                <a:spcPct val="100000"/>
              </a:lnSpc>
              <a:buNone/>
              <a:defRPr sz="950" baseline="0">
                <a:solidFill>
                  <a:srgbClr val="58585A"/>
                </a:solidFill>
                <a:latin typeface="Arial Narrow" panose="020B0606020202030204" pitchFamily="34" charset="0"/>
              </a:defRPr>
            </a:lvl1pPr>
          </a:lstStyle>
          <a:p>
            <a:pPr lvl="0"/>
            <a:r>
              <a:rPr lang="en-US" dirty="0"/>
              <a:t>Name </a:t>
            </a:r>
            <a:r>
              <a:rPr lang="en-US" dirty="0" err="1"/>
              <a:t>Lastname</a:t>
            </a:r>
            <a:endParaRPr lang="es-ES" dirty="0"/>
          </a:p>
        </p:txBody>
      </p:sp>
      <p:sp>
        <p:nvSpPr>
          <p:cNvPr id="8" name="Text Placeholder 8"/>
          <p:cNvSpPr>
            <a:spLocks noGrp="1"/>
          </p:cNvSpPr>
          <p:nvPr>
            <p:ph type="body" sz="quarter" idx="14" hasCustomPrompt="1"/>
          </p:nvPr>
        </p:nvSpPr>
        <p:spPr>
          <a:xfrm>
            <a:off x="5727079" y="3767409"/>
            <a:ext cx="3069499" cy="366764"/>
          </a:xfrm>
          <a:prstGeom prst="rect">
            <a:avLst/>
          </a:prstGeom>
        </p:spPr>
        <p:txBody>
          <a:bodyPr/>
          <a:lstStyle>
            <a:lvl1pPr marL="0" indent="0">
              <a:lnSpc>
                <a:spcPct val="100000"/>
              </a:lnSpc>
              <a:spcBef>
                <a:spcPts val="0"/>
              </a:spcBef>
              <a:buNone/>
              <a:defRPr sz="950" baseline="0">
                <a:solidFill>
                  <a:srgbClr val="58585A"/>
                </a:solidFill>
                <a:latin typeface="Arial Narrow" panose="020B0606020202030204" pitchFamily="34" charset="0"/>
              </a:defRPr>
            </a:lvl1pPr>
          </a:lstStyle>
          <a:p>
            <a:pPr lvl="0"/>
            <a:r>
              <a:rPr lang="en-US" dirty="0"/>
              <a:t>Mobile Telephone</a:t>
            </a:r>
          </a:p>
          <a:p>
            <a:pPr lvl="0"/>
            <a:r>
              <a:rPr lang="en-US" dirty="0"/>
              <a:t>Desktop Telephone</a:t>
            </a:r>
          </a:p>
        </p:txBody>
      </p:sp>
      <p:sp>
        <p:nvSpPr>
          <p:cNvPr id="10" name="Text Placeholder 8"/>
          <p:cNvSpPr>
            <a:spLocks noGrp="1"/>
          </p:cNvSpPr>
          <p:nvPr>
            <p:ph type="body" sz="quarter" idx="15" hasCustomPrompt="1"/>
          </p:nvPr>
        </p:nvSpPr>
        <p:spPr>
          <a:xfrm>
            <a:off x="5727079" y="4134173"/>
            <a:ext cx="3069499" cy="213900"/>
          </a:xfrm>
          <a:prstGeom prst="rect">
            <a:avLst/>
          </a:prstGeom>
        </p:spPr>
        <p:txBody>
          <a:bodyPr/>
          <a:lstStyle>
            <a:lvl1pPr marL="0" indent="0">
              <a:lnSpc>
                <a:spcPct val="100000"/>
              </a:lnSpc>
              <a:buNone/>
              <a:defRPr sz="950">
                <a:solidFill>
                  <a:srgbClr val="58585A"/>
                </a:solidFill>
                <a:latin typeface="Arial Narrow" panose="020B0606020202030204" pitchFamily="34" charset="0"/>
              </a:defRPr>
            </a:lvl1pPr>
          </a:lstStyle>
          <a:p>
            <a:pPr lvl="0"/>
            <a:r>
              <a:rPr lang="en-US" dirty="0"/>
              <a:t>name.lastname@impact-initiatives.org</a:t>
            </a:r>
            <a:endParaRPr lang="es-ES" dirty="0"/>
          </a:p>
        </p:txBody>
      </p:sp>
      <p:sp>
        <p:nvSpPr>
          <p:cNvPr id="11" name="Text Placeholder 8"/>
          <p:cNvSpPr>
            <a:spLocks noGrp="1"/>
          </p:cNvSpPr>
          <p:nvPr>
            <p:ph type="body" sz="quarter" idx="16" hasCustomPrompt="1"/>
          </p:nvPr>
        </p:nvSpPr>
        <p:spPr>
          <a:xfrm>
            <a:off x="5727078" y="4348073"/>
            <a:ext cx="3069499" cy="213900"/>
          </a:xfrm>
          <a:prstGeom prst="rect">
            <a:avLst/>
          </a:prstGeom>
        </p:spPr>
        <p:txBody>
          <a:bodyPr/>
          <a:lstStyle>
            <a:lvl1pPr marL="0" indent="0">
              <a:lnSpc>
                <a:spcPct val="100000"/>
              </a:lnSpc>
              <a:buNone/>
              <a:defRPr sz="950" baseline="0">
                <a:solidFill>
                  <a:srgbClr val="58585A"/>
                </a:solidFill>
                <a:latin typeface="Arial Narrow" panose="020B0606020202030204" pitchFamily="34" charset="0"/>
              </a:defRPr>
            </a:lvl1pPr>
          </a:lstStyle>
          <a:p>
            <a:pPr lvl="0"/>
            <a:r>
              <a:rPr lang="en-US" dirty="0"/>
              <a:t>skype user name</a:t>
            </a:r>
            <a:endParaRPr lang="es-ES" dirty="0"/>
          </a:p>
        </p:txBody>
      </p:sp>
      <p:sp>
        <p:nvSpPr>
          <p:cNvPr id="12" name="Text Placeholder 8"/>
          <p:cNvSpPr>
            <a:spLocks noGrp="1"/>
          </p:cNvSpPr>
          <p:nvPr>
            <p:ph type="body" sz="quarter" idx="17" hasCustomPrompt="1"/>
          </p:nvPr>
        </p:nvSpPr>
        <p:spPr>
          <a:xfrm>
            <a:off x="5727077" y="4561973"/>
            <a:ext cx="3069499" cy="213900"/>
          </a:xfrm>
          <a:prstGeom prst="rect">
            <a:avLst/>
          </a:prstGeom>
        </p:spPr>
        <p:txBody>
          <a:bodyPr/>
          <a:lstStyle>
            <a:lvl1pPr marL="0" indent="0">
              <a:lnSpc>
                <a:spcPct val="100000"/>
              </a:lnSpc>
              <a:buNone/>
              <a:defRPr sz="950">
                <a:solidFill>
                  <a:srgbClr val="58585A"/>
                </a:solidFill>
                <a:latin typeface="Arial Narrow" panose="020B0606020202030204" pitchFamily="34" charset="0"/>
              </a:defRPr>
            </a:lvl1pPr>
          </a:lstStyle>
          <a:p>
            <a:pPr lvl="0"/>
            <a:r>
              <a:rPr lang="en-US" dirty="0"/>
              <a:t>www.impact-initiatives.org</a:t>
            </a:r>
            <a:endParaRPr lang="es-ES" dirty="0"/>
          </a:p>
        </p:txBody>
      </p:sp>
      <p:sp>
        <p:nvSpPr>
          <p:cNvPr id="14" name="Text Placeholder 8"/>
          <p:cNvSpPr>
            <a:spLocks noGrp="1"/>
          </p:cNvSpPr>
          <p:nvPr>
            <p:ph type="body" sz="quarter" idx="18" hasCustomPrompt="1"/>
          </p:nvPr>
        </p:nvSpPr>
        <p:spPr>
          <a:xfrm>
            <a:off x="5727076" y="4790051"/>
            <a:ext cx="3069499" cy="213900"/>
          </a:xfrm>
          <a:prstGeom prst="rect">
            <a:avLst/>
          </a:prstGeom>
        </p:spPr>
        <p:txBody>
          <a:bodyPr/>
          <a:lstStyle>
            <a:lvl1pPr marL="0" indent="0">
              <a:lnSpc>
                <a:spcPct val="100000"/>
              </a:lnSpc>
              <a:buNone/>
              <a:defRPr sz="950">
                <a:solidFill>
                  <a:srgbClr val="58585A"/>
                </a:solidFill>
                <a:latin typeface="Arial Narrow" panose="020B0606020202030204" pitchFamily="34" charset="0"/>
              </a:defRPr>
            </a:lvl1pPr>
          </a:lstStyle>
          <a:p>
            <a:pPr lvl="0"/>
            <a:r>
              <a:rPr lang="en-US" dirty="0"/>
              <a:t>IMPACT Initiatives</a:t>
            </a:r>
            <a:endParaRPr lang="es-ES" dirty="0"/>
          </a:p>
        </p:txBody>
      </p:sp>
      <p:sp>
        <p:nvSpPr>
          <p:cNvPr id="15" name="Text Placeholder 8"/>
          <p:cNvSpPr>
            <a:spLocks noGrp="1"/>
          </p:cNvSpPr>
          <p:nvPr>
            <p:ph type="body" sz="quarter" idx="19" hasCustomPrompt="1"/>
          </p:nvPr>
        </p:nvSpPr>
        <p:spPr>
          <a:xfrm>
            <a:off x="5727075" y="5018129"/>
            <a:ext cx="3069499" cy="213900"/>
          </a:xfrm>
          <a:prstGeom prst="rect">
            <a:avLst/>
          </a:prstGeom>
        </p:spPr>
        <p:txBody>
          <a:bodyPr/>
          <a:lstStyle>
            <a:lvl1pPr marL="0" indent="0">
              <a:lnSpc>
                <a:spcPct val="100000"/>
              </a:lnSpc>
              <a:buNone/>
              <a:defRPr sz="950">
                <a:solidFill>
                  <a:srgbClr val="58585A"/>
                </a:solidFill>
                <a:latin typeface="Arial Narrow" panose="020B0606020202030204" pitchFamily="34" charset="0"/>
              </a:defRPr>
            </a:lvl1pPr>
          </a:lstStyle>
          <a:p>
            <a:pPr lvl="0"/>
            <a:r>
              <a:rPr lang="en-US" dirty="0"/>
              <a:t>@</a:t>
            </a:r>
            <a:r>
              <a:rPr lang="en-US" dirty="0" err="1"/>
              <a:t>IMPACT_init</a:t>
            </a:r>
            <a:endParaRPr lang="es-ES" dirty="0"/>
          </a:p>
        </p:txBody>
      </p:sp>
      <p:pic>
        <p:nvPicPr>
          <p:cNvPr id="16" name="Picture 1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617908" y="3817681"/>
            <a:ext cx="139097" cy="139097"/>
          </a:xfrm>
          <a:prstGeom prst="rect">
            <a:avLst/>
          </a:prstGeom>
        </p:spPr>
      </p:pic>
      <p:pic>
        <p:nvPicPr>
          <p:cNvPr id="17" name="Picture 16"/>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611915" y="4199661"/>
            <a:ext cx="142572" cy="98019"/>
          </a:xfrm>
          <a:prstGeom prst="rect">
            <a:avLst/>
          </a:prstGeom>
        </p:spPr>
      </p:pic>
      <p:pic>
        <p:nvPicPr>
          <p:cNvPr id="18" name="Picture 17"/>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5603612" y="4393774"/>
            <a:ext cx="130921" cy="130921"/>
          </a:xfrm>
          <a:prstGeom prst="rect">
            <a:avLst/>
          </a:prstGeom>
        </p:spPr>
      </p:pic>
      <p:pic>
        <p:nvPicPr>
          <p:cNvPr id="19" name="Picture 18"/>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5606616" y="4605381"/>
            <a:ext cx="147872" cy="147872"/>
          </a:xfrm>
          <a:prstGeom prst="rect">
            <a:avLst/>
          </a:prstGeom>
        </p:spPr>
      </p:pic>
      <p:pic>
        <p:nvPicPr>
          <p:cNvPr id="20" name="Picture 19"/>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5617279" y="4833939"/>
            <a:ext cx="138520" cy="138520"/>
          </a:xfrm>
          <a:prstGeom prst="rect">
            <a:avLst/>
          </a:prstGeom>
        </p:spPr>
      </p:pic>
      <p:pic>
        <p:nvPicPr>
          <p:cNvPr id="21" name="Picture 20"/>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5603612" y="5085917"/>
            <a:ext cx="168361" cy="117852"/>
          </a:xfrm>
          <a:prstGeom prst="rect">
            <a:avLst/>
          </a:prstGeom>
        </p:spPr>
      </p:pic>
      <p:cxnSp>
        <p:nvCxnSpPr>
          <p:cNvPr id="22" name="Straight Connector 21"/>
          <p:cNvCxnSpPr/>
          <p:nvPr userDrawn="1"/>
        </p:nvCxnSpPr>
        <p:spPr>
          <a:xfrm>
            <a:off x="5167909" y="2270286"/>
            <a:ext cx="0" cy="3273866"/>
          </a:xfrm>
          <a:prstGeom prst="line">
            <a:avLst/>
          </a:prstGeom>
          <a:ln w="161925">
            <a:solidFill>
              <a:srgbClr val="EE585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708341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Op2 Goodbye slide">
    <p:spTree>
      <p:nvGrpSpPr>
        <p:cNvPr id="1" name=""/>
        <p:cNvGrpSpPr/>
        <p:nvPr/>
      </p:nvGrpSpPr>
      <p:grpSpPr>
        <a:xfrm>
          <a:off x="0" y="0"/>
          <a:ext cx="0" cy="0"/>
          <a:chOff x="0" y="0"/>
          <a:chExt cx="0" cy="0"/>
        </a:xfrm>
      </p:grpSpPr>
      <p:sp>
        <p:nvSpPr>
          <p:cNvPr id="23" name="Title 1"/>
          <p:cNvSpPr txBox="1">
            <a:spLocks/>
          </p:cNvSpPr>
          <p:nvPr userDrawn="1"/>
        </p:nvSpPr>
        <p:spPr>
          <a:xfrm>
            <a:off x="5015499" y="2512335"/>
            <a:ext cx="3850595" cy="3273865"/>
          </a:xfrm>
          <a:prstGeom prst="rect">
            <a:avLst/>
          </a:prstGeom>
        </p:spPr>
        <p:txBody>
          <a:bodyPr anchor="ctr"/>
          <a:lstStyle>
            <a:lvl1pPr algn="l" defTabSz="914400" rtl="0" eaLnBrk="1" latinLnBrk="0" hangingPunct="1">
              <a:lnSpc>
                <a:spcPts val="3700"/>
              </a:lnSpc>
              <a:spcBef>
                <a:spcPct val="0"/>
              </a:spcBef>
              <a:buNone/>
              <a:defRPr sz="3400" kern="1200">
                <a:solidFill>
                  <a:schemeClr val="bg1"/>
                </a:solidFill>
                <a:latin typeface="Trade Gothic LT Std Bold" panose="00000800000000000000" pitchFamily="50" charset="0"/>
                <a:ea typeface="+mj-ea"/>
                <a:cs typeface="+mj-cs"/>
              </a:defRPr>
            </a:lvl1pPr>
          </a:lstStyle>
          <a:p>
            <a:pPr>
              <a:lnSpc>
                <a:spcPts val="4500"/>
              </a:lnSpc>
            </a:pPr>
            <a:r>
              <a:rPr lang="en-US" sz="4400" b="1" dirty="0">
                <a:solidFill>
                  <a:srgbClr val="58585A"/>
                </a:solidFill>
                <a:latin typeface="Arial Narrow" panose="020B0606020202030204" pitchFamily="34" charset="0"/>
              </a:rPr>
              <a:t>THANK YOU FOR </a:t>
            </a:r>
            <a:r>
              <a:rPr lang="en-US" sz="4400" b="1">
                <a:solidFill>
                  <a:srgbClr val="58585A"/>
                </a:solidFill>
                <a:latin typeface="Arial Narrow" panose="020B0606020202030204" pitchFamily="34" charset="0"/>
              </a:rPr>
              <a:t>YOUR ATTENTION</a:t>
            </a:r>
            <a:endParaRPr lang="es-ES" sz="4400" b="1" dirty="0">
              <a:solidFill>
                <a:srgbClr val="58585A"/>
              </a:solidFill>
              <a:latin typeface="Arial Narrow" panose="020B0606020202030204" pitchFamily="34" charset="0"/>
            </a:endParaRPr>
          </a:p>
        </p:txBody>
      </p:sp>
      <p:cxnSp>
        <p:nvCxnSpPr>
          <p:cNvPr id="24" name="Straight Connector 23"/>
          <p:cNvCxnSpPr/>
          <p:nvPr userDrawn="1"/>
        </p:nvCxnSpPr>
        <p:spPr>
          <a:xfrm>
            <a:off x="4710709" y="2512335"/>
            <a:ext cx="0" cy="3273866"/>
          </a:xfrm>
          <a:prstGeom prst="line">
            <a:avLst/>
          </a:prstGeom>
          <a:ln w="161925">
            <a:solidFill>
              <a:srgbClr val="EE585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197103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Op2 Left banner &amp; Text">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91907" y="1845250"/>
            <a:ext cx="2941487" cy="2501153"/>
          </a:xfrm>
          <a:prstGeom prst="rect">
            <a:avLst/>
          </a:prstGeom>
        </p:spPr>
        <p:txBody>
          <a:bodyPr anchor="ctr"/>
          <a:lstStyle>
            <a:lvl1pPr algn="l">
              <a:lnSpc>
                <a:spcPts val="4500"/>
              </a:lnSpc>
              <a:defRPr sz="4400" b="1">
                <a:solidFill>
                  <a:srgbClr val="58585A"/>
                </a:solidFill>
                <a:latin typeface="Arial Narrow" panose="020B0606020202030204" pitchFamily="34" charset="0"/>
              </a:defRPr>
            </a:lvl1pPr>
          </a:lstStyle>
          <a:p>
            <a:r>
              <a:rPr lang="en-US" dirty="0"/>
              <a:t>HERE GOES THE TITLE OF YOUR SECTION</a:t>
            </a:r>
            <a:endParaRPr lang="es-ES" dirty="0"/>
          </a:p>
        </p:txBody>
      </p:sp>
      <p:sp>
        <p:nvSpPr>
          <p:cNvPr id="3" name="Subtitle 2"/>
          <p:cNvSpPr>
            <a:spLocks noGrp="1"/>
          </p:cNvSpPr>
          <p:nvPr>
            <p:ph type="subTitle" idx="1" hasCustomPrompt="1"/>
          </p:nvPr>
        </p:nvSpPr>
        <p:spPr>
          <a:xfrm>
            <a:off x="4262775" y="990982"/>
            <a:ext cx="4164106" cy="525931"/>
          </a:xfrm>
          <a:prstGeom prst="rect">
            <a:avLst/>
          </a:prstGeom>
        </p:spPr>
        <p:txBody>
          <a:bodyPr anchor="b"/>
          <a:lstStyle>
            <a:lvl1pPr marL="0" indent="0" algn="l">
              <a:buNone/>
              <a:defRPr sz="1700" b="1" baseline="0">
                <a:solidFill>
                  <a:srgbClr val="EE5859"/>
                </a:solidFill>
                <a:latin typeface="Arial Narrow" panose="020B0606020202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Here goes your title</a:t>
            </a:r>
            <a:endParaRPr lang="es-ES" dirty="0"/>
          </a:p>
        </p:txBody>
      </p:sp>
      <p:sp>
        <p:nvSpPr>
          <p:cNvPr id="9" name="Text Placeholder 8"/>
          <p:cNvSpPr>
            <a:spLocks noGrp="1"/>
          </p:cNvSpPr>
          <p:nvPr>
            <p:ph type="body" sz="quarter" idx="13" hasCustomPrompt="1"/>
          </p:nvPr>
        </p:nvSpPr>
        <p:spPr>
          <a:xfrm>
            <a:off x="4262775" y="1526859"/>
            <a:ext cx="4164106" cy="4063235"/>
          </a:xfrm>
          <a:prstGeom prst="rect">
            <a:avLst/>
          </a:prstGeom>
        </p:spPr>
        <p:txBody>
          <a:bodyPr/>
          <a:lstStyle>
            <a:lvl1pPr marL="0" indent="0">
              <a:lnSpc>
                <a:spcPts val="1500"/>
              </a:lnSpc>
              <a:buNone/>
              <a:defRPr sz="1300">
                <a:solidFill>
                  <a:srgbClr val="58585A"/>
                </a:solidFill>
                <a:latin typeface="Arial Narrow" panose="020B0606020202030204" pitchFamily="34" charset="0"/>
              </a:defRPr>
            </a:lvl1pPr>
          </a:lstStyle>
          <a:p>
            <a:pPr lvl="0"/>
            <a:r>
              <a:rPr lang="en-US" dirty="0"/>
              <a:t>Here goes your plain text</a:t>
            </a:r>
            <a:endParaRPr lang="es-ES" dirty="0"/>
          </a:p>
        </p:txBody>
      </p:sp>
    </p:spTree>
    <p:extLst>
      <p:ext uri="{BB962C8B-B14F-4D97-AF65-F5344CB8AC3E}">
        <p14:creationId xmlns:p14="http://schemas.microsoft.com/office/powerpoint/2010/main" val="266141285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Op2 Left banner, Text &amp; Icons">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91907" y="1845250"/>
            <a:ext cx="2941487" cy="2501153"/>
          </a:xfrm>
          <a:prstGeom prst="rect">
            <a:avLst/>
          </a:prstGeom>
        </p:spPr>
        <p:txBody>
          <a:bodyPr anchor="ctr"/>
          <a:lstStyle>
            <a:lvl1pPr algn="l">
              <a:lnSpc>
                <a:spcPts val="4500"/>
              </a:lnSpc>
              <a:defRPr sz="4400" b="1">
                <a:solidFill>
                  <a:srgbClr val="58585A"/>
                </a:solidFill>
                <a:latin typeface="Arial Narrow" panose="020B0606020202030204" pitchFamily="34" charset="0"/>
              </a:defRPr>
            </a:lvl1pPr>
          </a:lstStyle>
          <a:p>
            <a:r>
              <a:rPr lang="en-US" dirty="0"/>
              <a:t>HERE GOES THE TITLE OF YOUR SECTION</a:t>
            </a:r>
            <a:endParaRPr lang="es-ES" dirty="0"/>
          </a:p>
        </p:txBody>
      </p:sp>
      <p:sp>
        <p:nvSpPr>
          <p:cNvPr id="3" name="Subtitle 2"/>
          <p:cNvSpPr>
            <a:spLocks noGrp="1"/>
          </p:cNvSpPr>
          <p:nvPr>
            <p:ph type="subTitle" idx="1" hasCustomPrompt="1"/>
          </p:nvPr>
        </p:nvSpPr>
        <p:spPr>
          <a:xfrm>
            <a:off x="5428187" y="462065"/>
            <a:ext cx="2998694" cy="525931"/>
          </a:xfrm>
          <a:prstGeom prst="rect">
            <a:avLst/>
          </a:prstGeom>
        </p:spPr>
        <p:txBody>
          <a:bodyPr anchor="b"/>
          <a:lstStyle>
            <a:lvl1pPr marL="0" indent="0" algn="l">
              <a:buNone/>
              <a:defRPr sz="1300" b="1">
                <a:solidFill>
                  <a:srgbClr val="EE5859"/>
                </a:solidFill>
                <a:latin typeface="Arial Narrow" panose="020B0606020202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Here goes the title</a:t>
            </a:r>
            <a:endParaRPr lang="es-ES" dirty="0"/>
          </a:p>
        </p:txBody>
      </p:sp>
      <p:sp>
        <p:nvSpPr>
          <p:cNvPr id="9" name="Text Placeholder 8"/>
          <p:cNvSpPr>
            <a:spLocks noGrp="1"/>
          </p:cNvSpPr>
          <p:nvPr>
            <p:ph type="body" sz="quarter" idx="13" hasCustomPrompt="1"/>
          </p:nvPr>
        </p:nvSpPr>
        <p:spPr>
          <a:xfrm>
            <a:off x="5428187" y="943171"/>
            <a:ext cx="2998694" cy="778053"/>
          </a:xfrm>
          <a:prstGeom prst="rect">
            <a:avLst/>
          </a:prstGeom>
        </p:spPr>
        <p:txBody>
          <a:bodyPr/>
          <a:lstStyle>
            <a:lvl1pPr marL="0" indent="0">
              <a:lnSpc>
                <a:spcPts val="1300"/>
              </a:lnSpc>
              <a:buNone/>
              <a:defRPr sz="1100">
                <a:solidFill>
                  <a:srgbClr val="58585A"/>
                </a:solidFill>
                <a:latin typeface="Arial Narrow" panose="020B0606020202030204" pitchFamily="34" charset="0"/>
              </a:defRPr>
            </a:lvl1pPr>
          </a:lstStyle>
          <a:p>
            <a:pPr lvl="0"/>
            <a:r>
              <a:rPr lang="en-US" dirty="0"/>
              <a:t>Here goes your plain text</a:t>
            </a:r>
            <a:endParaRPr lang="es-ES" dirty="0"/>
          </a:p>
        </p:txBody>
      </p:sp>
      <p:sp>
        <p:nvSpPr>
          <p:cNvPr id="5" name="Picture Placeholder 4"/>
          <p:cNvSpPr>
            <a:spLocks noGrp="1"/>
          </p:cNvSpPr>
          <p:nvPr>
            <p:ph type="pic" sz="quarter" idx="14"/>
          </p:nvPr>
        </p:nvSpPr>
        <p:spPr>
          <a:xfrm>
            <a:off x="4652963" y="850900"/>
            <a:ext cx="663575" cy="663575"/>
          </a:xfrm>
          <a:prstGeom prst="rect">
            <a:avLst/>
          </a:prstGeom>
        </p:spPr>
        <p:txBody>
          <a:bodyPr/>
          <a:lstStyle>
            <a:lvl1pPr>
              <a:defRPr sz="1000"/>
            </a:lvl1pPr>
          </a:lstStyle>
          <a:p>
            <a:endParaRPr lang="es-ES" dirty="0"/>
          </a:p>
        </p:txBody>
      </p:sp>
      <p:sp>
        <p:nvSpPr>
          <p:cNvPr id="8" name="Text Placeholder 8"/>
          <p:cNvSpPr>
            <a:spLocks noGrp="1"/>
          </p:cNvSpPr>
          <p:nvPr>
            <p:ph type="body" sz="quarter" idx="15" hasCustomPrompt="1"/>
          </p:nvPr>
        </p:nvSpPr>
        <p:spPr>
          <a:xfrm>
            <a:off x="5428187" y="2238190"/>
            <a:ext cx="2998694" cy="778053"/>
          </a:xfrm>
          <a:prstGeom prst="rect">
            <a:avLst/>
          </a:prstGeom>
        </p:spPr>
        <p:txBody>
          <a:bodyPr/>
          <a:lstStyle>
            <a:lvl1pPr marL="0" indent="0">
              <a:lnSpc>
                <a:spcPts val="1300"/>
              </a:lnSpc>
              <a:buNone/>
              <a:defRPr sz="1100">
                <a:solidFill>
                  <a:srgbClr val="58585A"/>
                </a:solidFill>
                <a:latin typeface="Arial Narrow" panose="020B0606020202030204" pitchFamily="34" charset="0"/>
              </a:defRPr>
            </a:lvl1pPr>
          </a:lstStyle>
          <a:p>
            <a:pPr lvl="0"/>
            <a:r>
              <a:rPr lang="en-US" dirty="0"/>
              <a:t>Here goes your plain text</a:t>
            </a:r>
            <a:endParaRPr lang="es-ES" dirty="0"/>
          </a:p>
        </p:txBody>
      </p:sp>
      <p:sp>
        <p:nvSpPr>
          <p:cNvPr id="10" name="Picture Placeholder 4"/>
          <p:cNvSpPr>
            <a:spLocks noGrp="1"/>
          </p:cNvSpPr>
          <p:nvPr>
            <p:ph type="pic" sz="quarter" idx="16"/>
          </p:nvPr>
        </p:nvSpPr>
        <p:spPr>
          <a:xfrm>
            <a:off x="4652963" y="2145919"/>
            <a:ext cx="663575" cy="663575"/>
          </a:xfrm>
          <a:prstGeom prst="rect">
            <a:avLst/>
          </a:prstGeom>
        </p:spPr>
        <p:txBody>
          <a:bodyPr/>
          <a:lstStyle>
            <a:lvl1pPr>
              <a:defRPr sz="1000"/>
            </a:lvl1pPr>
          </a:lstStyle>
          <a:p>
            <a:endParaRPr lang="es-ES" dirty="0"/>
          </a:p>
        </p:txBody>
      </p:sp>
      <p:sp>
        <p:nvSpPr>
          <p:cNvPr id="12" name="Text Placeholder 8"/>
          <p:cNvSpPr>
            <a:spLocks noGrp="1"/>
          </p:cNvSpPr>
          <p:nvPr>
            <p:ph type="body" sz="quarter" idx="17" hasCustomPrompt="1"/>
          </p:nvPr>
        </p:nvSpPr>
        <p:spPr>
          <a:xfrm>
            <a:off x="5428187" y="3568350"/>
            <a:ext cx="2998694" cy="778053"/>
          </a:xfrm>
          <a:prstGeom prst="rect">
            <a:avLst/>
          </a:prstGeom>
        </p:spPr>
        <p:txBody>
          <a:bodyPr/>
          <a:lstStyle>
            <a:lvl1pPr marL="0" indent="0">
              <a:lnSpc>
                <a:spcPts val="1300"/>
              </a:lnSpc>
              <a:buNone/>
              <a:defRPr sz="1100">
                <a:solidFill>
                  <a:srgbClr val="58585A"/>
                </a:solidFill>
                <a:latin typeface="Arial Narrow" panose="020B0606020202030204" pitchFamily="34" charset="0"/>
              </a:defRPr>
            </a:lvl1pPr>
          </a:lstStyle>
          <a:p>
            <a:pPr lvl="0"/>
            <a:r>
              <a:rPr lang="en-US" dirty="0"/>
              <a:t>Here goes your plain text</a:t>
            </a:r>
            <a:endParaRPr lang="es-ES" dirty="0"/>
          </a:p>
        </p:txBody>
      </p:sp>
      <p:sp>
        <p:nvSpPr>
          <p:cNvPr id="13" name="Picture Placeholder 4"/>
          <p:cNvSpPr>
            <a:spLocks noGrp="1"/>
          </p:cNvSpPr>
          <p:nvPr>
            <p:ph type="pic" sz="quarter" idx="18"/>
          </p:nvPr>
        </p:nvSpPr>
        <p:spPr>
          <a:xfrm>
            <a:off x="4652963" y="3476079"/>
            <a:ext cx="663575" cy="663575"/>
          </a:xfrm>
          <a:prstGeom prst="rect">
            <a:avLst/>
          </a:prstGeom>
        </p:spPr>
        <p:txBody>
          <a:bodyPr/>
          <a:lstStyle>
            <a:lvl1pPr>
              <a:defRPr sz="1000"/>
            </a:lvl1pPr>
          </a:lstStyle>
          <a:p>
            <a:endParaRPr lang="es-ES" dirty="0"/>
          </a:p>
        </p:txBody>
      </p:sp>
      <p:sp>
        <p:nvSpPr>
          <p:cNvPr id="15" name="Text Placeholder 8"/>
          <p:cNvSpPr>
            <a:spLocks noGrp="1"/>
          </p:cNvSpPr>
          <p:nvPr>
            <p:ph type="body" sz="quarter" idx="19" hasCustomPrompt="1"/>
          </p:nvPr>
        </p:nvSpPr>
        <p:spPr>
          <a:xfrm>
            <a:off x="5428187" y="4905571"/>
            <a:ext cx="2998694" cy="778053"/>
          </a:xfrm>
          <a:prstGeom prst="rect">
            <a:avLst/>
          </a:prstGeom>
        </p:spPr>
        <p:txBody>
          <a:bodyPr/>
          <a:lstStyle>
            <a:lvl1pPr marL="0" indent="0">
              <a:lnSpc>
                <a:spcPts val="1300"/>
              </a:lnSpc>
              <a:buNone/>
              <a:defRPr sz="1100">
                <a:solidFill>
                  <a:srgbClr val="58585A"/>
                </a:solidFill>
                <a:latin typeface="Arial Narrow" panose="020B0606020202030204" pitchFamily="34" charset="0"/>
              </a:defRPr>
            </a:lvl1pPr>
          </a:lstStyle>
          <a:p>
            <a:pPr lvl="0"/>
            <a:r>
              <a:rPr lang="en-US" dirty="0"/>
              <a:t>Here goes your plain text</a:t>
            </a:r>
            <a:endParaRPr lang="es-ES" dirty="0"/>
          </a:p>
        </p:txBody>
      </p:sp>
      <p:sp>
        <p:nvSpPr>
          <p:cNvPr id="16" name="Picture Placeholder 4"/>
          <p:cNvSpPr>
            <a:spLocks noGrp="1"/>
          </p:cNvSpPr>
          <p:nvPr>
            <p:ph type="pic" sz="quarter" idx="20"/>
          </p:nvPr>
        </p:nvSpPr>
        <p:spPr>
          <a:xfrm>
            <a:off x="4652963" y="4813300"/>
            <a:ext cx="663575" cy="663575"/>
          </a:xfrm>
          <a:prstGeom prst="rect">
            <a:avLst/>
          </a:prstGeom>
        </p:spPr>
        <p:txBody>
          <a:bodyPr/>
          <a:lstStyle>
            <a:lvl1pPr>
              <a:defRPr sz="1000"/>
            </a:lvl1pPr>
          </a:lstStyle>
          <a:p>
            <a:endParaRPr lang="es-ES" dirty="0"/>
          </a:p>
        </p:txBody>
      </p:sp>
      <p:sp>
        <p:nvSpPr>
          <p:cNvPr id="21" name="Text Placeholder 20"/>
          <p:cNvSpPr>
            <a:spLocks noGrp="1"/>
          </p:cNvSpPr>
          <p:nvPr>
            <p:ph type="body" sz="quarter" idx="21" hasCustomPrompt="1"/>
          </p:nvPr>
        </p:nvSpPr>
        <p:spPr>
          <a:xfrm>
            <a:off x="5428187" y="1836013"/>
            <a:ext cx="2998787" cy="437765"/>
          </a:xfrm>
          <a:prstGeom prst="rect">
            <a:avLst/>
          </a:prstGeom>
        </p:spPr>
        <p:txBody>
          <a:bodyPr anchor="b"/>
          <a:lstStyle>
            <a:lvl1pPr marL="0" indent="0">
              <a:buNone/>
              <a:defRPr sz="1300" b="1">
                <a:solidFill>
                  <a:srgbClr val="EE5859"/>
                </a:solidFill>
                <a:latin typeface="Arial Narrow" panose="020B0606020202030204" pitchFamily="34" charset="0"/>
              </a:defRPr>
            </a:lvl1pPr>
          </a:lstStyle>
          <a:p>
            <a:pPr lvl="0"/>
            <a:r>
              <a:rPr lang="en-US" dirty="0"/>
              <a:t>Here goes the title</a:t>
            </a:r>
            <a:endParaRPr lang="es-ES" dirty="0"/>
          </a:p>
        </p:txBody>
      </p:sp>
      <p:sp>
        <p:nvSpPr>
          <p:cNvPr id="22" name="Text Placeholder 20"/>
          <p:cNvSpPr>
            <a:spLocks noGrp="1"/>
          </p:cNvSpPr>
          <p:nvPr>
            <p:ph type="body" sz="quarter" idx="22" hasCustomPrompt="1"/>
          </p:nvPr>
        </p:nvSpPr>
        <p:spPr>
          <a:xfrm>
            <a:off x="5428094" y="3161145"/>
            <a:ext cx="2998787" cy="437765"/>
          </a:xfrm>
          <a:prstGeom prst="rect">
            <a:avLst/>
          </a:prstGeom>
        </p:spPr>
        <p:txBody>
          <a:bodyPr anchor="b"/>
          <a:lstStyle>
            <a:lvl1pPr marL="0" indent="0">
              <a:buNone/>
              <a:defRPr sz="1300" b="1">
                <a:solidFill>
                  <a:srgbClr val="EE5859"/>
                </a:solidFill>
                <a:latin typeface="Arial Narrow" panose="020B0606020202030204" pitchFamily="34" charset="0"/>
              </a:defRPr>
            </a:lvl1pPr>
          </a:lstStyle>
          <a:p>
            <a:pPr lvl="0"/>
            <a:r>
              <a:rPr lang="en-US" dirty="0"/>
              <a:t>Here goes the title</a:t>
            </a:r>
            <a:endParaRPr lang="es-ES" dirty="0"/>
          </a:p>
        </p:txBody>
      </p:sp>
      <p:sp>
        <p:nvSpPr>
          <p:cNvPr id="23" name="Text Placeholder 20"/>
          <p:cNvSpPr>
            <a:spLocks noGrp="1"/>
          </p:cNvSpPr>
          <p:nvPr>
            <p:ph type="body" sz="quarter" idx="23" hasCustomPrompt="1"/>
          </p:nvPr>
        </p:nvSpPr>
        <p:spPr>
          <a:xfrm>
            <a:off x="5428094" y="4520185"/>
            <a:ext cx="2998787" cy="437765"/>
          </a:xfrm>
          <a:prstGeom prst="rect">
            <a:avLst/>
          </a:prstGeom>
        </p:spPr>
        <p:txBody>
          <a:bodyPr anchor="b"/>
          <a:lstStyle>
            <a:lvl1pPr marL="0" indent="0">
              <a:buNone/>
              <a:defRPr sz="1300" b="1">
                <a:solidFill>
                  <a:srgbClr val="EE5859"/>
                </a:solidFill>
                <a:latin typeface="Arial Narrow" panose="020B0606020202030204" pitchFamily="34" charset="0"/>
              </a:defRPr>
            </a:lvl1pPr>
          </a:lstStyle>
          <a:p>
            <a:pPr lvl="0"/>
            <a:r>
              <a:rPr lang="en-US" dirty="0"/>
              <a:t>Here goes the title</a:t>
            </a:r>
            <a:endParaRPr lang="es-ES" dirty="0"/>
          </a:p>
        </p:txBody>
      </p:sp>
    </p:spTree>
    <p:extLst>
      <p:ext uri="{BB962C8B-B14F-4D97-AF65-F5344CB8AC3E}">
        <p14:creationId xmlns:p14="http://schemas.microsoft.com/office/powerpoint/2010/main" val="202140933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Op2 Left banner &amp; Imag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91907" y="1845250"/>
            <a:ext cx="2941487" cy="2501153"/>
          </a:xfrm>
          <a:prstGeom prst="rect">
            <a:avLst/>
          </a:prstGeom>
        </p:spPr>
        <p:txBody>
          <a:bodyPr anchor="ctr"/>
          <a:lstStyle>
            <a:lvl1pPr algn="l">
              <a:lnSpc>
                <a:spcPts val="4500"/>
              </a:lnSpc>
              <a:defRPr sz="4400" b="1">
                <a:solidFill>
                  <a:srgbClr val="58585A"/>
                </a:solidFill>
                <a:latin typeface="Arial Narrow" panose="020B0606020202030204" pitchFamily="34" charset="0"/>
              </a:defRPr>
            </a:lvl1pPr>
          </a:lstStyle>
          <a:p>
            <a:r>
              <a:rPr lang="en-US" dirty="0"/>
              <a:t>HERE GOES THE TITLE OF YOU SECTION</a:t>
            </a:r>
            <a:endParaRPr lang="es-ES" dirty="0"/>
          </a:p>
        </p:txBody>
      </p:sp>
      <p:sp>
        <p:nvSpPr>
          <p:cNvPr id="7" name="Picture Placeholder 6"/>
          <p:cNvSpPr>
            <a:spLocks noGrp="1"/>
          </p:cNvSpPr>
          <p:nvPr>
            <p:ph type="pic" sz="quarter" idx="10" hasCustomPrompt="1"/>
          </p:nvPr>
        </p:nvSpPr>
        <p:spPr>
          <a:xfrm>
            <a:off x="3667125" y="198438"/>
            <a:ext cx="5287963" cy="5891212"/>
          </a:xfrm>
          <a:prstGeom prst="rect">
            <a:avLst/>
          </a:prstGeom>
        </p:spPr>
        <p:txBody>
          <a:bodyPr/>
          <a:lstStyle>
            <a:lvl1pPr>
              <a:defRPr>
                <a:latin typeface="Arial Narrow" panose="020B0606020202030204" pitchFamily="34" charset="0"/>
              </a:defRPr>
            </a:lvl1pPr>
          </a:lstStyle>
          <a:p>
            <a:r>
              <a:rPr lang="en-GB" noProof="0" dirty="0"/>
              <a:t>Click</a:t>
            </a:r>
            <a:r>
              <a:rPr lang="es-ES" dirty="0"/>
              <a:t> in </a:t>
            </a:r>
            <a:r>
              <a:rPr lang="es-ES" dirty="0" err="1"/>
              <a:t>the</a:t>
            </a:r>
            <a:r>
              <a:rPr lang="es-ES" dirty="0"/>
              <a:t> </a:t>
            </a:r>
            <a:r>
              <a:rPr lang="es-ES" dirty="0" err="1"/>
              <a:t>icon</a:t>
            </a:r>
            <a:r>
              <a:rPr lang="es-ES" dirty="0"/>
              <a:t> </a:t>
            </a:r>
            <a:r>
              <a:rPr lang="es-ES" dirty="0" err="1"/>
              <a:t>below</a:t>
            </a:r>
            <a:r>
              <a:rPr lang="es-ES" dirty="0"/>
              <a:t> to </a:t>
            </a:r>
            <a:r>
              <a:rPr lang="es-ES" dirty="0" err="1"/>
              <a:t>insert</a:t>
            </a:r>
            <a:r>
              <a:rPr lang="es-ES" dirty="0"/>
              <a:t> </a:t>
            </a:r>
            <a:r>
              <a:rPr lang="es-ES" dirty="0" err="1"/>
              <a:t>your</a:t>
            </a:r>
            <a:r>
              <a:rPr lang="es-ES" dirty="0"/>
              <a:t> </a:t>
            </a:r>
            <a:r>
              <a:rPr lang="es-ES" dirty="0" err="1"/>
              <a:t>picture</a:t>
            </a:r>
            <a:endParaRPr lang="es-ES" dirty="0"/>
          </a:p>
        </p:txBody>
      </p:sp>
    </p:spTree>
    <p:extLst>
      <p:ext uri="{BB962C8B-B14F-4D97-AF65-F5344CB8AC3E}">
        <p14:creationId xmlns:p14="http://schemas.microsoft.com/office/powerpoint/2010/main" val="304947457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Op2 Top Banner &amp; Text">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86176" y="266337"/>
            <a:ext cx="8087840" cy="724646"/>
          </a:xfrm>
          <a:prstGeom prst="rect">
            <a:avLst/>
          </a:prstGeom>
        </p:spPr>
        <p:txBody>
          <a:bodyPr anchor="ctr"/>
          <a:lstStyle>
            <a:lvl1pPr algn="l">
              <a:lnSpc>
                <a:spcPts val="4500"/>
              </a:lnSpc>
              <a:defRPr sz="2900" b="1">
                <a:solidFill>
                  <a:srgbClr val="58585A"/>
                </a:solidFill>
                <a:latin typeface="Arial Narrow" panose="020B0606020202030204" pitchFamily="34" charset="0"/>
              </a:defRPr>
            </a:lvl1pPr>
          </a:lstStyle>
          <a:p>
            <a:r>
              <a:rPr lang="en-US" dirty="0"/>
              <a:t>HERE GOES YOUR TITLE</a:t>
            </a:r>
            <a:endParaRPr lang="es-ES" dirty="0"/>
          </a:p>
        </p:txBody>
      </p:sp>
      <p:sp>
        <p:nvSpPr>
          <p:cNvPr id="3" name="Subtitle 2"/>
          <p:cNvSpPr>
            <a:spLocks noGrp="1"/>
          </p:cNvSpPr>
          <p:nvPr>
            <p:ph type="subTitle" idx="1" hasCustomPrompt="1"/>
          </p:nvPr>
        </p:nvSpPr>
        <p:spPr>
          <a:xfrm>
            <a:off x="386176" y="1443988"/>
            <a:ext cx="8087840" cy="525931"/>
          </a:xfrm>
          <a:prstGeom prst="rect">
            <a:avLst/>
          </a:prstGeom>
        </p:spPr>
        <p:txBody>
          <a:bodyPr anchor="b"/>
          <a:lstStyle>
            <a:lvl1pPr marL="0" indent="0" algn="l">
              <a:buNone/>
              <a:defRPr sz="1700" b="1">
                <a:solidFill>
                  <a:srgbClr val="EE5859"/>
                </a:solidFill>
                <a:latin typeface="Arial Narrow" panose="020B0606020202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Here goes the header</a:t>
            </a:r>
            <a:endParaRPr lang="es-ES" dirty="0"/>
          </a:p>
        </p:txBody>
      </p:sp>
      <p:sp>
        <p:nvSpPr>
          <p:cNvPr id="9" name="Text Placeholder 8"/>
          <p:cNvSpPr>
            <a:spLocks noGrp="1"/>
          </p:cNvSpPr>
          <p:nvPr>
            <p:ph type="body" sz="quarter" idx="13" hasCustomPrompt="1"/>
          </p:nvPr>
        </p:nvSpPr>
        <p:spPr>
          <a:xfrm>
            <a:off x="386176" y="1969919"/>
            <a:ext cx="8087840" cy="4063235"/>
          </a:xfrm>
          <a:prstGeom prst="rect">
            <a:avLst/>
          </a:prstGeom>
        </p:spPr>
        <p:txBody>
          <a:bodyPr/>
          <a:lstStyle>
            <a:lvl1pPr marL="0" indent="0">
              <a:lnSpc>
                <a:spcPts val="1500"/>
              </a:lnSpc>
              <a:buNone/>
              <a:defRPr sz="1300" baseline="0">
                <a:solidFill>
                  <a:srgbClr val="58585A"/>
                </a:solidFill>
                <a:latin typeface="Arial Narrow" panose="020B0606020202030204" pitchFamily="34" charset="0"/>
              </a:defRPr>
            </a:lvl1pPr>
          </a:lstStyle>
          <a:p>
            <a:pPr lvl="0"/>
            <a:r>
              <a:rPr lang="en-US" dirty="0"/>
              <a:t>Here goes your plain text</a:t>
            </a:r>
            <a:endParaRPr lang="es-ES" dirty="0"/>
          </a:p>
        </p:txBody>
      </p:sp>
    </p:spTree>
    <p:extLst>
      <p:ext uri="{BB962C8B-B14F-4D97-AF65-F5344CB8AC3E}">
        <p14:creationId xmlns:p14="http://schemas.microsoft.com/office/powerpoint/2010/main" val="15872540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Op1 Goodbye slide">
    <p:spTree>
      <p:nvGrpSpPr>
        <p:cNvPr id="1" name=""/>
        <p:cNvGrpSpPr/>
        <p:nvPr/>
      </p:nvGrpSpPr>
      <p:grpSpPr>
        <a:xfrm>
          <a:off x="0" y="0"/>
          <a:ext cx="0" cy="0"/>
          <a:chOff x="0" y="0"/>
          <a:chExt cx="0" cy="0"/>
        </a:xfrm>
      </p:grpSpPr>
      <p:sp>
        <p:nvSpPr>
          <p:cNvPr id="23" name="Title 1"/>
          <p:cNvSpPr txBox="1">
            <a:spLocks/>
          </p:cNvSpPr>
          <p:nvPr userDrawn="1"/>
        </p:nvSpPr>
        <p:spPr>
          <a:xfrm>
            <a:off x="5472699" y="1779705"/>
            <a:ext cx="3323875" cy="1716918"/>
          </a:xfrm>
          <a:prstGeom prst="rect">
            <a:avLst/>
          </a:prstGeom>
        </p:spPr>
        <p:txBody>
          <a:bodyPr anchor="b"/>
          <a:lstStyle>
            <a:lvl1pPr algn="l" defTabSz="914400" rtl="0" eaLnBrk="1" latinLnBrk="0" hangingPunct="1">
              <a:lnSpc>
                <a:spcPts val="3700"/>
              </a:lnSpc>
              <a:spcBef>
                <a:spcPct val="0"/>
              </a:spcBef>
              <a:buNone/>
              <a:defRPr sz="3400" kern="1200">
                <a:solidFill>
                  <a:schemeClr val="bg1"/>
                </a:solidFill>
                <a:latin typeface="Trade Gothic LT Std Bold" panose="00000800000000000000" pitchFamily="50" charset="0"/>
                <a:ea typeface="+mj-ea"/>
                <a:cs typeface="+mj-cs"/>
              </a:defRPr>
            </a:lvl1pPr>
          </a:lstStyle>
          <a:p>
            <a:r>
              <a:rPr lang="en-US" b="1" dirty="0">
                <a:solidFill>
                  <a:srgbClr val="EE5859"/>
                </a:solidFill>
                <a:latin typeface="Arial Narrow" panose="020B0606020202030204" pitchFamily="34" charset="0"/>
              </a:rPr>
              <a:t>THANK YOU FOR YOUR ATTENTION</a:t>
            </a:r>
            <a:endParaRPr lang="es-ES" b="1" dirty="0">
              <a:solidFill>
                <a:srgbClr val="EE5859"/>
              </a:solidFill>
              <a:latin typeface="Arial Narrow" panose="020B0606020202030204" pitchFamily="34" charset="0"/>
            </a:endParaRPr>
          </a:p>
        </p:txBody>
      </p:sp>
      <p:sp>
        <p:nvSpPr>
          <p:cNvPr id="24" name="Text Placeholder 8"/>
          <p:cNvSpPr>
            <a:spLocks noGrp="1"/>
          </p:cNvSpPr>
          <p:nvPr>
            <p:ph type="body" sz="quarter" idx="13" hasCustomPrompt="1"/>
          </p:nvPr>
        </p:nvSpPr>
        <p:spPr>
          <a:xfrm>
            <a:off x="5535934" y="3525066"/>
            <a:ext cx="3069499" cy="213900"/>
          </a:xfrm>
          <a:prstGeom prst="rect">
            <a:avLst/>
          </a:prstGeom>
        </p:spPr>
        <p:txBody>
          <a:bodyPr/>
          <a:lstStyle>
            <a:lvl1pPr marL="0" indent="0">
              <a:lnSpc>
                <a:spcPct val="100000"/>
              </a:lnSpc>
              <a:buNone/>
              <a:defRPr sz="950" baseline="0">
                <a:solidFill>
                  <a:schemeClr val="bg1"/>
                </a:solidFill>
                <a:latin typeface="Arial Narrow" panose="020B0606020202030204" pitchFamily="34" charset="0"/>
              </a:defRPr>
            </a:lvl1pPr>
          </a:lstStyle>
          <a:p>
            <a:pPr lvl="0"/>
            <a:r>
              <a:rPr lang="en-US" dirty="0"/>
              <a:t>Name </a:t>
            </a:r>
            <a:r>
              <a:rPr lang="en-US" dirty="0" err="1"/>
              <a:t>Lastname</a:t>
            </a:r>
            <a:endParaRPr lang="es-ES" dirty="0"/>
          </a:p>
        </p:txBody>
      </p:sp>
      <p:sp>
        <p:nvSpPr>
          <p:cNvPr id="25" name="Text Placeholder 8"/>
          <p:cNvSpPr>
            <a:spLocks noGrp="1"/>
          </p:cNvSpPr>
          <p:nvPr>
            <p:ph type="body" sz="quarter" idx="14" hasCustomPrompt="1"/>
          </p:nvPr>
        </p:nvSpPr>
        <p:spPr>
          <a:xfrm>
            <a:off x="5727079" y="3767409"/>
            <a:ext cx="3069499" cy="366764"/>
          </a:xfrm>
          <a:prstGeom prst="rect">
            <a:avLst/>
          </a:prstGeom>
        </p:spPr>
        <p:txBody>
          <a:bodyPr/>
          <a:lstStyle>
            <a:lvl1pPr marL="0" indent="0">
              <a:lnSpc>
                <a:spcPct val="100000"/>
              </a:lnSpc>
              <a:spcBef>
                <a:spcPts val="0"/>
              </a:spcBef>
              <a:buNone/>
              <a:defRPr sz="950" baseline="0">
                <a:solidFill>
                  <a:schemeClr val="bg1"/>
                </a:solidFill>
                <a:latin typeface="Arial Narrow" panose="020B0606020202030204" pitchFamily="34" charset="0"/>
              </a:defRPr>
            </a:lvl1pPr>
          </a:lstStyle>
          <a:p>
            <a:pPr lvl="0"/>
            <a:r>
              <a:rPr lang="en-US" dirty="0"/>
              <a:t>Mobile Telephone</a:t>
            </a:r>
          </a:p>
          <a:p>
            <a:pPr lvl="0"/>
            <a:r>
              <a:rPr lang="en-US" dirty="0"/>
              <a:t>Desktop Telephone</a:t>
            </a:r>
          </a:p>
        </p:txBody>
      </p:sp>
      <p:sp>
        <p:nvSpPr>
          <p:cNvPr id="26" name="Text Placeholder 8"/>
          <p:cNvSpPr>
            <a:spLocks noGrp="1"/>
          </p:cNvSpPr>
          <p:nvPr>
            <p:ph type="body" sz="quarter" idx="15" hasCustomPrompt="1"/>
          </p:nvPr>
        </p:nvSpPr>
        <p:spPr>
          <a:xfrm>
            <a:off x="5727079" y="4134173"/>
            <a:ext cx="3069499" cy="213900"/>
          </a:xfrm>
          <a:prstGeom prst="rect">
            <a:avLst/>
          </a:prstGeom>
        </p:spPr>
        <p:txBody>
          <a:bodyPr/>
          <a:lstStyle>
            <a:lvl1pPr marL="0" indent="0">
              <a:lnSpc>
                <a:spcPct val="100000"/>
              </a:lnSpc>
              <a:buNone/>
              <a:defRPr sz="950">
                <a:solidFill>
                  <a:schemeClr val="bg1"/>
                </a:solidFill>
                <a:latin typeface="Arial Narrow" panose="020B0606020202030204" pitchFamily="34" charset="0"/>
              </a:defRPr>
            </a:lvl1pPr>
          </a:lstStyle>
          <a:p>
            <a:pPr lvl="0"/>
            <a:r>
              <a:rPr lang="en-US" dirty="0"/>
              <a:t>name.lastname@impact-initiatives.org</a:t>
            </a:r>
            <a:endParaRPr lang="es-ES" dirty="0"/>
          </a:p>
        </p:txBody>
      </p:sp>
      <p:sp>
        <p:nvSpPr>
          <p:cNvPr id="27" name="Text Placeholder 8"/>
          <p:cNvSpPr>
            <a:spLocks noGrp="1"/>
          </p:cNvSpPr>
          <p:nvPr>
            <p:ph type="body" sz="quarter" idx="16" hasCustomPrompt="1"/>
          </p:nvPr>
        </p:nvSpPr>
        <p:spPr>
          <a:xfrm>
            <a:off x="5727078" y="4348073"/>
            <a:ext cx="3069499" cy="213900"/>
          </a:xfrm>
          <a:prstGeom prst="rect">
            <a:avLst/>
          </a:prstGeom>
        </p:spPr>
        <p:txBody>
          <a:bodyPr/>
          <a:lstStyle>
            <a:lvl1pPr marL="0" indent="0">
              <a:lnSpc>
                <a:spcPct val="100000"/>
              </a:lnSpc>
              <a:buNone/>
              <a:defRPr sz="950" baseline="0">
                <a:solidFill>
                  <a:schemeClr val="bg1"/>
                </a:solidFill>
                <a:latin typeface="Arial Narrow" panose="020B0606020202030204" pitchFamily="34" charset="0"/>
              </a:defRPr>
            </a:lvl1pPr>
          </a:lstStyle>
          <a:p>
            <a:pPr lvl="0"/>
            <a:r>
              <a:rPr lang="en-US" dirty="0"/>
              <a:t>skype user name</a:t>
            </a:r>
            <a:endParaRPr lang="es-ES" dirty="0"/>
          </a:p>
        </p:txBody>
      </p:sp>
      <p:sp>
        <p:nvSpPr>
          <p:cNvPr id="28" name="Text Placeholder 8"/>
          <p:cNvSpPr>
            <a:spLocks noGrp="1"/>
          </p:cNvSpPr>
          <p:nvPr>
            <p:ph type="body" sz="quarter" idx="17" hasCustomPrompt="1"/>
          </p:nvPr>
        </p:nvSpPr>
        <p:spPr>
          <a:xfrm>
            <a:off x="5727077" y="4561973"/>
            <a:ext cx="3069499" cy="213900"/>
          </a:xfrm>
          <a:prstGeom prst="rect">
            <a:avLst/>
          </a:prstGeom>
        </p:spPr>
        <p:txBody>
          <a:bodyPr/>
          <a:lstStyle>
            <a:lvl1pPr marL="0" indent="0">
              <a:lnSpc>
                <a:spcPct val="100000"/>
              </a:lnSpc>
              <a:buNone/>
              <a:defRPr sz="950">
                <a:solidFill>
                  <a:schemeClr val="bg1"/>
                </a:solidFill>
                <a:latin typeface="Arial Narrow" panose="020B0606020202030204" pitchFamily="34" charset="0"/>
              </a:defRPr>
            </a:lvl1pPr>
          </a:lstStyle>
          <a:p>
            <a:pPr lvl="0"/>
            <a:r>
              <a:rPr lang="en-US" dirty="0"/>
              <a:t>www.impact-initiatives.org</a:t>
            </a:r>
            <a:endParaRPr lang="es-ES" dirty="0"/>
          </a:p>
        </p:txBody>
      </p:sp>
      <p:sp>
        <p:nvSpPr>
          <p:cNvPr id="29" name="Text Placeholder 8"/>
          <p:cNvSpPr>
            <a:spLocks noGrp="1"/>
          </p:cNvSpPr>
          <p:nvPr>
            <p:ph type="body" sz="quarter" idx="18" hasCustomPrompt="1"/>
          </p:nvPr>
        </p:nvSpPr>
        <p:spPr>
          <a:xfrm>
            <a:off x="5727076" y="4790051"/>
            <a:ext cx="3069499" cy="213900"/>
          </a:xfrm>
          <a:prstGeom prst="rect">
            <a:avLst/>
          </a:prstGeom>
        </p:spPr>
        <p:txBody>
          <a:bodyPr/>
          <a:lstStyle>
            <a:lvl1pPr marL="0" indent="0">
              <a:lnSpc>
                <a:spcPct val="100000"/>
              </a:lnSpc>
              <a:buNone/>
              <a:defRPr sz="950">
                <a:solidFill>
                  <a:schemeClr val="bg1"/>
                </a:solidFill>
                <a:latin typeface="Arial Narrow" panose="020B0606020202030204" pitchFamily="34" charset="0"/>
              </a:defRPr>
            </a:lvl1pPr>
          </a:lstStyle>
          <a:p>
            <a:pPr lvl="0"/>
            <a:r>
              <a:rPr lang="en-US" dirty="0"/>
              <a:t>IMPACT Initiatives</a:t>
            </a:r>
            <a:endParaRPr lang="es-ES" dirty="0"/>
          </a:p>
        </p:txBody>
      </p:sp>
      <p:sp>
        <p:nvSpPr>
          <p:cNvPr id="30" name="Text Placeholder 8"/>
          <p:cNvSpPr>
            <a:spLocks noGrp="1"/>
          </p:cNvSpPr>
          <p:nvPr>
            <p:ph type="body" sz="quarter" idx="19" hasCustomPrompt="1"/>
          </p:nvPr>
        </p:nvSpPr>
        <p:spPr>
          <a:xfrm>
            <a:off x="5727075" y="5018129"/>
            <a:ext cx="3069499" cy="213900"/>
          </a:xfrm>
          <a:prstGeom prst="rect">
            <a:avLst/>
          </a:prstGeom>
        </p:spPr>
        <p:txBody>
          <a:bodyPr/>
          <a:lstStyle>
            <a:lvl1pPr marL="0" indent="0">
              <a:lnSpc>
                <a:spcPct val="100000"/>
              </a:lnSpc>
              <a:buNone/>
              <a:defRPr sz="950">
                <a:solidFill>
                  <a:schemeClr val="bg1"/>
                </a:solidFill>
                <a:latin typeface="Arial Narrow" panose="020B0606020202030204" pitchFamily="34" charset="0"/>
              </a:defRPr>
            </a:lvl1pPr>
          </a:lstStyle>
          <a:p>
            <a:pPr lvl="0"/>
            <a:r>
              <a:rPr lang="en-US" dirty="0"/>
              <a:t>@</a:t>
            </a:r>
            <a:r>
              <a:rPr lang="en-US" dirty="0" err="1"/>
              <a:t>IMPACT_init</a:t>
            </a:r>
            <a:endParaRPr lang="es-ES" dirty="0"/>
          </a:p>
        </p:txBody>
      </p:sp>
      <p:pic>
        <p:nvPicPr>
          <p:cNvPr id="31" name="Picture 3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617908" y="3817681"/>
            <a:ext cx="139097" cy="139097"/>
          </a:xfrm>
          <a:prstGeom prst="rect">
            <a:avLst/>
          </a:prstGeom>
        </p:spPr>
      </p:pic>
      <p:pic>
        <p:nvPicPr>
          <p:cNvPr id="32" name="Picture 31"/>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611915" y="4199661"/>
            <a:ext cx="142572" cy="98019"/>
          </a:xfrm>
          <a:prstGeom prst="rect">
            <a:avLst/>
          </a:prstGeom>
        </p:spPr>
      </p:pic>
      <p:pic>
        <p:nvPicPr>
          <p:cNvPr id="33" name="Picture 32"/>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5603612" y="4393774"/>
            <a:ext cx="130921" cy="130921"/>
          </a:xfrm>
          <a:prstGeom prst="rect">
            <a:avLst/>
          </a:prstGeom>
        </p:spPr>
      </p:pic>
      <p:pic>
        <p:nvPicPr>
          <p:cNvPr id="34" name="Picture 33"/>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5606616" y="4605381"/>
            <a:ext cx="147872" cy="147872"/>
          </a:xfrm>
          <a:prstGeom prst="rect">
            <a:avLst/>
          </a:prstGeom>
        </p:spPr>
      </p:pic>
      <p:pic>
        <p:nvPicPr>
          <p:cNvPr id="35" name="Picture 34"/>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5617279" y="4833939"/>
            <a:ext cx="138520" cy="138520"/>
          </a:xfrm>
          <a:prstGeom prst="rect">
            <a:avLst/>
          </a:prstGeom>
        </p:spPr>
      </p:pic>
      <p:pic>
        <p:nvPicPr>
          <p:cNvPr id="36" name="Picture 35"/>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5603612" y="5085917"/>
            <a:ext cx="168361" cy="117852"/>
          </a:xfrm>
          <a:prstGeom prst="rect">
            <a:avLst/>
          </a:prstGeom>
        </p:spPr>
      </p:pic>
      <p:cxnSp>
        <p:nvCxnSpPr>
          <p:cNvPr id="37" name="Straight Connector 36"/>
          <p:cNvCxnSpPr/>
          <p:nvPr userDrawn="1"/>
        </p:nvCxnSpPr>
        <p:spPr>
          <a:xfrm>
            <a:off x="5167909" y="2270286"/>
            <a:ext cx="0" cy="3273866"/>
          </a:xfrm>
          <a:prstGeom prst="line">
            <a:avLst/>
          </a:prstGeom>
          <a:ln w="161925">
            <a:solidFill>
              <a:srgbClr val="EE585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0468039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Op2 Top Banner &amp; Imag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86176" y="266337"/>
            <a:ext cx="8087840" cy="724646"/>
          </a:xfrm>
          <a:prstGeom prst="rect">
            <a:avLst/>
          </a:prstGeom>
        </p:spPr>
        <p:txBody>
          <a:bodyPr anchor="ctr"/>
          <a:lstStyle>
            <a:lvl1pPr algn="l">
              <a:lnSpc>
                <a:spcPts val="4500"/>
              </a:lnSpc>
              <a:defRPr sz="2900" b="1" baseline="0">
                <a:solidFill>
                  <a:srgbClr val="58585A"/>
                </a:solidFill>
                <a:latin typeface="Arial Narrow" panose="020B0606020202030204" pitchFamily="34" charset="0"/>
              </a:defRPr>
            </a:lvl1pPr>
          </a:lstStyle>
          <a:p>
            <a:r>
              <a:rPr lang="en-US" dirty="0"/>
              <a:t>HERE GOES YOUR TITLE</a:t>
            </a:r>
            <a:endParaRPr lang="es-ES" dirty="0"/>
          </a:p>
        </p:txBody>
      </p:sp>
      <p:sp>
        <p:nvSpPr>
          <p:cNvPr id="5" name="Picture Placeholder 4"/>
          <p:cNvSpPr>
            <a:spLocks noGrp="1"/>
          </p:cNvSpPr>
          <p:nvPr>
            <p:ph type="pic" sz="quarter" idx="10" hasCustomPrompt="1"/>
          </p:nvPr>
        </p:nvSpPr>
        <p:spPr>
          <a:xfrm>
            <a:off x="84138" y="1357313"/>
            <a:ext cx="8966200" cy="4826000"/>
          </a:xfrm>
          <a:prstGeom prst="rect">
            <a:avLst/>
          </a:prstGeom>
        </p:spPr>
        <p:txBody>
          <a:bodyPr/>
          <a:lstStyle>
            <a:lvl1pPr>
              <a:defRPr baseline="0">
                <a:latin typeface="Arial Narrow" panose="020B0606020202030204" pitchFamily="34" charset="0"/>
              </a:defRPr>
            </a:lvl1pPr>
          </a:lstStyle>
          <a:p>
            <a:r>
              <a:rPr lang="es-ES" dirty="0" err="1"/>
              <a:t>Click</a:t>
            </a:r>
            <a:r>
              <a:rPr lang="es-ES" dirty="0"/>
              <a:t> in </a:t>
            </a:r>
            <a:r>
              <a:rPr lang="es-ES" dirty="0" err="1"/>
              <a:t>the</a:t>
            </a:r>
            <a:r>
              <a:rPr lang="es-ES" dirty="0"/>
              <a:t> </a:t>
            </a:r>
            <a:r>
              <a:rPr lang="es-ES" dirty="0" err="1"/>
              <a:t>icon</a:t>
            </a:r>
            <a:r>
              <a:rPr lang="es-ES" dirty="0"/>
              <a:t> </a:t>
            </a:r>
            <a:r>
              <a:rPr lang="es-ES" dirty="0" err="1"/>
              <a:t>below</a:t>
            </a:r>
            <a:r>
              <a:rPr lang="es-ES" dirty="0"/>
              <a:t> to </a:t>
            </a:r>
            <a:r>
              <a:rPr lang="es-ES" dirty="0" err="1"/>
              <a:t>insert</a:t>
            </a:r>
            <a:r>
              <a:rPr lang="es-ES" dirty="0"/>
              <a:t> </a:t>
            </a:r>
            <a:r>
              <a:rPr lang="es-ES" dirty="0" err="1"/>
              <a:t>your</a:t>
            </a:r>
            <a:r>
              <a:rPr lang="es-ES" dirty="0"/>
              <a:t> </a:t>
            </a:r>
            <a:r>
              <a:rPr lang="es-ES" dirty="0" err="1"/>
              <a:t>picture</a:t>
            </a:r>
            <a:endParaRPr lang="es-ES" dirty="0"/>
          </a:p>
        </p:txBody>
      </p:sp>
    </p:spTree>
    <p:extLst>
      <p:ext uri="{BB962C8B-B14F-4D97-AF65-F5344CB8AC3E}">
        <p14:creationId xmlns:p14="http://schemas.microsoft.com/office/powerpoint/2010/main" val="320628828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Op2 Top Banner, Texts &amp; Icons">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86176" y="266337"/>
            <a:ext cx="8087840" cy="724646"/>
          </a:xfrm>
          <a:prstGeom prst="rect">
            <a:avLst/>
          </a:prstGeom>
        </p:spPr>
        <p:txBody>
          <a:bodyPr anchor="ctr"/>
          <a:lstStyle>
            <a:lvl1pPr algn="l">
              <a:lnSpc>
                <a:spcPts val="4500"/>
              </a:lnSpc>
              <a:defRPr sz="2900" b="1">
                <a:solidFill>
                  <a:srgbClr val="58585A"/>
                </a:solidFill>
                <a:latin typeface="Arial Narrow" panose="020B0606020202030204" pitchFamily="34" charset="0"/>
              </a:defRPr>
            </a:lvl1pPr>
          </a:lstStyle>
          <a:p>
            <a:r>
              <a:rPr lang="en-US" dirty="0"/>
              <a:t>HERE GOES YOUR TITLE</a:t>
            </a:r>
            <a:endParaRPr lang="es-ES" dirty="0"/>
          </a:p>
        </p:txBody>
      </p:sp>
      <p:sp>
        <p:nvSpPr>
          <p:cNvPr id="4" name="Subtitle 2"/>
          <p:cNvSpPr>
            <a:spLocks noGrp="1"/>
          </p:cNvSpPr>
          <p:nvPr>
            <p:ph type="subTitle" idx="1" hasCustomPrompt="1"/>
          </p:nvPr>
        </p:nvSpPr>
        <p:spPr>
          <a:xfrm>
            <a:off x="514350" y="3052113"/>
            <a:ext cx="1568450" cy="525931"/>
          </a:xfrm>
          <a:prstGeom prst="rect">
            <a:avLst/>
          </a:prstGeom>
        </p:spPr>
        <p:txBody>
          <a:bodyPr anchor="b"/>
          <a:lstStyle>
            <a:lvl1pPr marL="0" indent="0" algn="ctr">
              <a:lnSpc>
                <a:spcPts val="1500"/>
              </a:lnSpc>
              <a:buNone/>
              <a:defRPr sz="1200" b="1">
                <a:solidFill>
                  <a:srgbClr val="EE5859"/>
                </a:solidFill>
                <a:latin typeface="Arial Narrow" panose="020B0606020202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HERE YOU PASTE YOUR HEADER</a:t>
            </a:r>
            <a:endParaRPr lang="es-ES" dirty="0"/>
          </a:p>
        </p:txBody>
      </p:sp>
      <p:sp>
        <p:nvSpPr>
          <p:cNvPr id="6" name="Text Placeholder 8"/>
          <p:cNvSpPr>
            <a:spLocks noGrp="1"/>
          </p:cNvSpPr>
          <p:nvPr>
            <p:ph type="body" sz="quarter" idx="13" hasCustomPrompt="1"/>
          </p:nvPr>
        </p:nvSpPr>
        <p:spPr>
          <a:xfrm>
            <a:off x="514350" y="3546294"/>
            <a:ext cx="1568450" cy="1730556"/>
          </a:xfrm>
          <a:prstGeom prst="rect">
            <a:avLst/>
          </a:prstGeom>
        </p:spPr>
        <p:txBody>
          <a:bodyPr/>
          <a:lstStyle>
            <a:lvl1pPr marL="0" indent="0" algn="ctr">
              <a:lnSpc>
                <a:spcPts val="1200"/>
              </a:lnSpc>
              <a:buNone/>
              <a:defRPr sz="1100" baseline="0">
                <a:solidFill>
                  <a:srgbClr val="58585A"/>
                </a:solidFill>
                <a:latin typeface="Arial Narrow" panose="020B0606020202030204" pitchFamily="34" charset="0"/>
              </a:defRPr>
            </a:lvl1pPr>
          </a:lstStyle>
          <a:p>
            <a:pPr lvl="0"/>
            <a:r>
              <a:rPr lang="en-US" dirty="0"/>
              <a:t>Here goes your plain text</a:t>
            </a:r>
            <a:endParaRPr lang="es-ES" dirty="0"/>
          </a:p>
        </p:txBody>
      </p:sp>
      <p:sp>
        <p:nvSpPr>
          <p:cNvPr id="7" name="Picture Placeholder 4"/>
          <p:cNvSpPr>
            <a:spLocks noGrp="1"/>
          </p:cNvSpPr>
          <p:nvPr>
            <p:ph type="pic" sz="quarter" idx="14"/>
          </p:nvPr>
        </p:nvSpPr>
        <p:spPr>
          <a:xfrm>
            <a:off x="995363" y="2299638"/>
            <a:ext cx="663575" cy="663575"/>
          </a:xfrm>
          <a:prstGeom prst="rect">
            <a:avLst/>
          </a:prstGeom>
        </p:spPr>
        <p:txBody>
          <a:bodyPr/>
          <a:lstStyle>
            <a:lvl1pPr>
              <a:defRPr sz="1000"/>
            </a:lvl1pPr>
          </a:lstStyle>
          <a:p>
            <a:endParaRPr lang="es-ES" dirty="0"/>
          </a:p>
        </p:txBody>
      </p:sp>
      <p:sp>
        <p:nvSpPr>
          <p:cNvPr id="9" name="Text Placeholder 8"/>
          <p:cNvSpPr>
            <a:spLocks noGrp="1"/>
          </p:cNvSpPr>
          <p:nvPr>
            <p:ph type="body" sz="quarter" idx="15" hasCustomPrompt="1"/>
          </p:nvPr>
        </p:nvSpPr>
        <p:spPr>
          <a:xfrm>
            <a:off x="2635250" y="3546294"/>
            <a:ext cx="1568450" cy="1730556"/>
          </a:xfrm>
          <a:prstGeom prst="rect">
            <a:avLst/>
          </a:prstGeom>
        </p:spPr>
        <p:txBody>
          <a:bodyPr/>
          <a:lstStyle>
            <a:lvl1pPr marL="0" indent="0" algn="ctr">
              <a:lnSpc>
                <a:spcPts val="1200"/>
              </a:lnSpc>
              <a:buNone/>
              <a:defRPr sz="1100">
                <a:solidFill>
                  <a:srgbClr val="58585A"/>
                </a:solidFill>
                <a:latin typeface="Arial Narrow" panose="020B0606020202030204" pitchFamily="34" charset="0"/>
              </a:defRPr>
            </a:lvl1pPr>
          </a:lstStyle>
          <a:p>
            <a:pPr lvl="0"/>
            <a:r>
              <a:rPr lang="en-US" dirty="0"/>
              <a:t>Here goes your plain text</a:t>
            </a:r>
            <a:endParaRPr lang="es-ES" dirty="0"/>
          </a:p>
        </p:txBody>
      </p:sp>
      <p:sp>
        <p:nvSpPr>
          <p:cNvPr id="10" name="Picture Placeholder 4"/>
          <p:cNvSpPr>
            <a:spLocks noGrp="1"/>
          </p:cNvSpPr>
          <p:nvPr>
            <p:ph type="pic" sz="quarter" idx="16"/>
          </p:nvPr>
        </p:nvSpPr>
        <p:spPr>
          <a:xfrm>
            <a:off x="3116263" y="2299638"/>
            <a:ext cx="663575" cy="663575"/>
          </a:xfrm>
          <a:prstGeom prst="rect">
            <a:avLst/>
          </a:prstGeom>
        </p:spPr>
        <p:txBody>
          <a:bodyPr/>
          <a:lstStyle>
            <a:lvl1pPr>
              <a:defRPr sz="1000"/>
            </a:lvl1pPr>
          </a:lstStyle>
          <a:p>
            <a:endParaRPr lang="es-ES" dirty="0"/>
          </a:p>
        </p:txBody>
      </p:sp>
      <p:sp>
        <p:nvSpPr>
          <p:cNvPr id="12" name="Text Placeholder 8"/>
          <p:cNvSpPr>
            <a:spLocks noGrp="1"/>
          </p:cNvSpPr>
          <p:nvPr>
            <p:ph type="body" sz="quarter" idx="17" hasCustomPrompt="1"/>
          </p:nvPr>
        </p:nvSpPr>
        <p:spPr>
          <a:xfrm>
            <a:off x="4756150" y="3546294"/>
            <a:ext cx="1568450" cy="1730556"/>
          </a:xfrm>
          <a:prstGeom prst="rect">
            <a:avLst/>
          </a:prstGeom>
        </p:spPr>
        <p:txBody>
          <a:bodyPr/>
          <a:lstStyle>
            <a:lvl1pPr marL="0" indent="0" algn="ctr">
              <a:lnSpc>
                <a:spcPts val="1200"/>
              </a:lnSpc>
              <a:buNone/>
              <a:defRPr sz="1100">
                <a:solidFill>
                  <a:srgbClr val="58585A"/>
                </a:solidFill>
                <a:latin typeface="Arial Narrow" panose="020B0606020202030204" pitchFamily="34" charset="0"/>
              </a:defRPr>
            </a:lvl1pPr>
          </a:lstStyle>
          <a:p>
            <a:pPr lvl="0"/>
            <a:r>
              <a:rPr lang="en-US" dirty="0"/>
              <a:t>Here goes your plain text</a:t>
            </a:r>
            <a:endParaRPr lang="es-ES" dirty="0"/>
          </a:p>
        </p:txBody>
      </p:sp>
      <p:sp>
        <p:nvSpPr>
          <p:cNvPr id="13" name="Picture Placeholder 4"/>
          <p:cNvSpPr>
            <a:spLocks noGrp="1"/>
          </p:cNvSpPr>
          <p:nvPr>
            <p:ph type="pic" sz="quarter" idx="18"/>
          </p:nvPr>
        </p:nvSpPr>
        <p:spPr>
          <a:xfrm>
            <a:off x="5237163" y="2299638"/>
            <a:ext cx="663575" cy="663575"/>
          </a:xfrm>
          <a:prstGeom prst="rect">
            <a:avLst/>
          </a:prstGeom>
        </p:spPr>
        <p:txBody>
          <a:bodyPr/>
          <a:lstStyle>
            <a:lvl1pPr>
              <a:defRPr sz="1000"/>
            </a:lvl1pPr>
          </a:lstStyle>
          <a:p>
            <a:endParaRPr lang="es-ES" dirty="0"/>
          </a:p>
        </p:txBody>
      </p:sp>
      <p:sp>
        <p:nvSpPr>
          <p:cNvPr id="15" name="Text Placeholder 8"/>
          <p:cNvSpPr>
            <a:spLocks noGrp="1"/>
          </p:cNvSpPr>
          <p:nvPr>
            <p:ph type="body" sz="quarter" idx="19" hasCustomPrompt="1"/>
          </p:nvPr>
        </p:nvSpPr>
        <p:spPr>
          <a:xfrm>
            <a:off x="6877050" y="3546294"/>
            <a:ext cx="1568450" cy="1730556"/>
          </a:xfrm>
          <a:prstGeom prst="rect">
            <a:avLst/>
          </a:prstGeom>
        </p:spPr>
        <p:txBody>
          <a:bodyPr/>
          <a:lstStyle>
            <a:lvl1pPr marL="0" indent="0" algn="ctr">
              <a:lnSpc>
                <a:spcPts val="1200"/>
              </a:lnSpc>
              <a:buNone/>
              <a:defRPr sz="1100">
                <a:solidFill>
                  <a:srgbClr val="58585A"/>
                </a:solidFill>
                <a:latin typeface="Arial Narrow" panose="020B0606020202030204" pitchFamily="34" charset="0"/>
              </a:defRPr>
            </a:lvl1pPr>
          </a:lstStyle>
          <a:p>
            <a:pPr lvl="0"/>
            <a:r>
              <a:rPr lang="en-US" dirty="0"/>
              <a:t>Here goes your plain text</a:t>
            </a:r>
            <a:endParaRPr lang="es-ES" dirty="0"/>
          </a:p>
        </p:txBody>
      </p:sp>
      <p:sp>
        <p:nvSpPr>
          <p:cNvPr id="16" name="Picture Placeholder 4"/>
          <p:cNvSpPr>
            <a:spLocks noGrp="1"/>
          </p:cNvSpPr>
          <p:nvPr>
            <p:ph type="pic" sz="quarter" idx="20"/>
          </p:nvPr>
        </p:nvSpPr>
        <p:spPr>
          <a:xfrm>
            <a:off x="7358063" y="2299638"/>
            <a:ext cx="663575" cy="663575"/>
          </a:xfrm>
          <a:prstGeom prst="rect">
            <a:avLst/>
          </a:prstGeom>
        </p:spPr>
        <p:txBody>
          <a:bodyPr/>
          <a:lstStyle>
            <a:lvl1pPr>
              <a:defRPr sz="1000"/>
            </a:lvl1pPr>
          </a:lstStyle>
          <a:p>
            <a:endParaRPr lang="es-ES" dirty="0"/>
          </a:p>
        </p:txBody>
      </p:sp>
      <p:sp>
        <p:nvSpPr>
          <p:cNvPr id="17" name="Text Placeholder 16"/>
          <p:cNvSpPr>
            <a:spLocks noGrp="1"/>
          </p:cNvSpPr>
          <p:nvPr>
            <p:ph type="body" sz="quarter" idx="21" hasCustomPrompt="1"/>
          </p:nvPr>
        </p:nvSpPr>
        <p:spPr>
          <a:xfrm>
            <a:off x="2635250" y="3129720"/>
            <a:ext cx="1568450" cy="448324"/>
          </a:xfrm>
          <a:prstGeom prst="rect">
            <a:avLst/>
          </a:prstGeom>
        </p:spPr>
        <p:txBody>
          <a:bodyPr anchor="b"/>
          <a:lstStyle>
            <a:lvl1pPr marL="0" indent="0" algn="ctr">
              <a:lnSpc>
                <a:spcPts val="1500"/>
              </a:lnSpc>
              <a:buNone/>
              <a:defRPr sz="1200" b="1">
                <a:solidFill>
                  <a:srgbClr val="EE5859"/>
                </a:solidFill>
                <a:latin typeface="Arial Narrow" panose="020B0606020202030204" pitchFamily="34" charset="0"/>
              </a:defRPr>
            </a:lvl1pPr>
          </a:lstStyle>
          <a:p>
            <a:pPr lvl="0"/>
            <a:r>
              <a:rPr lang="en-US" dirty="0"/>
              <a:t>HERE YOU PASTE YOUR HEADER</a:t>
            </a:r>
            <a:endParaRPr lang="es-ES" dirty="0"/>
          </a:p>
        </p:txBody>
      </p:sp>
      <p:sp>
        <p:nvSpPr>
          <p:cNvPr id="18" name="Text Placeholder 16"/>
          <p:cNvSpPr>
            <a:spLocks noGrp="1"/>
          </p:cNvSpPr>
          <p:nvPr>
            <p:ph type="body" sz="quarter" idx="22" hasCustomPrompt="1"/>
          </p:nvPr>
        </p:nvSpPr>
        <p:spPr>
          <a:xfrm>
            <a:off x="4756150" y="3129720"/>
            <a:ext cx="1568450" cy="448324"/>
          </a:xfrm>
          <a:prstGeom prst="rect">
            <a:avLst/>
          </a:prstGeom>
        </p:spPr>
        <p:txBody>
          <a:bodyPr anchor="b"/>
          <a:lstStyle>
            <a:lvl1pPr marL="0" indent="0" algn="ctr">
              <a:lnSpc>
                <a:spcPts val="1500"/>
              </a:lnSpc>
              <a:buNone/>
              <a:defRPr sz="1200" b="1" baseline="0">
                <a:solidFill>
                  <a:srgbClr val="EE5859"/>
                </a:solidFill>
                <a:latin typeface="Arial Narrow" panose="020B0606020202030204" pitchFamily="34" charset="0"/>
              </a:defRPr>
            </a:lvl1pPr>
          </a:lstStyle>
          <a:p>
            <a:pPr lvl="0"/>
            <a:r>
              <a:rPr lang="en-US" dirty="0"/>
              <a:t>HERE YOU PASTE YOUR HEADER</a:t>
            </a:r>
            <a:endParaRPr lang="es-ES" dirty="0"/>
          </a:p>
        </p:txBody>
      </p:sp>
      <p:sp>
        <p:nvSpPr>
          <p:cNvPr id="19" name="Text Placeholder 16"/>
          <p:cNvSpPr>
            <a:spLocks noGrp="1"/>
          </p:cNvSpPr>
          <p:nvPr>
            <p:ph type="body" sz="quarter" idx="23" hasCustomPrompt="1"/>
          </p:nvPr>
        </p:nvSpPr>
        <p:spPr>
          <a:xfrm>
            <a:off x="6877050" y="3138180"/>
            <a:ext cx="1568450" cy="448324"/>
          </a:xfrm>
          <a:prstGeom prst="rect">
            <a:avLst/>
          </a:prstGeom>
        </p:spPr>
        <p:txBody>
          <a:bodyPr anchor="b"/>
          <a:lstStyle>
            <a:lvl1pPr marL="0" indent="0" algn="ctr">
              <a:lnSpc>
                <a:spcPts val="1500"/>
              </a:lnSpc>
              <a:buNone/>
              <a:defRPr sz="1200" b="1" baseline="0">
                <a:solidFill>
                  <a:srgbClr val="EE5859"/>
                </a:solidFill>
                <a:latin typeface="Arial Narrow" panose="020B0606020202030204" pitchFamily="34" charset="0"/>
              </a:defRPr>
            </a:lvl1pPr>
          </a:lstStyle>
          <a:p>
            <a:pPr lvl="0"/>
            <a:r>
              <a:rPr lang="en-US" dirty="0"/>
              <a:t>HERE YOU PASTE YOUR HEADER</a:t>
            </a:r>
            <a:endParaRPr lang="es-ES" dirty="0"/>
          </a:p>
        </p:txBody>
      </p:sp>
    </p:spTree>
    <p:extLst>
      <p:ext uri="{BB962C8B-B14F-4D97-AF65-F5344CB8AC3E}">
        <p14:creationId xmlns:p14="http://schemas.microsoft.com/office/powerpoint/2010/main" val="104368941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Op2 Top Banner 4 Boxes + Texts">
    <p:spTree>
      <p:nvGrpSpPr>
        <p:cNvPr id="1" name=""/>
        <p:cNvGrpSpPr/>
        <p:nvPr/>
      </p:nvGrpSpPr>
      <p:grpSpPr>
        <a:xfrm>
          <a:off x="0" y="0"/>
          <a:ext cx="0" cy="0"/>
          <a:chOff x="0" y="0"/>
          <a:chExt cx="0" cy="0"/>
        </a:xfrm>
      </p:grpSpPr>
      <p:sp>
        <p:nvSpPr>
          <p:cNvPr id="27" name="Rectangle 26"/>
          <p:cNvSpPr/>
          <p:nvPr userDrawn="1"/>
        </p:nvSpPr>
        <p:spPr>
          <a:xfrm>
            <a:off x="587141" y="1857675"/>
            <a:ext cx="1799924" cy="2916456"/>
          </a:xfrm>
          <a:prstGeom prst="rect">
            <a:avLst/>
          </a:prstGeom>
          <a:solidFill>
            <a:srgbClr val="EE58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rgbClr val="EE5859"/>
              </a:solidFill>
            </a:endParaRPr>
          </a:p>
        </p:txBody>
      </p:sp>
      <p:sp>
        <p:nvSpPr>
          <p:cNvPr id="28" name="Rectangle 27"/>
          <p:cNvSpPr/>
          <p:nvPr userDrawn="1"/>
        </p:nvSpPr>
        <p:spPr>
          <a:xfrm>
            <a:off x="4750052" y="1857675"/>
            <a:ext cx="1799924" cy="2916456"/>
          </a:xfrm>
          <a:prstGeom prst="rect">
            <a:avLst/>
          </a:prstGeom>
          <a:solidFill>
            <a:srgbClr val="D2CB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9" name="Rectangle 28"/>
          <p:cNvSpPr/>
          <p:nvPr userDrawn="1"/>
        </p:nvSpPr>
        <p:spPr>
          <a:xfrm>
            <a:off x="2668596" y="1858074"/>
            <a:ext cx="1799924" cy="2916456"/>
          </a:xfrm>
          <a:prstGeom prst="rect">
            <a:avLst/>
          </a:prstGeom>
          <a:solidFill>
            <a:srgbClr val="585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0" name="Rectangle 29"/>
          <p:cNvSpPr/>
          <p:nvPr userDrawn="1"/>
        </p:nvSpPr>
        <p:spPr>
          <a:xfrm>
            <a:off x="6865180" y="1857675"/>
            <a:ext cx="1799924" cy="2916456"/>
          </a:xfrm>
          <a:prstGeom prst="rect">
            <a:avLst/>
          </a:prstGeom>
          <a:solidFill>
            <a:srgbClr val="D1D3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5" name="Text Placeholder 16"/>
          <p:cNvSpPr>
            <a:spLocks noGrp="1"/>
          </p:cNvSpPr>
          <p:nvPr>
            <p:ph type="body" sz="quarter" idx="25" hasCustomPrompt="1"/>
          </p:nvPr>
        </p:nvSpPr>
        <p:spPr>
          <a:xfrm>
            <a:off x="4874490" y="1856508"/>
            <a:ext cx="1568450" cy="2918691"/>
          </a:xfrm>
          <a:prstGeom prst="rect">
            <a:avLst/>
          </a:prstGeom>
        </p:spPr>
        <p:txBody>
          <a:bodyPr anchor="ctr"/>
          <a:lstStyle>
            <a:lvl1pPr marL="0" indent="0" algn="l">
              <a:lnSpc>
                <a:spcPts val="2500"/>
              </a:lnSpc>
              <a:buNone/>
              <a:defRPr sz="2200" b="1">
                <a:solidFill>
                  <a:schemeClr val="bg1"/>
                </a:solidFill>
                <a:latin typeface="Arial Narrow" panose="020B0606020202030204" pitchFamily="34" charset="0"/>
              </a:defRPr>
            </a:lvl1pPr>
          </a:lstStyle>
          <a:p>
            <a:pPr lvl="0"/>
            <a:r>
              <a:rPr lang="en-US" dirty="0"/>
              <a:t>HERE GOES THE TITLE OF YOUR BOX</a:t>
            </a:r>
            <a:endParaRPr lang="es-ES" dirty="0"/>
          </a:p>
        </p:txBody>
      </p:sp>
      <p:sp>
        <p:nvSpPr>
          <p:cNvPr id="2" name="Title 1"/>
          <p:cNvSpPr>
            <a:spLocks noGrp="1"/>
          </p:cNvSpPr>
          <p:nvPr>
            <p:ph type="ctrTitle" hasCustomPrompt="1"/>
          </p:nvPr>
        </p:nvSpPr>
        <p:spPr>
          <a:xfrm>
            <a:off x="386176" y="266337"/>
            <a:ext cx="8087840" cy="724646"/>
          </a:xfrm>
          <a:prstGeom prst="rect">
            <a:avLst/>
          </a:prstGeom>
        </p:spPr>
        <p:txBody>
          <a:bodyPr anchor="ctr"/>
          <a:lstStyle>
            <a:lvl1pPr algn="l">
              <a:lnSpc>
                <a:spcPts val="4500"/>
              </a:lnSpc>
              <a:defRPr sz="2900" b="1">
                <a:solidFill>
                  <a:srgbClr val="58585A"/>
                </a:solidFill>
                <a:latin typeface="Arial Narrow" panose="020B0606020202030204" pitchFamily="34" charset="0"/>
              </a:defRPr>
            </a:lvl1pPr>
          </a:lstStyle>
          <a:p>
            <a:r>
              <a:rPr lang="en-US" dirty="0"/>
              <a:t>HERE GOES YOUR TITLE</a:t>
            </a:r>
            <a:endParaRPr lang="es-ES" dirty="0"/>
          </a:p>
        </p:txBody>
      </p:sp>
      <p:sp>
        <p:nvSpPr>
          <p:cNvPr id="6" name="Text Placeholder 8"/>
          <p:cNvSpPr>
            <a:spLocks noGrp="1"/>
          </p:cNvSpPr>
          <p:nvPr>
            <p:ph type="body" sz="quarter" idx="13" hasCustomPrompt="1"/>
          </p:nvPr>
        </p:nvSpPr>
        <p:spPr>
          <a:xfrm>
            <a:off x="495875" y="4995195"/>
            <a:ext cx="8177069" cy="1026914"/>
          </a:xfrm>
          <a:prstGeom prst="rect">
            <a:avLst/>
          </a:prstGeom>
        </p:spPr>
        <p:txBody>
          <a:bodyPr/>
          <a:lstStyle>
            <a:lvl1pPr marL="0" indent="0" algn="l">
              <a:lnSpc>
                <a:spcPct val="100000"/>
              </a:lnSpc>
              <a:buNone/>
              <a:defRPr sz="1100">
                <a:solidFill>
                  <a:srgbClr val="58585A"/>
                </a:solidFill>
                <a:latin typeface="Arial Narrow" panose="020B0606020202030204" pitchFamily="34" charset="0"/>
              </a:defRPr>
            </a:lvl1pPr>
          </a:lstStyle>
          <a:p>
            <a:pPr lvl="0"/>
            <a:r>
              <a:rPr lang="en-US" dirty="0"/>
              <a:t>Here goes your text</a:t>
            </a:r>
            <a:endParaRPr lang="es-ES" dirty="0"/>
          </a:p>
        </p:txBody>
      </p:sp>
      <p:sp>
        <p:nvSpPr>
          <p:cNvPr id="17" name="Text Placeholder 16"/>
          <p:cNvSpPr>
            <a:spLocks noGrp="1"/>
          </p:cNvSpPr>
          <p:nvPr>
            <p:ph type="body" sz="quarter" idx="21" hasCustomPrompt="1"/>
          </p:nvPr>
        </p:nvSpPr>
        <p:spPr>
          <a:xfrm>
            <a:off x="714086" y="1856509"/>
            <a:ext cx="1568450" cy="2918691"/>
          </a:xfrm>
          <a:prstGeom prst="rect">
            <a:avLst/>
          </a:prstGeom>
          <a:noFill/>
        </p:spPr>
        <p:txBody>
          <a:bodyPr anchor="ctr"/>
          <a:lstStyle>
            <a:lvl1pPr marL="0" indent="0" algn="l">
              <a:lnSpc>
                <a:spcPts val="2500"/>
              </a:lnSpc>
              <a:spcBef>
                <a:spcPts val="0"/>
              </a:spcBef>
              <a:buNone/>
              <a:defRPr sz="2200" b="1">
                <a:solidFill>
                  <a:schemeClr val="bg1"/>
                </a:solidFill>
                <a:latin typeface="Arial Narrow" panose="020B0606020202030204" pitchFamily="34" charset="0"/>
              </a:defRPr>
            </a:lvl1pPr>
          </a:lstStyle>
          <a:p>
            <a:pPr lvl="0"/>
            <a:r>
              <a:rPr lang="en-US" dirty="0"/>
              <a:t>HERE GOES THE TITLE OF YOUR BOX</a:t>
            </a:r>
            <a:endParaRPr lang="es-ES" dirty="0"/>
          </a:p>
        </p:txBody>
      </p:sp>
      <p:sp>
        <p:nvSpPr>
          <p:cNvPr id="24" name="Text Placeholder 16"/>
          <p:cNvSpPr>
            <a:spLocks noGrp="1"/>
          </p:cNvSpPr>
          <p:nvPr>
            <p:ph type="body" sz="quarter" idx="24" hasCustomPrompt="1"/>
          </p:nvPr>
        </p:nvSpPr>
        <p:spPr>
          <a:xfrm>
            <a:off x="2790534" y="1856509"/>
            <a:ext cx="1568450" cy="2918691"/>
          </a:xfrm>
          <a:prstGeom prst="rect">
            <a:avLst/>
          </a:prstGeom>
        </p:spPr>
        <p:txBody>
          <a:bodyPr anchor="ctr"/>
          <a:lstStyle>
            <a:lvl1pPr marL="0" indent="0" algn="l">
              <a:lnSpc>
                <a:spcPts val="2500"/>
              </a:lnSpc>
              <a:spcBef>
                <a:spcPts val="0"/>
              </a:spcBef>
              <a:buNone/>
              <a:defRPr sz="2200" b="1">
                <a:solidFill>
                  <a:schemeClr val="bg1"/>
                </a:solidFill>
                <a:latin typeface="Arial Narrow" panose="020B0606020202030204" pitchFamily="34" charset="0"/>
              </a:defRPr>
            </a:lvl1pPr>
          </a:lstStyle>
          <a:p>
            <a:pPr lvl="0"/>
            <a:r>
              <a:rPr lang="en-US" dirty="0"/>
              <a:t>HERE GOES THE TITLE OF YOUR BOX</a:t>
            </a:r>
            <a:endParaRPr lang="es-ES" dirty="0"/>
          </a:p>
        </p:txBody>
      </p:sp>
      <p:sp>
        <p:nvSpPr>
          <p:cNvPr id="26" name="Text Placeholder 16"/>
          <p:cNvSpPr>
            <a:spLocks noGrp="1"/>
          </p:cNvSpPr>
          <p:nvPr>
            <p:ph type="body" sz="quarter" idx="26" hasCustomPrompt="1"/>
          </p:nvPr>
        </p:nvSpPr>
        <p:spPr>
          <a:xfrm>
            <a:off x="6988690" y="1856507"/>
            <a:ext cx="1568450" cy="2918691"/>
          </a:xfrm>
          <a:prstGeom prst="rect">
            <a:avLst/>
          </a:prstGeom>
        </p:spPr>
        <p:txBody>
          <a:bodyPr anchor="ctr"/>
          <a:lstStyle>
            <a:lvl1pPr marL="0" indent="0" algn="l">
              <a:lnSpc>
                <a:spcPts val="2500"/>
              </a:lnSpc>
              <a:buNone/>
              <a:defRPr sz="2200" b="1">
                <a:solidFill>
                  <a:schemeClr val="bg1"/>
                </a:solidFill>
                <a:latin typeface="Arial Narrow" panose="020B0606020202030204" pitchFamily="34" charset="0"/>
              </a:defRPr>
            </a:lvl1pPr>
          </a:lstStyle>
          <a:p>
            <a:pPr lvl="0"/>
            <a:r>
              <a:rPr lang="en-US" dirty="0"/>
              <a:t>HERE GOES THE TITLE OF YOUR BOX</a:t>
            </a:r>
            <a:endParaRPr lang="es-ES" dirty="0"/>
          </a:p>
        </p:txBody>
      </p:sp>
    </p:spTree>
    <p:extLst>
      <p:ext uri="{BB962C8B-B14F-4D97-AF65-F5344CB8AC3E}">
        <p14:creationId xmlns:p14="http://schemas.microsoft.com/office/powerpoint/2010/main" val="120555240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Op2 Top Banner + 4 Text Boxes">
    <p:spTree>
      <p:nvGrpSpPr>
        <p:cNvPr id="1" name=""/>
        <p:cNvGrpSpPr/>
        <p:nvPr/>
      </p:nvGrpSpPr>
      <p:grpSpPr>
        <a:xfrm>
          <a:off x="0" y="0"/>
          <a:ext cx="0" cy="0"/>
          <a:chOff x="0" y="0"/>
          <a:chExt cx="0" cy="0"/>
        </a:xfrm>
      </p:grpSpPr>
      <p:sp>
        <p:nvSpPr>
          <p:cNvPr id="22" name="Rectangle 21"/>
          <p:cNvSpPr/>
          <p:nvPr userDrawn="1"/>
        </p:nvSpPr>
        <p:spPr>
          <a:xfrm>
            <a:off x="664143" y="1873250"/>
            <a:ext cx="1799924" cy="3767154"/>
          </a:xfrm>
          <a:prstGeom prst="rect">
            <a:avLst/>
          </a:prstGeom>
          <a:solidFill>
            <a:srgbClr val="EE58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3" name="Rectangle 22"/>
          <p:cNvSpPr/>
          <p:nvPr userDrawn="1"/>
        </p:nvSpPr>
        <p:spPr>
          <a:xfrm>
            <a:off x="664143" y="1873250"/>
            <a:ext cx="1799924" cy="508000"/>
          </a:xfrm>
          <a:prstGeom prst="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1" name="Rectangle 30"/>
          <p:cNvSpPr/>
          <p:nvPr userDrawn="1"/>
        </p:nvSpPr>
        <p:spPr>
          <a:xfrm>
            <a:off x="2678224" y="1873250"/>
            <a:ext cx="1799924" cy="3767154"/>
          </a:xfrm>
          <a:prstGeom prst="rect">
            <a:avLst/>
          </a:prstGeom>
          <a:solidFill>
            <a:srgbClr val="585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2" name="Rectangle 31"/>
          <p:cNvSpPr/>
          <p:nvPr userDrawn="1"/>
        </p:nvSpPr>
        <p:spPr>
          <a:xfrm>
            <a:off x="2678224" y="1873250"/>
            <a:ext cx="1799924" cy="50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3" name="Rectangle 32"/>
          <p:cNvSpPr/>
          <p:nvPr userDrawn="1"/>
        </p:nvSpPr>
        <p:spPr>
          <a:xfrm>
            <a:off x="4692305" y="1873250"/>
            <a:ext cx="1799924" cy="3767154"/>
          </a:xfrm>
          <a:prstGeom prst="rect">
            <a:avLst/>
          </a:prstGeom>
          <a:solidFill>
            <a:srgbClr val="D2CB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4" name="Rectangle 33"/>
          <p:cNvSpPr/>
          <p:nvPr userDrawn="1"/>
        </p:nvSpPr>
        <p:spPr>
          <a:xfrm>
            <a:off x="4692305" y="1873250"/>
            <a:ext cx="1799924" cy="508000"/>
          </a:xfrm>
          <a:prstGeom prst="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5" name="Rectangle 34"/>
          <p:cNvSpPr/>
          <p:nvPr userDrawn="1"/>
        </p:nvSpPr>
        <p:spPr>
          <a:xfrm>
            <a:off x="6706386" y="1873250"/>
            <a:ext cx="1799924" cy="3767154"/>
          </a:xfrm>
          <a:prstGeom prst="rect">
            <a:avLst/>
          </a:prstGeom>
          <a:solidFill>
            <a:srgbClr val="D1D3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6" name="Rectangle 35"/>
          <p:cNvSpPr/>
          <p:nvPr userDrawn="1"/>
        </p:nvSpPr>
        <p:spPr>
          <a:xfrm>
            <a:off x="6706386" y="1873250"/>
            <a:ext cx="1799924" cy="508000"/>
          </a:xfrm>
          <a:prstGeom prst="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5" name="Text Placeholder 16"/>
          <p:cNvSpPr>
            <a:spLocks noGrp="1"/>
          </p:cNvSpPr>
          <p:nvPr>
            <p:ph type="body" sz="quarter" idx="25" hasCustomPrompt="1"/>
          </p:nvPr>
        </p:nvSpPr>
        <p:spPr>
          <a:xfrm>
            <a:off x="752123" y="2686528"/>
            <a:ext cx="1630739" cy="2886830"/>
          </a:xfrm>
          <a:prstGeom prst="rect">
            <a:avLst/>
          </a:prstGeom>
        </p:spPr>
        <p:txBody>
          <a:bodyPr anchor="t"/>
          <a:lstStyle>
            <a:lvl1pPr marL="0" indent="0" algn="l">
              <a:lnSpc>
                <a:spcPts val="900"/>
              </a:lnSpc>
              <a:buNone/>
              <a:defRPr sz="700" baseline="0">
                <a:solidFill>
                  <a:schemeClr val="bg1"/>
                </a:solidFill>
                <a:latin typeface="Arial Narrow" panose="020B0606020202030204" pitchFamily="34" charset="0"/>
              </a:defRPr>
            </a:lvl1pPr>
          </a:lstStyle>
          <a:p>
            <a:pPr lvl="0"/>
            <a:r>
              <a:rPr lang="en-US" dirty="0"/>
              <a:t>Enter here your plain text</a:t>
            </a:r>
            <a:endParaRPr lang="es-ES" dirty="0"/>
          </a:p>
        </p:txBody>
      </p:sp>
      <p:sp>
        <p:nvSpPr>
          <p:cNvPr id="2" name="Title 1"/>
          <p:cNvSpPr>
            <a:spLocks noGrp="1"/>
          </p:cNvSpPr>
          <p:nvPr>
            <p:ph type="ctrTitle" hasCustomPrompt="1"/>
          </p:nvPr>
        </p:nvSpPr>
        <p:spPr>
          <a:xfrm>
            <a:off x="386176" y="266337"/>
            <a:ext cx="8087840" cy="724646"/>
          </a:xfrm>
          <a:prstGeom prst="rect">
            <a:avLst/>
          </a:prstGeom>
        </p:spPr>
        <p:txBody>
          <a:bodyPr anchor="ctr"/>
          <a:lstStyle>
            <a:lvl1pPr algn="l">
              <a:lnSpc>
                <a:spcPts val="4500"/>
              </a:lnSpc>
              <a:defRPr sz="2900" b="1">
                <a:solidFill>
                  <a:srgbClr val="58585A"/>
                </a:solidFill>
                <a:latin typeface="Arial Narrow" panose="020B0606020202030204" pitchFamily="34" charset="0"/>
              </a:defRPr>
            </a:lvl1pPr>
          </a:lstStyle>
          <a:p>
            <a:r>
              <a:rPr lang="en-US" dirty="0"/>
              <a:t>HERE GOES YOUR TITLE</a:t>
            </a:r>
            <a:endParaRPr lang="es-ES" dirty="0"/>
          </a:p>
        </p:txBody>
      </p:sp>
      <p:sp>
        <p:nvSpPr>
          <p:cNvPr id="17" name="Text Placeholder 16"/>
          <p:cNvSpPr>
            <a:spLocks noGrp="1"/>
          </p:cNvSpPr>
          <p:nvPr>
            <p:ph type="body" sz="quarter" idx="21" hasCustomPrompt="1"/>
          </p:nvPr>
        </p:nvSpPr>
        <p:spPr>
          <a:xfrm>
            <a:off x="662554" y="1863085"/>
            <a:ext cx="1793928" cy="517238"/>
          </a:xfrm>
          <a:prstGeom prst="rect">
            <a:avLst/>
          </a:prstGeom>
        </p:spPr>
        <p:txBody>
          <a:bodyPr anchor="ctr"/>
          <a:lstStyle>
            <a:lvl1pPr marL="0" indent="0" algn="ctr">
              <a:lnSpc>
                <a:spcPts val="1500"/>
              </a:lnSpc>
              <a:buNone/>
              <a:defRPr sz="1400" b="1">
                <a:solidFill>
                  <a:schemeClr val="bg1"/>
                </a:solidFill>
                <a:latin typeface="Arial Narrow" panose="020B0606020202030204" pitchFamily="34" charset="0"/>
              </a:defRPr>
            </a:lvl1pPr>
          </a:lstStyle>
          <a:p>
            <a:pPr lvl="0"/>
            <a:r>
              <a:rPr lang="en-US" dirty="0"/>
              <a:t>TITLE OF THE BOX</a:t>
            </a:r>
            <a:endParaRPr lang="es-ES" dirty="0"/>
          </a:p>
        </p:txBody>
      </p:sp>
      <p:sp>
        <p:nvSpPr>
          <p:cNvPr id="24" name="Text Placeholder 16"/>
          <p:cNvSpPr>
            <a:spLocks noGrp="1"/>
          </p:cNvSpPr>
          <p:nvPr>
            <p:ph type="body" sz="quarter" idx="24" hasCustomPrompt="1"/>
          </p:nvPr>
        </p:nvSpPr>
        <p:spPr>
          <a:xfrm>
            <a:off x="752124" y="2353435"/>
            <a:ext cx="1630739" cy="360218"/>
          </a:xfrm>
          <a:prstGeom prst="rect">
            <a:avLst/>
          </a:prstGeom>
        </p:spPr>
        <p:txBody>
          <a:bodyPr anchor="t"/>
          <a:lstStyle>
            <a:lvl1pPr marL="0" indent="0" algn="l">
              <a:lnSpc>
                <a:spcPts val="2500"/>
              </a:lnSpc>
              <a:buNone/>
              <a:defRPr sz="1000" b="1">
                <a:solidFill>
                  <a:schemeClr val="bg1"/>
                </a:solidFill>
                <a:latin typeface="Arial Narrow" panose="020B0606020202030204" pitchFamily="34" charset="0"/>
              </a:defRPr>
            </a:lvl1pPr>
          </a:lstStyle>
          <a:p>
            <a:pPr lvl="0"/>
            <a:r>
              <a:rPr lang="en-US" dirty="0"/>
              <a:t>Enter here the header title</a:t>
            </a:r>
            <a:endParaRPr lang="es-ES" dirty="0"/>
          </a:p>
        </p:txBody>
      </p:sp>
      <p:sp>
        <p:nvSpPr>
          <p:cNvPr id="12" name="Text Placeholder 16"/>
          <p:cNvSpPr>
            <a:spLocks noGrp="1"/>
          </p:cNvSpPr>
          <p:nvPr>
            <p:ph type="body" sz="quarter" idx="26" hasCustomPrompt="1"/>
          </p:nvPr>
        </p:nvSpPr>
        <p:spPr>
          <a:xfrm>
            <a:off x="2766215" y="2686528"/>
            <a:ext cx="1630739" cy="2886830"/>
          </a:xfrm>
          <a:prstGeom prst="rect">
            <a:avLst/>
          </a:prstGeom>
        </p:spPr>
        <p:txBody>
          <a:bodyPr anchor="t"/>
          <a:lstStyle>
            <a:lvl1pPr marL="0" indent="0" algn="l">
              <a:lnSpc>
                <a:spcPts val="900"/>
              </a:lnSpc>
              <a:buNone/>
              <a:defRPr sz="700">
                <a:solidFill>
                  <a:schemeClr val="bg1"/>
                </a:solidFill>
                <a:latin typeface="Arial Narrow" panose="020B0606020202030204" pitchFamily="34" charset="0"/>
              </a:defRPr>
            </a:lvl1pPr>
          </a:lstStyle>
          <a:p>
            <a:pPr lvl="0"/>
            <a:r>
              <a:rPr lang="en-US" dirty="0"/>
              <a:t>Enter here your plain text</a:t>
            </a:r>
            <a:endParaRPr lang="es-ES" dirty="0"/>
          </a:p>
        </p:txBody>
      </p:sp>
      <p:sp>
        <p:nvSpPr>
          <p:cNvPr id="13" name="Text Placeholder 16"/>
          <p:cNvSpPr>
            <a:spLocks noGrp="1"/>
          </p:cNvSpPr>
          <p:nvPr>
            <p:ph type="body" sz="quarter" idx="27" hasCustomPrompt="1"/>
          </p:nvPr>
        </p:nvSpPr>
        <p:spPr>
          <a:xfrm>
            <a:off x="2676646" y="1863085"/>
            <a:ext cx="1793928" cy="517238"/>
          </a:xfrm>
          <a:prstGeom prst="rect">
            <a:avLst/>
          </a:prstGeom>
          <a:solidFill>
            <a:schemeClr val="tx1">
              <a:alpha val="20000"/>
            </a:schemeClr>
          </a:solidFill>
        </p:spPr>
        <p:txBody>
          <a:bodyPr anchor="ctr"/>
          <a:lstStyle>
            <a:lvl1pPr marL="0" indent="0" algn="ctr">
              <a:lnSpc>
                <a:spcPts val="1500"/>
              </a:lnSpc>
              <a:buNone/>
              <a:defRPr sz="1400" b="1">
                <a:solidFill>
                  <a:schemeClr val="bg1"/>
                </a:solidFill>
                <a:latin typeface="Arial Narrow" panose="020B0606020202030204" pitchFamily="34" charset="0"/>
              </a:defRPr>
            </a:lvl1pPr>
          </a:lstStyle>
          <a:p>
            <a:pPr lvl="0"/>
            <a:r>
              <a:rPr lang="en-US" dirty="0"/>
              <a:t>TITLE OF THE BOX</a:t>
            </a:r>
            <a:endParaRPr lang="es-ES" dirty="0"/>
          </a:p>
        </p:txBody>
      </p:sp>
      <p:sp>
        <p:nvSpPr>
          <p:cNvPr id="14" name="Text Placeholder 16"/>
          <p:cNvSpPr>
            <a:spLocks noGrp="1"/>
          </p:cNvSpPr>
          <p:nvPr>
            <p:ph type="body" sz="quarter" idx="28" hasCustomPrompt="1"/>
          </p:nvPr>
        </p:nvSpPr>
        <p:spPr>
          <a:xfrm>
            <a:off x="2766216" y="2353435"/>
            <a:ext cx="1630739" cy="360218"/>
          </a:xfrm>
          <a:prstGeom prst="rect">
            <a:avLst/>
          </a:prstGeom>
        </p:spPr>
        <p:txBody>
          <a:bodyPr anchor="t"/>
          <a:lstStyle>
            <a:lvl1pPr marL="0" indent="0" algn="l">
              <a:lnSpc>
                <a:spcPts val="2500"/>
              </a:lnSpc>
              <a:buNone/>
              <a:defRPr sz="1000" b="1">
                <a:solidFill>
                  <a:schemeClr val="bg1"/>
                </a:solidFill>
                <a:latin typeface="Arial Narrow" panose="020B0606020202030204" pitchFamily="34" charset="0"/>
              </a:defRPr>
            </a:lvl1pPr>
          </a:lstStyle>
          <a:p>
            <a:pPr lvl="0"/>
            <a:r>
              <a:rPr lang="en-US" dirty="0"/>
              <a:t>Enter here the header title</a:t>
            </a:r>
            <a:endParaRPr lang="es-ES" dirty="0"/>
          </a:p>
        </p:txBody>
      </p:sp>
      <p:sp>
        <p:nvSpPr>
          <p:cNvPr id="15" name="Text Placeholder 16"/>
          <p:cNvSpPr>
            <a:spLocks noGrp="1"/>
          </p:cNvSpPr>
          <p:nvPr>
            <p:ph type="body" sz="quarter" idx="29" hasCustomPrompt="1"/>
          </p:nvPr>
        </p:nvSpPr>
        <p:spPr>
          <a:xfrm>
            <a:off x="4780307" y="2686528"/>
            <a:ext cx="1630739" cy="2886830"/>
          </a:xfrm>
          <a:prstGeom prst="rect">
            <a:avLst/>
          </a:prstGeom>
        </p:spPr>
        <p:txBody>
          <a:bodyPr anchor="t"/>
          <a:lstStyle>
            <a:lvl1pPr marL="0" indent="0" algn="l">
              <a:lnSpc>
                <a:spcPts val="900"/>
              </a:lnSpc>
              <a:buNone/>
              <a:defRPr sz="700">
                <a:solidFill>
                  <a:schemeClr val="bg1"/>
                </a:solidFill>
                <a:latin typeface="Arial Narrow" panose="020B0606020202030204" pitchFamily="34" charset="0"/>
              </a:defRPr>
            </a:lvl1pPr>
          </a:lstStyle>
          <a:p>
            <a:pPr lvl="0"/>
            <a:r>
              <a:rPr lang="en-US" dirty="0"/>
              <a:t>Enter here your plain text</a:t>
            </a:r>
            <a:endParaRPr lang="es-ES" dirty="0"/>
          </a:p>
        </p:txBody>
      </p:sp>
      <p:sp>
        <p:nvSpPr>
          <p:cNvPr id="16" name="Text Placeholder 16"/>
          <p:cNvSpPr>
            <a:spLocks noGrp="1"/>
          </p:cNvSpPr>
          <p:nvPr>
            <p:ph type="body" sz="quarter" idx="30" hasCustomPrompt="1"/>
          </p:nvPr>
        </p:nvSpPr>
        <p:spPr>
          <a:xfrm>
            <a:off x="4690738" y="1863085"/>
            <a:ext cx="1793928" cy="517238"/>
          </a:xfrm>
          <a:prstGeom prst="rect">
            <a:avLst/>
          </a:prstGeom>
        </p:spPr>
        <p:txBody>
          <a:bodyPr anchor="ctr"/>
          <a:lstStyle>
            <a:lvl1pPr marL="0" indent="0" algn="ctr">
              <a:lnSpc>
                <a:spcPts val="1500"/>
              </a:lnSpc>
              <a:buNone/>
              <a:defRPr sz="1400" b="1">
                <a:solidFill>
                  <a:schemeClr val="bg1"/>
                </a:solidFill>
                <a:latin typeface="Arial Narrow" panose="020B0606020202030204" pitchFamily="34" charset="0"/>
              </a:defRPr>
            </a:lvl1pPr>
          </a:lstStyle>
          <a:p>
            <a:pPr lvl="0"/>
            <a:r>
              <a:rPr lang="en-US" dirty="0"/>
              <a:t>TITLE OF THE BOX</a:t>
            </a:r>
            <a:endParaRPr lang="es-ES" dirty="0"/>
          </a:p>
        </p:txBody>
      </p:sp>
      <p:sp>
        <p:nvSpPr>
          <p:cNvPr id="18" name="Text Placeholder 16"/>
          <p:cNvSpPr>
            <a:spLocks noGrp="1"/>
          </p:cNvSpPr>
          <p:nvPr>
            <p:ph type="body" sz="quarter" idx="31" hasCustomPrompt="1"/>
          </p:nvPr>
        </p:nvSpPr>
        <p:spPr>
          <a:xfrm>
            <a:off x="4780308" y="2353435"/>
            <a:ext cx="1630739" cy="360218"/>
          </a:xfrm>
          <a:prstGeom prst="rect">
            <a:avLst/>
          </a:prstGeom>
        </p:spPr>
        <p:txBody>
          <a:bodyPr anchor="t"/>
          <a:lstStyle>
            <a:lvl1pPr marL="0" indent="0" algn="l">
              <a:lnSpc>
                <a:spcPts val="2500"/>
              </a:lnSpc>
              <a:buNone/>
              <a:defRPr sz="1000" b="1">
                <a:solidFill>
                  <a:schemeClr val="bg1"/>
                </a:solidFill>
                <a:latin typeface="Arial Narrow" panose="020B0606020202030204" pitchFamily="34" charset="0"/>
              </a:defRPr>
            </a:lvl1pPr>
          </a:lstStyle>
          <a:p>
            <a:pPr lvl="0"/>
            <a:r>
              <a:rPr lang="en-US" dirty="0"/>
              <a:t>Enter here the header title</a:t>
            </a:r>
            <a:endParaRPr lang="es-ES" dirty="0"/>
          </a:p>
        </p:txBody>
      </p:sp>
      <p:sp>
        <p:nvSpPr>
          <p:cNvPr id="19" name="Text Placeholder 16"/>
          <p:cNvSpPr>
            <a:spLocks noGrp="1"/>
          </p:cNvSpPr>
          <p:nvPr>
            <p:ph type="body" sz="quarter" idx="32" hasCustomPrompt="1"/>
          </p:nvPr>
        </p:nvSpPr>
        <p:spPr>
          <a:xfrm>
            <a:off x="6794399" y="2686528"/>
            <a:ext cx="1630739" cy="2886830"/>
          </a:xfrm>
          <a:prstGeom prst="rect">
            <a:avLst/>
          </a:prstGeom>
        </p:spPr>
        <p:txBody>
          <a:bodyPr anchor="t"/>
          <a:lstStyle>
            <a:lvl1pPr marL="0" indent="0" algn="l">
              <a:lnSpc>
                <a:spcPts val="900"/>
              </a:lnSpc>
              <a:buNone/>
              <a:defRPr sz="700">
                <a:solidFill>
                  <a:schemeClr val="bg1"/>
                </a:solidFill>
                <a:latin typeface="Arial Narrow" panose="020B0606020202030204" pitchFamily="34" charset="0"/>
              </a:defRPr>
            </a:lvl1pPr>
          </a:lstStyle>
          <a:p>
            <a:pPr lvl="0"/>
            <a:r>
              <a:rPr lang="en-US" dirty="0"/>
              <a:t>Enter here your plain text</a:t>
            </a:r>
            <a:endParaRPr lang="es-ES" dirty="0"/>
          </a:p>
        </p:txBody>
      </p:sp>
      <p:sp>
        <p:nvSpPr>
          <p:cNvPr id="20" name="Text Placeholder 16"/>
          <p:cNvSpPr>
            <a:spLocks noGrp="1"/>
          </p:cNvSpPr>
          <p:nvPr>
            <p:ph type="body" sz="quarter" idx="33" hasCustomPrompt="1"/>
          </p:nvPr>
        </p:nvSpPr>
        <p:spPr>
          <a:xfrm>
            <a:off x="6704830" y="1863085"/>
            <a:ext cx="1793928" cy="517238"/>
          </a:xfrm>
          <a:prstGeom prst="rect">
            <a:avLst/>
          </a:prstGeom>
        </p:spPr>
        <p:txBody>
          <a:bodyPr anchor="ctr"/>
          <a:lstStyle>
            <a:lvl1pPr marL="0" indent="0" algn="ctr">
              <a:lnSpc>
                <a:spcPts val="1500"/>
              </a:lnSpc>
              <a:buNone/>
              <a:defRPr sz="1400" b="1">
                <a:solidFill>
                  <a:schemeClr val="bg1"/>
                </a:solidFill>
                <a:latin typeface="Arial Narrow" panose="020B0606020202030204" pitchFamily="34" charset="0"/>
              </a:defRPr>
            </a:lvl1pPr>
          </a:lstStyle>
          <a:p>
            <a:pPr lvl="0"/>
            <a:r>
              <a:rPr lang="en-US" dirty="0"/>
              <a:t>TITLE OF THE BOX</a:t>
            </a:r>
            <a:endParaRPr lang="es-ES" dirty="0"/>
          </a:p>
        </p:txBody>
      </p:sp>
      <p:sp>
        <p:nvSpPr>
          <p:cNvPr id="21" name="Text Placeholder 16"/>
          <p:cNvSpPr>
            <a:spLocks noGrp="1"/>
          </p:cNvSpPr>
          <p:nvPr>
            <p:ph type="body" sz="quarter" idx="34" hasCustomPrompt="1"/>
          </p:nvPr>
        </p:nvSpPr>
        <p:spPr>
          <a:xfrm>
            <a:off x="6794400" y="2353435"/>
            <a:ext cx="1630739" cy="360218"/>
          </a:xfrm>
          <a:prstGeom prst="rect">
            <a:avLst/>
          </a:prstGeom>
        </p:spPr>
        <p:txBody>
          <a:bodyPr anchor="t"/>
          <a:lstStyle>
            <a:lvl1pPr marL="0" indent="0" algn="l">
              <a:lnSpc>
                <a:spcPts val="2500"/>
              </a:lnSpc>
              <a:buNone/>
              <a:defRPr sz="1000" b="1">
                <a:solidFill>
                  <a:schemeClr val="bg1"/>
                </a:solidFill>
                <a:latin typeface="Arial Narrow" panose="020B0606020202030204" pitchFamily="34" charset="0"/>
              </a:defRPr>
            </a:lvl1pPr>
          </a:lstStyle>
          <a:p>
            <a:pPr lvl="0"/>
            <a:r>
              <a:rPr lang="en-US" dirty="0"/>
              <a:t>Enter here the header title</a:t>
            </a:r>
            <a:endParaRPr lang="es-ES" dirty="0"/>
          </a:p>
        </p:txBody>
      </p:sp>
    </p:spTree>
    <p:extLst>
      <p:ext uri="{BB962C8B-B14F-4D97-AF65-F5344CB8AC3E}">
        <p14:creationId xmlns:p14="http://schemas.microsoft.com/office/powerpoint/2010/main" val="10504114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Op2 Top Banner +2 Text Boxes">
    <p:spTree>
      <p:nvGrpSpPr>
        <p:cNvPr id="1" name=""/>
        <p:cNvGrpSpPr/>
        <p:nvPr/>
      </p:nvGrpSpPr>
      <p:grpSpPr>
        <a:xfrm>
          <a:off x="0" y="0"/>
          <a:ext cx="0" cy="0"/>
          <a:chOff x="0" y="0"/>
          <a:chExt cx="0" cy="0"/>
        </a:xfrm>
      </p:grpSpPr>
      <p:sp>
        <p:nvSpPr>
          <p:cNvPr id="37" name="Rectangle 36"/>
          <p:cNvSpPr/>
          <p:nvPr/>
        </p:nvSpPr>
        <p:spPr>
          <a:xfrm>
            <a:off x="556329" y="1875182"/>
            <a:ext cx="3776870" cy="3949148"/>
          </a:xfrm>
          <a:prstGeom prst="rect">
            <a:avLst/>
          </a:prstGeom>
          <a:solidFill>
            <a:srgbClr val="EE58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a-ET"/>
          </a:p>
        </p:txBody>
      </p:sp>
      <p:sp>
        <p:nvSpPr>
          <p:cNvPr id="38" name="Rectangle 37"/>
          <p:cNvSpPr/>
          <p:nvPr/>
        </p:nvSpPr>
        <p:spPr>
          <a:xfrm>
            <a:off x="556329" y="1709530"/>
            <a:ext cx="3776870" cy="165652"/>
          </a:xfrm>
          <a:prstGeom prst="rect">
            <a:avLst/>
          </a:prstGeom>
          <a:solidFill>
            <a:srgbClr val="585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a-ET" dirty="0"/>
          </a:p>
        </p:txBody>
      </p:sp>
      <p:sp>
        <p:nvSpPr>
          <p:cNvPr id="40" name="Rectangle 39"/>
          <p:cNvSpPr/>
          <p:nvPr/>
        </p:nvSpPr>
        <p:spPr>
          <a:xfrm>
            <a:off x="4810277" y="1875182"/>
            <a:ext cx="3776870" cy="3949148"/>
          </a:xfrm>
          <a:prstGeom prst="rect">
            <a:avLst/>
          </a:prstGeom>
          <a:solidFill>
            <a:srgbClr val="D2CB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a-ET"/>
          </a:p>
        </p:txBody>
      </p:sp>
      <p:sp>
        <p:nvSpPr>
          <p:cNvPr id="41" name="Rectangle 40"/>
          <p:cNvSpPr/>
          <p:nvPr/>
        </p:nvSpPr>
        <p:spPr>
          <a:xfrm>
            <a:off x="4810277" y="1709530"/>
            <a:ext cx="3776870" cy="165652"/>
          </a:xfrm>
          <a:prstGeom prst="rect">
            <a:avLst/>
          </a:prstGeom>
          <a:solidFill>
            <a:srgbClr val="585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a-ET" dirty="0"/>
          </a:p>
        </p:txBody>
      </p:sp>
      <p:sp>
        <p:nvSpPr>
          <p:cNvPr id="25" name="Text Placeholder 16"/>
          <p:cNvSpPr>
            <a:spLocks noGrp="1"/>
          </p:cNvSpPr>
          <p:nvPr userDrawn="1">
            <p:ph type="body" sz="quarter" idx="25" hasCustomPrompt="1"/>
          </p:nvPr>
        </p:nvSpPr>
        <p:spPr>
          <a:xfrm>
            <a:off x="752123" y="2668746"/>
            <a:ext cx="3286677" cy="2984568"/>
          </a:xfrm>
          <a:prstGeom prst="rect">
            <a:avLst/>
          </a:prstGeom>
        </p:spPr>
        <p:txBody>
          <a:bodyPr anchor="t"/>
          <a:lstStyle>
            <a:lvl1pPr marL="0" indent="0" algn="l">
              <a:lnSpc>
                <a:spcPts val="1100"/>
              </a:lnSpc>
              <a:buNone/>
              <a:defRPr sz="950">
                <a:solidFill>
                  <a:schemeClr val="bg1"/>
                </a:solidFill>
                <a:latin typeface="Arial Narrow" panose="020B0606020202030204" pitchFamily="34" charset="0"/>
              </a:defRPr>
            </a:lvl1pPr>
          </a:lstStyle>
          <a:p>
            <a:pPr lvl="0"/>
            <a:r>
              <a:rPr lang="en-US" dirty="0"/>
              <a:t>Enter here your plain text</a:t>
            </a:r>
            <a:endParaRPr lang="es-ES" dirty="0"/>
          </a:p>
        </p:txBody>
      </p:sp>
      <p:sp>
        <p:nvSpPr>
          <p:cNvPr id="2" name="Title 1"/>
          <p:cNvSpPr>
            <a:spLocks noGrp="1"/>
          </p:cNvSpPr>
          <p:nvPr userDrawn="1">
            <p:ph type="ctrTitle" hasCustomPrompt="1"/>
          </p:nvPr>
        </p:nvSpPr>
        <p:spPr>
          <a:xfrm>
            <a:off x="386176" y="266337"/>
            <a:ext cx="8087840" cy="724646"/>
          </a:xfrm>
          <a:prstGeom prst="rect">
            <a:avLst/>
          </a:prstGeom>
        </p:spPr>
        <p:txBody>
          <a:bodyPr anchor="ctr"/>
          <a:lstStyle>
            <a:lvl1pPr algn="l">
              <a:lnSpc>
                <a:spcPts val="4500"/>
              </a:lnSpc>
              <a:defRPr sz="2900" b="1">
                <a:solidFill>
                  <a:srgbClr val="58585A"/>
                </a:solidFill>
                <a:latin typeface="Arial Narrow" panose="020B0606020202030204" pitchFamily="34" charset="0"/>
              </a:defRPr>
            </a:lvl1pPr>
          </a:lstStyle>
          <a:p>
            <a:r>
              <a:rPr lang="en-US" dirty="0"/>
              <a:t>HERE GOES YOUR TITLE</a:t>
            </a:r>
            <a:endParaRPr lang="es-ES" dirty="0"/>
          </a:p>
        </p:txBody>
      </p:sp>
      <p:sp>
        <p:nvSpPr>
          <p:cNvPr id="24" name="Text Placeholder 16"/>
          <p:cNvSpPr>
            <a:spLocks noGrp="1"/>
          </p:cNvSpPr>
          <p:nvPr userDrawn="1">
            <p:ph type="body" sz="quarter" idx="24" hasCustomPrompt="1"/>
          </p:nvPr>
        </p:nvSpPr>
        <p:spPr>
          <a:xfrm>
            <a:off x="752123" y="1919282"/>
            <a:ext cx="3286677" cy="360218"/>
          </a:xfrm>
          <a:prstGeom prst="rect">
            <a:avLst/>
          </a:prstGeom>
        </p:spPr>
        <p:txBody>
          <a:bodyPr anchor="t"/>
          <a:lstStyle>
            <a:lvl1pPr marL="0" indent="0" algn="l">
              <a:lnSpc>
                <a:spcPts val="2500"/>
              </a:lnSpc>
              <a:buNone/>
              <a:defRPr sz="2200" b="1">
                <a:solidFill>
                  <a:schemeClr val="bg1"/>
                </a:solidFill>
                <a:latin typeface="Arial Narrow" panose="020B0606020202030204" pitchFamily="34" charset="0"/>
              </a:defRPr>
            </a:lvl1pPr>
          </a:lstStyle>
          <a:p>
            <a:pPr lvl="0"/>
            <a:r>
              <a:rPr lang="en-US" dirty="0"/>
              <a:t>ENTER HERE YOUR TITLE</a:t>
            </a:r>
            <a:endParaRPr lang="es-ES" dirty="0"/>
          </a:p>
        </p:txBody>
      </p:sp>
      <p:sp>
        <p:nvSpPr>
          <p:cNvPr id="26" name="Text Placeholder 16"/>
          <p:cNvSpPr>
            <a:spLocks noGrp="1"/>
          </p:cNvSpPr>
          <p:nvPr userDrawn="1">
            <p:ph type="body" sz="quarter" idx="26" hasCustomPrompt="1"/>
          </p:nvPr>
        </p:nvSpPr>
        <p:spPr>
          <a:xfrm>
            <a:off x="759380" y="2315785"/>
            <a:ext cx="3279420" cy="360218"/>
          </a:xfrm>
          <a:prstGeom prst="rect">
            <a:avLst/>
          </a:prstGeom>
        </p:spPr>
        <p:txBody>
          <a:bodyPr anchor="t"/>
          <a:lstStyle>
            <a:lvl1pPr marL="0" indent="0" algn="l">
              <a:lnSpc>
                <a:spcPts val="2500"/>
              </a:lnSpc>
              <a:buNone/>
              <a:defRPr sz="1300" b="1" baseline="0">
                <a:solidFill>
                  <a:schemeClr val="bg1"/>
                </a:solidFill>
                <a:latin typeface="Arial Narrow" panose="020B0606020202030204" pitchFamily="34" charset="0"/>
              </a:defRPr>
            </a:lvl1pPr>
          </a:lstStyle>
          <a:p>
            <a:pPr lvl="0"/>
            <a:r>
              <a:rPr lang="en-US" dirty="0"/>
              <a:t>Enter here your header</a:t>
            </a:r>
            <a:endParaRPr lang="es-ES" dirty="0"/>
          </a:p>
        </p:txBody>
      </p:sp>
      <p:sp>
        <p:nvSpPr>
          <p:cNvPr id="27" name="Text Placeholder 16"/>
          <p:cNvSpPr>
            <a:spLocks noGrp="1"/>
          </p:cNvSpPr>
          <p:nvPr userDrawn="1">
            <p:ph type="body" sz="quarter" idx="27" hasCustomPrompt="1"/>
          </p:nvPr>
        </p:nvSpPr>
        <p:spPr>
          <a:xfrm>
            <a:off x="5004808" y="2676003"/>
            <a:ext cx="3286677" cy="2984568"/>
          </a:xfrm>
          <a:prstGeom prst="rect">
            <a:avLst/>
          </a:prstGeom>
        </p:spPr>
        <p:txBody>
          <a:bodyPr anchor="t"/>
          <a:lstStyle>
            <a:lvl1pPr marL="0" indent="0" algn="l">
              <a:lnSpc>
                <a:spcPts val="1100"/>
              </a:lnSpc>
              <a:buNone/>
              <a:defRPr sz="950">
                <a:solidFill>
                  <a:schemeClr val="bg1"/>
                </a:solidFill>
                <a:latin typeface="Arial Narrow" panose="020B0606020202030204" pitchFamily="34" charset="0"/>
              </a:defRPr>
            </a:lvl1pPr>
          </a:lstStyle>
          <a:p>
            <a:pPr lvl="0"/>
            <a:r>
              <a:rPr lang="en-US" dirty="0"/>
              <a:t>Enter here your plain text</a:t>
            </a:r>
            <a:endParaRPr lang="es-ES" dirty="0"/>
          </a:p>
        </p:txBody>
      </p:sp>
      <p:sp>
        <p:nvSpPr>
          <p:cNvPr id="28" name="Text Placeholder 16"/>
          <p:cNvSpPr>
            <a:spLocks noGrp="1"/>
          </p:cNvSpPr>
          <p:nvPr userDrawn="1">
            <p:ph type="body" sz="quarter" idx="28" hasCustomPrompt="1"/>
          </p:nvPr>
        </p:nvSpPr>
        <p:spPr>
          <a:xfrm>
            <a:off x="5004808" y="1926539"/>
            <a:ext cx="3286677" cy="360218"/>
          </a:xfrm>
          <a:prstGeom prst="rect">
            <a:avLst/>
          </a:prstGeom>
        </p:spPr>
        <p:txBody>
          <a:bodyPr anchor="t"/>
          <a:lstStyle>
            <a:lvl1pPr marL="0" indent="0" algn="l">
              <a:lnSpc>
                <a:spcPts val="2500"/>
              </a:lnSpc>
              <a:buNone/>
              <a:defRPr sz="2200" b="1">
                <a:solidFill>
                  <a:schemeClr val="bg1"/>
                </a:solidFill>
                <a:latin typeface="Arial Narrow" panose="020B0606020202030204" pitchFamily="34" charset="0"/>
              </a:defRPr>
            </a:lvl1pPr>
          </a:lstStyle>
          <a:p>
            <a:pPr lvl="0"/>
            <a:r>
              <a:rPr lang="en-US" dirty="0"/>
              <a:t>ENTER HERE YOUR TITLE</a:t>
            </a:r>
            <a:endParaRPr lang="es-ES" dirty="0"/>
          </a:p>
        </p:txBody>
      </p:sp>
      <p:sp>
        <p:nvSpPr>
          <p:cNvPr id="29" name="Text Placeholder 16"/>
          <p:cNvSpPr>
            <a:spLocks noGrp="1"/>
          </p:cNvSpPr>
          <p:nvPr userDrawn="1">
            <p:ph type="body" sz="quarter" idx="29" hasCustomPrompt="1"/>
          </p:nvPr>
        </p:nvSpPr>
        <p:spPr>
          <a:xfrm>
            <a:off x="5012065" y="2323042"/>
            <a:ext cx="3279420" cy="360218"/>
          </a:xfrm>
          <a:prstGeom prst="rect">
            <a:avLst/>
          </a:prstGeom>
        </p:spPr>
        <p:txBody>
          <a:bodyPr anchor="t"/>
          <a:lstStyle>
            <a:lvl1pPr marL="0" indent="0" algn="l">
              <a:lnSpc>
                <a:spcPts val="2500"/>
              </a:lnSpc>
              <a:buNone/>
              <a:defRPr sz="1300" b="1">
                <a:solidFill>
                  <a:schemeClr val="bg1"/>
                </a:solidFill>
                <a:latin typeface="Arial Narrow" panose="020B0606020202030204" pitchFamily="34" charset="0"/>
              </a:defRPr>
            </a:lvl1pPr>
          </a:lstStyle>
          <a:p>
            <a:pPr lvl="0"/>
            <a:r>
              <a:rPr lang="en-US" dirty="0"/>
              <a:t>Enter here your header</a:t>
            </a:r>
            <a:endParaRPr lang="es-ES" dirty="0"/>
          </a:p>
        </p:txBody>
      </p:sp>
    </p:spTree>
    <p:extLst>
      <p:ext uri="{BB962C8B-B14F-4D97-AF65-F5344CB8AC3E}">
        <p14:creationId xmlns:p14="http://schemas.microsoft.com/office/powerpoint/2010/main" val="290827835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Op2 Top Banner, Chart &amp; Texts">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86176" y="266337"/>
            <a:ext cx="8087840" cy="724646"/>
          </a:xfrm>
          <a:prstGeom prst="rect">
            <a:avLst/>
          </a:prstGeom>
        </p:spPr>
        <p:txBody>
          <a:bodyPr anchor="ctr"/>
          <a:lstStyle>
            <a:lvl1pPr algn="l">
              <a:lnSpc>
                <a:spcPts val="4500"/>
              </a:lnSpc>
              <a:defRPr sz="2900" b="1" baseline="0">
                <a:solidFill>
                  <a:srgbClr val="58585A"/>
                </a:solidFill>
                <a:latin typeface="Arial Narrow" panose="020B0606020202030204" pitchFamily="34" charset="0"/>
              </a:defRPr>
            </a:lvl1pPr>
          </a:lstStyle>
          <a:p>
            <a:r>
              <a:rPr lang="en-US" dirty="0"/>
              <a:t>HERE GOES YOUR TITLE</a:t>
            </a:r>
            <a:endParaRPr lang="es-ES" dirty="0"/>
          </a:p>
        </p:txBody>
      </p:sp>
      <p:sp>
        <p:nvSpPr>
          <p:cNvPr id="17" name="Subtitle 2"/>
          <p:cNvSpPr>
            <a:spLocks noGrp="1"/>
          </p:cNvSpPr>
          <p:nvPr>
            <p:ph type="subTitle" idx="1" hasCustomPrompt="1"/>
          </p:nvPr>
        </p:nvSpPr>
        <p:spPr>
          <a:xfrm>
            <a:off x="5410757" y="1794970"/>
            <a:ext cx="3243716" cy="525931"/>
          </a:xfrm>
          <a:prstGeom prst="rect">
            <a:avLst/>
          </a:prstGeom>
        </p:spPr>
        <p:txBody>
          <a:bodyPr anchor="b"/>
          <a:lstStyle>
            <a:lvl1pPr marL="0" indent="0" algn="l">
              <a:buNone/>
              <a:defRPr sz="2200" b="1">
                <a:solidFill>
                  <a:srgbClr val="EE5859"/>
                </a:solidFill>
                <a:latin typeface="Arial Narrow" panose="020B0606020202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TITLE OF THE GRAPHIC</a:t>
            </a:r>
            <a:endParaRPr lang="es-ES" dirty="0"/>
          </a:p>
        </p:txBody>
      </p:sp>
      <p:sp>
        <p:nvSpPr>
          <p:cNvPr id="18" name="Text Placeholder 8"/>
          <p:cNvSpPr>
            <a:spLocks noGrp="1"/>
          </p:cNvSpPr>
          <p:nvPr>
            <p:ph type="body" sz="quarter" idx="13" hasCustomPrompt="1"/>
          </p:nvPr>
        </p:nvSpPr>
        <p:spPr>
          <a:xfrm>
            <a:off x="5410757" y="2466109"/>
            <a:ext cx="3243716" cy="147781"/>
          </a:xfrm>
          <a:prstGeom prst="rect">
            <a:avLst/>
          </a:prstGeom>
        </p:spPr>
        <p:txBody>
          <a:bodyPr anchor="ctr"/>
          <a:lstStyle>
            <a:lvl1pPr marL="0" indent="0">
              <a:lnSpc>
                <a:spcPts val="1500"/>
              </a:lnSpc>
              <a:buNone/>
              <a:defRPr sz="1300" b="1">
                <a:solidFill>
                  <a:srgbClr val="EE5859"/>
                </a:solidFill>
                <a:latin typeface="Arial Narrow" panose="020B0606020202030204" pitchFamily="34" charset="0"/>
              </a:defRPr>
            </a:lvl1pPr>
          </a:lstStyle>
          <a:p>
            <a:pPr lvl="0"/>
            <a:r>
              <a:rPr lang="en-US" dirty="0"/>
              <a:t>Title of the subsection</a:t>
            </a:r>
            <a:endParaRPr lang="es-ES" dirty="0"/>
          </a:p>
        </p:txBody>
      </p:sp>
      <p:sp>
        <p:nvSpPr>
          <p:cNvPr id="19" name="Text Placeholder 8"/>
          <p:cNvSpPr>
            <a:spLocks noGrp="1"/>
          </p:cNvSpPr>
          <p:nvPr>
            <p:ph type="body" sz="quarter" idx="14" hasCustomPrompt="1"/>
          </p:nvPr>
        </p:nvSpPr>
        <p:spPr>
          <a:xfrm>
            <a:off x="5410757" y="2663222"/>
            <a:ext cx="3243716" cy="2816828"/>
          </a:xfrm>
          <a:prstGeom prst="rect">
            <a:avLst/>
          </a:prstGeom>
        </p:spPr>
        <p:txBody>
          <a:bodyPr anchor="t"/>
          <a:lstStyle>
            <a:lvl1pPr marL="0" indent="0">
              <a:lnSpc>
                <a:spcPts val="1100"/>
              </a:lnSpc>
              <a:buNone/>
              <a:defRPr sz="900">
                <a:solidFill>
                  <a:srgbClr val="58585A"/>
                </a:solidFill>
                <a:latin typeface="Arial Narrow" panose="020B0606020202030204" pitchFamily="34" charset="0"/>
              </a:defRPr>
            </a:lvl1pPr>
          </a:lstStyle>
          <a:p>
            <a:pPr lvl="0"/>
            <a:r>
              <a:rPr lang="en-US" dirty="0"/>
              <a:t>Enter here your plain text</a:t>
            </a:r>
            <a:endParaRPr lang="es-ES" dirty="0"/>
          </a:p>
        </p:txBody>
      </p:sp>
      <p:graphicFrame>
        <p:nvGraphicFramePr>
          <p:cNvPr id="3" name="Diagram 2"/>
          <p:cNvGraphicFramePr/>
          <p:nvPr userDrawn="1">
            <p:extLst>
              <p:ext uri="{D42A27DB-BD31-4B8C-83A1-F6EECF244321}">
                <p14:modId xmlns:p14="http://schemas.microsoft.com/office/powerpoint/2010/main" val="3155327852"/>
              </p:ext>
            </p:extLst>
          </p:nvPr>
        </p:nvGraphicFramePr>
        <p:xfrm>
          <a:off x="275771" y="1716315"/>
          <a:ext cx="4775200" cy="40168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8674154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Op2 Top Banner, Chartop2 &amp; Texts">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86176" y="266337"/>
            <a:ext cx="8087840" cy="724646"/>
          </a:xfrm>
          <a:prstGeom prst="rect">
            <a:avLst/>
          </a:prstGeom>
        </p:spPr>
        <p:txBody>
          <a:bodyPr anchor="ctr"/>
          <a:lstStyle>
            <a:lvl1pPr algn="l">
              <a:lnSpc>
                <a:spcPts val="4500"/>
              </a:lnSpc>
              <a:defRPr sz="2900" b="1">
                <a:solidFill>
                  <a:srgbClr val="58585A"/>
                </a:solidFill>
                <a:latin typeface="Arial Narrow" panose="020B0606020202030204" pitchFamily="34" charset="0"/>
              </a:defRPr>
            </a:lvl1pPr>
          </a:lstStyle>
          <a:p>
            <a:r>
              <a:rPr lang="en-US" dirty="0"/>
              <a:t>HERE GOES YOUR TITLE</a:t>
            </a:r>
            <a:endParaRPr lang="es-ES" dirty="0"/>
          </a:p>
        </p:txBody>
      </p:sp>
      <p:sp>
        <p:nvSpPr>
          <p:cNvPr id="17" name="Subtitle 2"/>
          <p:cNvSpPr>
            <a:spLocks noGrp="1"/>
          </p:cNvSpPr>
          <p:nvPr>
            <p:ph type="subTitle" idx="1" hasCustomPrompt="1"/>
          </p:nvPr>
        </p:nvSpPr>
        <p:spPr>
          <a:xfrm>
            <a:off x="5410757" y="1794970"/>
            <a:ext cx="3243716" cy="525931"/>
          </a:xfrm>
          <a:prstGeom prst="rect">
            <a:avLst/>
          </a:prstGeom>
        </p:spPr>
        <p:txBody>
          <a:bodyPr anchor="b"/>
          <a:lstStyle>
            <a:lvl1pPr marL="0" indent="0" algn="l">
              <a:buNone/>
              <a:defRPr sz="2200" b="1">
                <a:solidFill>
                  <a:srgbClr val="EE5859"/>
                </a:solidFill>
                <a:latin typeface="Arial Narrow" panose="020B0606020202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TITLE OF THE CHART</a:t>
            </a:r>
            <a:endParaRPr lang="es-ES" dirty="0"/>
          </a:p>
        </p:txBody>
      </p:sp>
      <p:sp>
        <p:nvSpPr>
          <p:cNvPr id="18" name="Text Placeholder 8"/>
          <p:cNvSpPr>
            <a:spLocks noGrp="1"/>
          </p:cNvSpPr>
          <p:nvPr>
            <p:ph type="body" sz="quarter" idx="13" hasCustomPrompt="1"/>
          </p:nvPr>
        </p:nvSpPr>
        <p:spPr>
          <a:xfrm>
            <a:off x="5410757" y="2466109"/>
            <a:ext cx="3243716" cy="147781"/>
          </a:xfrm>
          <a:prstGeom prst="rect">
            <a:avLst/>
          </a:prstGeom>
        </p:spPr>
        <p:txBody>
          <a:bodyPr anchor="ctr"/>
          <a:lstStyle>
            <a:lvl1pPr marL="0" indent="0">
              <a:lnSpc>
                <a:spcPts val="1500"/>
              </a:lnSpc>
              <a:buNone/>
              <a:defRPr sz="1300" b="1">
                <a:solidFill>
                  <a:srgbClr val="EE5859"/>
                </a:solidFill>
                <a:latin typeface="Arial Narrow" panose="020B0606020202030204" pitchFamily="34" charset="0"/>
              </a:defRPr>
            </a:lvl1pPr>
          </a:lstStyle>
          <a:p>
            <a:pPr lvl="0"/>
            <a:r>
              <a:rPr lang="en-US" dirty="0"/>
              <a:t>Title of the subsection</a:t>
            </a:r>
            <a:endParaRPr lang="es-ES" dirty="0"/>
          </a:p>
        </p:txBody>
      </p:sp>
      <p:sp>
        <p:nvSpPr>
          <p:cNvPr id="19" name="Text Placeholder 8"/>
          <p:cNvSpPr>
            <a:spLocks noGrp="1"/>
          </p:cNvSpPr>
          <p:nvPr>
            <p:ph type="body" sz="quarter" idx="14" hasCustomPrompt="1"/>
          </p:nvPr>
        </p:nvSpPr>
        <p:spPr>
          <a:xfrm>
            <a:off x="5410757" y="2663222"/>
            <a:ext cx="3243716" cy="2816828"/>
          </a:xfrm>
          <a:prstGeom prst="rect">
            <a:avLst/>
          </a:prstGeom>
        </p:spPr>
        <p:txBody>
          <a:bodyPr anchor="t"/>
          <a:lstStyle>
            <a:lvl1pPr marL="0" indent="0">
              <a:lnSpc>
                <a:spcPts val="1100"/>
              </a:lnSpc>
              <a:buNone/>
              <a:defRPr sz="900">
                <a:solidFill>
                  <a:srgbClr val="58585A"/>
                </a:solidFill>
                <a:latin typeface="Arial Narrow" panose="020B0606020202030204" pitchFamily="34" charset="0"/>
              </a:defRPr>
            </a:lvl1pPr>
          </a:lstStyle>
          <a:p>
            <a:pPr lvl="0"/>
            <a:r>
              <a:rPr lang="en-US" dirty="0"/>
              <a:t>Enter here your plain text</a:t>
            </a:r>
            <a:endParaRPr lang="es-ES" dirty="0"/>
          </a:p>
        </p:txBody>
      </p:sp>
      <p:sp>
        <p:nvSpPr>
          <p:cNvPr id="7" name="Chart Placeholder 6"/>
          <p:cNvSpPr>
            <a:spLocks noGrp="1"/>
          </p:cNvSpPr>
          <p:nvPr>
            <p:ph type="chart" sz="quarter" idx="15" hasCustomPrompt="1"/>
          </p:nvPr>
        </p:nvSpPr>
        <p:spPr>
          <a:xfrm>
            <a:off x="386176" y="1794971"/>
            <a:ext cx="4563195" cy="3685080"/>
          </a:xfrm>
          <a:prstGeom prst="rect">
            <a:avLst/>
          </a:prstGeom>
        </p:spPr>
        <p:txBody>
          <a:bodyPr/>
          <a:lstStyle>
            <a:lvl1pPr>
              <a:defRPr>
                <a:latin typeface="Arial Narrow" panose="020B0606020202030204" pitchFamily="34" charset="0"/>
              </a:defRPr>
            </a:lvl1pPr>
          </a:lstStyle>
          <a:p>
            <a:r>
              <a:rPr lang="es-ES" dirty="0" err="1"/>
              <a:t>Click</a:t>
            </a:r>
            <a:r>
              <a:rPr lang="es-ES" dirty="0"/>
              <a:t> in </a:t>
            </a:r>
            <a:r>
              <a:rPr lang="es-ES" dirty="0" err="1"/>
              <a:t>the</a:t>
            </a:r>
            <a:r>
              <a:rPr lang="es-ES" dirty="0"/>
              <a:t> </a:t>
            </a:r>
            <a:r>
              <a:rPr lang="es-ES" dirty="0" err="1"/>
              <a:t>icon</a:t>
            </a:r>
            <a:r>
              <a:rPr lang="es-ES" dirty="0"/>
              <a:t> </a:t>
            </a:r>
            <a:r>
              <a:rPr lang="es-ES" dirty="0" err="1"/>
              <a:t>below</a:t>
            </a:r>
            <a:r>
              <a:rPr lang="es-ES" dirty="0"/>
              <a:t> to </a:t>
            </a:r>
            <a:r>
              <a:rPr lang="es-ES" dirty="0" err="1"/>
              <a:t>insert</a:t>
            </a:r>
            <a:r>
              <a:rPr lang="es-ES" dirty="0"/>
              <a:t> </a:t>
            </a:r>
            <a:r>
              <a:rPr lang="es-ES" dirty="0" err="1"/>
              <a:t>your</a:t>
            </a:r>
            <a:r>
              <a:rPr lang="es-ES" dirty="0"/>
              <a:t> chart</a:t>
            </a:r>
          </a:p>
        </p:txBody>
      </p:sp>
    </p:spTree>
    <p:extLst>
      <p:ext uri="{BB962C8B-B14F-4D97-AF65-F5344CB8AC3E}">
        <p14:creationId xmlns:p14="http://schemas.microsoft.com/office/powerpoint/2010/main" val="150654395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Op2 Top Banner, Smartgraphic &amp; Texts">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86176" y="266337"/>
            <a:ext cx="8087840" cy="724646"/>
          </a:xfrm>
          <a:prstGeom prst="rect">
            <a:avLst/>
          </a:prstGeom>
        </p:spPr>
        <p:txBody>
          <a:bodyPr anchor="ctr"/>
          <a:lstStyle>
            <a:lvl1pPr algn="l">
              <a:lnSpc>
                <a:spcPts val="4500"/>
              </a:lnSpc>
              <a:defRPr sz="2900" b="1">
                <a:solidFill>
                  <a:srgbClr val="58585A"/>
                </a:solidFill>
                <a:latin typeface="Arial Narrow" panose="020B0606020202030204" pitchFamily="34" charset="0"/>
              </a:defRPr>
            </a:lvl1pPr>
          </a:lstStyle>
          <a:p>
            <a:r>
              <a:rPr lang="en-US" dirty="0"/>
              <a:t>HERE GOES YOUR TITLE</a:t>
            </a:r>
            <a:endParaRPr lang="es-ES" dirty="0"/>
          </a:p>
        </p:txBody>
      </p:sp>
      <p:sp>
        <p:nvSpPr>
          <p:cNvPr id="17" name="Subtitle 2"/>
          <p:cNvSpPr>
            <a:spLocks noGrp="1"/>
          </p:cNvSpPr>
          <p:nvPr>
            <p:ph type="subTitle" idx="1" hasCustomPrompt="1"/>
          </p:nvPr>
        </p:nvSpPr>
        <p:spPr>
          <a:xfrm>
            <a:off x="5410757" y="1794970"/>
            <a:ext cx="3243716" cy="525931"/>
          </a:xfrm>
          <a:prstGeom prst="rect">
            <a:avLst/>
          </a:prstGeom>
        </p:spPr>
        <p:txBody>
          <a:bodyPr anchor="b"/>
          <a:lstStyle>
            <a:lvl1pPr marL="0" indent="0" algn="l">
              <a:buNone/>
              <a:defRPr sz="2100" b="1">
                <a:solidFill>
                  <a:srgbClr val="EE5859"/>
                </a:solidFill>
                <a:latin typeface="Arial Narrow" panose="020B0606020202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TITLE OF YOUR SMARTART</a:t>
            </a:r>
            <a:endParaRPr lang="es-ES" dirty="0"/>
          </a:p>
        </p:txBody>
      </p:sp>
      <p:sp>
        <p:nvSpPr>
          <p:cNvPr id="18" name="Text Placeholder 8"/>
          <p:cNvSpPr>
            <a:spLocks noGrp="1"/>
          </p:cNvSpPr>
          <p:nvPr>
            <p:ph type="body" sz="quarter" idx="13" hasCustomPrompt="1"/>
          </p:nvPr>
        </p:nvSpPr>
        <p:spPr>
          <a:xfrm>
            <a:off x="5410757" y="2466109"/>
            <a:ext cx="3243716" cy="147781"/>
          </a:xfrm>
          <a:prstGeom prst="rect">
            <a:avLst/>
          </a:prstGeom>
        </p:spPr>
        <p:txBody>
          <a:bodyPr anchor="ctr"/>
          <a:lstStyle>
            <a:lvl1pPr marL="0" indent="0">
              <a:lnSpc>
                <a:spcPts val="1500"/>
              </a:lnSpc>
              <a:buNone/>
              <a:defRPr sz="1300" b="1">
                <a:solidFill>
                  <a:srgbClr val="EE5859"/>
                </a:solidFill>
                <a:latin typeface="Arial Narrow" panose="020B0606020202030204" pitchFamily="34" charset="0"/>
              </a:defRPr>
            </a:lvl1pPr>
          </a:lstStyle>
          <a:p>
            <a:pPr lvl="0"/>
            <a:r>
              <a:rPr lang="en-US" dirty="0"/>
              <a:t>Title of the subsection</a:t>
            </a:r>
            <a:endParaRPr lang="es-ES" dirty="0"/>
          </a:p>
        </p:txBody>
      </p:sp>
      <p:sp>
        <p:nvSpPr>
          <p:cNvPr id="19" name="Text Placeholder 8"/>
          <p:cNvSpPr>
            <a:spLocks noGrp="1"/>
          </p:cNvSpPr>
          <p:nvPr>
            <p:ph type="body" sz="quarter" idx="14" hasCustomPrompt="1"/>
          </p:nvPr>
        </p:nvSpPr>
        <p:spPr>
          <a:xfrm>
            <a:off x="5410757" y="2663222"/>
            <a:ext cx="3243716" cy="2816828"/>
          </a:xfrm>
          <a:prstGeom prst="rect">
            <a:avLst/>
          </a:prstGeom>
        </p:spPr>
        <p:txBody>
          <a:bodyPr anchor="t"/>
          <a:lstStyle>
            <a:lvl1pPr marL="0" indent="0">
              <a:lnSpc>
                <a:spcPts val="1100"/>
              </a:lnSpc>
              <a:buNone/>
              <a:defRPr sz="900">
                <a:solidFill>
                  <a:srgbClr val="58585A"/>
                </a:solidFill>
                <a:latin typeface="Arial Narrow" panose="020B0606020202030204" pitchFamily="34" charset="0"/>
              </a:defRPr>
            </a:lvl1pPr>
          </a:lstStyle>
          <a:p>
            <a:pPr lvl="0"/>
            <a:r>
              <a:rPr lang="en-US" dirty="0"/>
              <a:t>Enter here your plain text</a:t>
            </a:r>
            <a:endParaRPr lang="es-ES" dirty="0"/>
          </a:p>
        </p:txBody>
      </p:sp>
      <p:sp>
        <p:nvSpPr>
          <p:cNvPr id="4" name="SmartArt Placeholder 3"/>
          <p:cNvSpPr>
            <a:spLocks noGrp="1"/>
          </p:cNvSpPr>
          <p:nvPr>
            <p:ph type="dgm" sz="quarter" idx="15" hasCustomPrompt="1"/>
          </p:nvPr>
        </p:nvSpPr>
        <p:spPr>
          <a:xfrm>
            <a:off x="386175" y="1794971"/>
            <a:ext cx="4736687" cy="3685080"/>
          </a:xfrm>
          <a:prstGeom prst="rect">
            <a:avLst/>
          </a:prstGeom>
        </p:spPr>
        <p:txBody>
          <a:bodyPr/>
          <a:lstStyle>
            <a:lvl1pPr>
              <a:defRPr>
                <a:latin typeface="Arial Narrow" panose="020B0606020202030204" pitchFamily="34" charset="0"/>
              </a:defRPr>
            </a:lvl1pPr>
          </a:lstStyle>
          <a:p>
            <a:r>
              <a:rPr lang="es-ES" dirty="0" err="1"/>
              <a:t>Click</a:t>
            </a:r>
            <a:r>
              <a:rPr lang="es-ES" dirty="0"/>
              <a:t> in </a:t>
            </a:r>
            <a:r>
              <a:rPr lang="es-ES" dirty="0" err="1"/>
              <a:t>the</a:t>
            </a:r>
            <a:r>
              <a:rPr lang="es-ES" dirty="0"/>
              <a:t> </a:t>
            </a:r>
            <a:r>
              <a:rPr lang="es-ES" dirty="0" err="1"/>
              <a:t>icon</a:t>
            </a:r>
            <a:r>
              <a:rPr lang="es-ES" dirty="0"/>
              <a:t> </a:t>
            </a:r>
            <a:r>
              <a:rPr lang="es-ES" dirty="0" err="1"/>
              <a:t>below</a:t>
            </a:r>
            <a:r>
              <a:rPr lang="es-ES" dirty="0"/>
              <a:t> to </a:t>
            </a:r>
            <a:r>
              <a:rPr lang="es-ES" dirty="0" err="1"/>
              <a:t>insert</a:t>
            </a:r>
            <a:r>
              <a:rPr lang="es-ES" dirty="0"/>
              <a:t> </a:t>
            </a:r>
            <a:r>
              <a:rPr lang="es-ES" dirty="0" err="1"/>
              <a:t>you</a:t>
            </a:r>
            <a:r>
              <a:rPr lang="es-ES" dirty="0"/>
              <a:t> SmartArt</a:t>
            </a:r>
          </a:p>
        </p:txBody>
      </p:sp>
    </p:spTree>
    <p:extLst>
      <p:ext uri="{BB962C8B-B14F-4D97-AF65-F5344CB8AC3E}">
        <p14:creationId xmlns:p14="http://schemas.microsoft.com/office/powerpoint/2010/main" val="369340741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Op2 Left banner &amp; Text">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91889" y="-15484"/>
            <a:ext cx="2941487" cy="2501153"/>
          </a:xfrm>
          <a:prstGeom prst="rect">
            <a:avLst/>
          </a:prstGeom>
        </p:spPr>
        <p:txBody>
          <a:bodyPr anchor="b"/>
          <a:lstStyle>
            <a:lvl1pPr algn="l">
              <a:lnSpc>
                <a:spcPts val="4500"/>
              </a:lnSpc>
              <a:defRPr sz="4400" b="1" baseline="0">
                <a:solidFill>
                  <a:srgbClr val="58585A"/>
                </a:solidFill>
                <a:latin typeface="Arial Narrow" panose="020B0606020202030204" pitchFamily="34" charset="0"/>
              </a:defRPr>
            </a:lvl1pPr>
          </a:lstStyle>
          <a:p>
            <a:r>
              <a:rPr lang="en-US" dirty="0"/>
              <a:t>HERE GOES YOUR TITLE</a:t>
            </a:r>
            <a:endParaRPr lang="es-ES" dirty="0"/>
          </a:p>
        </p:txBody>
      </p:sp>
      <p:sp>
        <p:nvSpPr>
          <p:cNvPr id="3" name="Subtitle 2"/>
          <p:cNvSpPr>
            <a:spLocks noGrp="1"/>
          </p:cNvSpPr>
          <p:nvPr>
            <p:ph type="subTitle" idx="1" hasCustomPrompt="1"/>
          </p:nvPr>
        </p:nvSpPr>
        <p:spPr>
          <a:xfrm>
            <a:off x="491889" y="2593539"/>
            <a:ext cx="2941487" cy="525931"/>
          </a:xfrm>
          <a:prstGeom prst="rect">
            <a:avLst/>
          </a:prstGeom>
        </p:spPr>
        <p:txBody>
          <a:bodyPr anchor="b"/>
          <a:lstStyle>
            <a:lvl1pPr marL="0" indent="0" algn="l">
              <a:buNone/>
              <a:defRPr sz="1500" b="1">
                <a:solidFill>
                  <a:srgbClr val="EE5859"/>
                </a:solidFill>
                <a:latin typeface="Arial Narrow" panose="020B0606020202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Here goes your header</a:t>
            </a:r>
            <a:endParaRPr lang="es-ES" dirty="0"/>
          </a:p>
        </p:txBody>
      </p:sp>
      <p:sp>
        <p:nvSpPr>
          <p:cNvPr id="9" name="Text Placeholder 8"/>
          <p:cNvSpPr>
            <a:spLocks noGrp="1"/>
          </p:cNvSpPr>
          <p:nvPr>
            <p:ph type="body" sz="quarter" idx="13" hasCustomPrompt="1"/>
          </p:nvPr>
        </p:nvSpPr>
        <p:spPr>
          <a:xfrm>
            <a:off x="491889" y="3119470"/>
            <a:ext cx="2941487" cy="2893023"/>
          </a:xfrm>
          <a:prstGeom prst="rect">
            <a:avLst/>
          </a:prstGeom>
        </p:spPr>
        <p:txBody>
          <a:bodyPr/>
          <a:lstStyle>
            <a:lvl1pPr marL="0" indent="0">
              <a:lnSpc>
                <a:spcPts val="1500"/>
              </a:lnSpc>
              <a:buNone/>
              <a:defRPr sz="1100">
                <a:solidFill>
                  <a:srgbClr val="58585A"/>
                </a:solidFill>
                <a:latin typeface="Arial Narrow" panose="020B0606020202030204" pitchFamily="34" charset="0"/>
              </a:defRPr>
            </a:lvl1pPr>
          </a:lstStyle>
          <a:p>
            <a:pPr lvl="0"/>
            <a:r>
              <a:rPr lang="en-US" dirty="0"/>
              <a:t>Here goes your plain text</a:t>
            </a:r>
            <a:endParaRPr lang="es-ES" dirty="0"/>
          </a:p>
        </p:txBody>
      </p:sp>
      <p:sp>
        <p:nvSpPr>
          <p:cNvPr id="7" name="Picture Placeholder 6"/>
          <p:cNvSpPr>
            <a:spLocks noGrp="1"/>
          </p:cNvSpPr>
          <p:nvPr>
            <p:ph type="pic" sz="quarter" idx="14" hasCustomPrompt="1"/>
          </p:nvPr>
        </p:nvSpPr>
        <p:spPr>
          <a:xfrm>
            <a:off x="4195763" y="150813"/>
            <a:ext cx="4784725" cy="5973762"/>
          </a:xfrm>
          <a:prstGeom prst="rect">
            <a:avLst/>
          </a:prstGeom>
        </p:spPr>
        <p:txBody>
          <a:bodyPr/>
          <a:lstStyle>
            <a:lvl1pPr>
              <a:defRPr>
                <a:latin typeface="Arial Narrow" panose="020B0606020202030204" pitchFamily="34" charset="0"/>
              </a:defRPr>
            </a:lvl1pPr>
          </a:lstStyle>
          <a:p>
            <a:r>
              <a:rPr lang="es-ES" dirty="0" err="1"/>
              <a:t>Click</a:t>
            </a:r>
            <a:r>
              <a:rPr lang="es-ES" dirty="0"/>
              <a:t> in </a:t>
            </a:r>
            <a:r>
              <a:rPr lang="es-ES" dirty="0" err="1"/>
              <a:t>the</a:t>
            </a:r>
            <a:r>
              <a:rPr lang="es-ES" dirty="0"/>
              <a:t> </a:t>
            </a:r>
            <a:r>
              <a:rPr lang="es-ES" dirty="0" err="1"/>
              <a:t>icon</a:t>
            </a:r>
            <a:r>
              <a:rPr lang="es-ES" dirty="0"/>
              <a:t> </a:t>
            </a:r>
            <a:r>
              <a:rPr lang="es-ES" dirty="0" err="1"/>
              <a:t>below</a:t>
            </a:r>
            <a:r>
              <a:rPr lang="es-ES" dirty="0"/>
              <a:t> to </a:t>
            </a:r>
            <a:r>
              <a:rPr lang="es-ES" dirty="0" err="1"/>
              <a:t>insert</a:t>
            </a:r>
            <a:r>
              <a:rPr lang="es-ES" dirty="0"/>
              <a:t> </a:t>
            </a:r>
            <a:r>
              <a:rPr lang="es-ES" dirty="0" err="1"/>
              <a:t>your</a:t>
            </a:r>
            <a:r>
              <a:rPr lang="es-ES" dirty="0"/>
              <a:t> </a:t>
            </a:r>
            <a:r>
              <a:rPr lang="es-ES" dirty="0" err="1"/>
              <a:t>picture</a:t>
            </a:r>
            <a:endParaRPr lang="es-ES" dirty="0"/>
          </a:p>
        </p:txBody>
      </p:sp>
    </p:spTree>
    <p:extLst>
      <p:ext uri="{BB962C8B-B14F-4D97-AF65-F5344CB8AC3E}">
        <p14:creationId xmlns:p14="http://schemas.microsoft.com/office/powerpoint/2010/main" val="219170856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Op2 Left banner, Text &amp; Icons">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91889" y="-15484"/>
            <a:ext cx="2941487" cy="2501153"/>
          </a:xfrm>
          <a:prstGeom prst="rect">
            <a:avLst/>
          </a:prstGeom>
        </p:spPr>
        <p:txBody>
          <a:bodyPr anchor="b"/>
          <a:lstStyle>
            <a:lvl1pPr algn="l">
              <a:lnSpc>
                <a:spcPts val="4500"/>
              </a:lnSpc>
              <a:defRPr sz="4400" b="1">
                <a:solidFill>
                  <a:srgbClr val="58585A"/>
                </a:solidFill>
                <a:latin typeface="Arial Narrow" panose="020B0606020202030204" pitchFamily="34" charset="0"/>
              </a:defRPr>
            </a:lvl1pPr>
          </a:lstStyle>
          <a:p>
            <a:r>
              <a:rPr lang="en-US" dirty="0"/>
              <a:t>HERE GOES YOUR TITLE</a:t>
            </a:r>
            <a:endParaRPr lang="es-ES" dirty="0"/>
          </a:p>
        </p:txBody>
      </p:sp>
      <p:sp>
        <p:nvSpPr>
          <p:cNvPr id="3" name="Subtitle 2"/>
          <p:cNvSpPr>
            <a:spLocks noGrp="1"/>
          </p:cNvSpPr>
          <p:nvPr>
            <p:ph type="subTitle" idx="1" hasCustomPrompt="1"/>
          </p:nvPr>
        </p:nvSpPr>
        <p:spPr>
          <a:xfrm>
            <a:off x="491889" y="2593539"/>
            <a:ext cx="2941487" cy="525931"/>
          </a:xfrm>
          <a:prstGeom prst="rect">
            <a:avLst/>
          </a:prstGeom>
        </p:spPr>
        <p:txBody>
          <a:bodyPr anchor="b"/>
          <a:lstStyle>
            <a:lvl1pPr marL="0" indent="0" algn="l">
              <a:buNone/>
              <a:defRPr sz="1500" b="1">
                <a:solidFill>
                  <a:srgbClr val="EE5859"/>
                </a:solidFill>
                <a:latin typeface="Arial Narrow" panose="020B0606020202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Here goes your header</a:t>
            </a:r>
            <a:endParaRPr lang="es-ES" dirty="0"/>
          </a:p>
        </p:txBody>
      </p:sp>
      <p:sp>
        <p:nvSpPr>
          <p:cNvPr id="9" name="Text Placeholder 8"/>
          <p:cNvSpPr>
            <a:spLocks noGrp="1"/>
          </p:cNvSpPr>
          <p:nvPr>
            <p:ph type="body" sz="quarter" idx="13" hasCustomPrompt="1"/>
          </p:nvPr>
        </p:nvSpPr>
        <p:spPr>
          <a:xfrm>
            <a:off x="491889" y="3119470"/>
            <a:ext cx="2941487" cy="2893023"/>
          </a:xfrm>
          <a:prstGeom prst="rect">
            <a:avLst/>
          </a:prstGeom>
        </p:spPr>
        <p:txBody>
          <a:bodyPr/>
          <a:lstStyle>
            <a:lvl1pPr marL="0" indent="0">
              <a:lnSpc>
                <a:spcPts val="1500"/>
              </a:lnSpc>
              <a:buNone/>
              <a:defRPr sz="1100">
                <a:solidFill>
                  <a:srgbClr val="58585A"/>
                </a:solidFill>
                <a:latin typeface="Arial Narrow" panose="020B0606020202030204" pitchFamily="34" charset="0"/>
              </a:defRPr>
            </a:lvl1pPr>
          </a:lstStyle>
          <a:p>
            <a:pPr lvl="0"/>
            <a:r>
              <a:rPr lang="en-US" dirty="0"/>
              <a:t>Here goes your plain text</a:t>
            </a:r>
            <a:endParaRPr lang="es-ES" dirty="0"/>
          </a:p>
        </p:txBody>
      </p:sp>
      <p:sp>
        <p:nvSpPr>
          <p:cNvPr id="21" name="Text Placeholder 8"/>
          <p:cNvSpPr>
            <a:spLocks noGrp="1"/>
          </p:cNvSpPr>
          <p:nvPr>
            <p:ph type="body" sz="quarter" idx="14" hasCustomPrompt="1"/>
          </p:nvPr>
        </p:nvSpPr>
        <p:spPr>
          <a:xfrm>
            <a:off x="5428187" y="943171"/>
            <a:ext cx="2998694" cy="778053"/>
          </a:xfrm>
          <a:prstGeom prst="rect">
            <a:avLst/>
          </a:prstGeom>
        </p:spPr>
        <p:txBody>
          <a:bodyPr/>
          <a:lstStyle>
            <a:lvl1pPr marL="0" indent="0">
              <a:lnSpc>
                <a:spcPts val="1300"/>
              </a:lnSpc>
              <a:buNone/>
              <a:defRPr sz="1100">
                <a:solidFill>
                  <a:srgbClr val="58585A"/>
                </a:solidFill>
                <a:latin typeface="Arial Narrow" panose="020B0606020202030204" pitchFamily="34" charset="0"/>
              </a:defRPr>
            </a:lvl1pPr>
          </a:lstStyle>
          <a:p>
            <a:pPr lvl="0"/>
            <a:r>
              <a:rPr lang="en-US" dirty="0"/>
              <a:t>Here goes the plain text</a:t>
            </a:r>
            <a:endParaRPr lang="es-ES" dirty="0"/>
          </a:p>
        </p:txBody>
      </p:sp>
      <p:sp>
        <p:nvSpPr>
          <p:cNvPr id="22" name="Picture Placeholder 4"/>
          <p:cNvSpPr>
            <a:spLocks noGrp="1"/>
          </p:cNvSpPr>
          <p:nvPr>
            <p:ph type="pic" sz="quarter" idx="15"/>
          </p:nvPr>
        </p:nvSpPr>
        <p:spPr>
          <a:xfrm>
            <a:off x="4652963" y="850900"/>
            <a:ext cx="663575" cy="663575"/>
          </a:xfrm>
          <a:prstGeom prst="rect">
            <a:avLst/>
          </a:prstGeom>
        </p:spPr>
        <p:txBody>
          <a:bodyPr/>
          <a:lstStyle>
            <a:lvl1pPr>
              <a:defRPr sz="1000"/>
            </a:lvl1pPr>
          </a:lstStyle>
          <a:p>
            <a:endParaRPr lang="es-ES" dirty="0"/>
          </a:p>
        </p:txBody>
      </p:sp>
      <p:sp>
        <p:nvSpPr>
          <p:cNvPr id="23" name="Text Placeholder 8"/>
          <p:cNvSpPr>
            <a:spLocks noGrp="1"/>
          </p:cNvSpPr>
          <p:nvPr>
            <p:ph type="body" sz="quarter" idx="16" hasCustomPrompt="1"/>
          </p:nvPr>
        </p:nvSpPr>
        <p:spPr>
          <a:xfrm>
            <a:off x="5428187" y="2238190"/>
            <a:ext cx="2998694" cy="778053"/>
          </a:xfrm>
          <a:prstGeom prst="rect">
            <a:avLst/>
          </a:prstGeom>
        </p:spPr>
        <p:txBody>
          <a:bodyPr/>
          <a:lstStyle>
            <a:lvl1pPr marL="0" indent="0">
              <a:lnSpc>
                <a:spcPts val="1300"/>
              </a:lnSpc>
              <a:buNone/>
              <a:defRPr sz="1100">
                <a:solidFill>
                  <a:srgbClr val="58585A"/>
                </a:solidFill>
                <a:latin typeface="Arial Narrow" panose="020B0606020202030204" pitchFamily="34" charset="0"/>
              </a:defRPr>
            </a:lvl1pPr>
          </a:lstStyle>
          <a:p>
            <a:pPr lvl="0"/>
            <a:r>
              <a:rPr lang="en-US" dirty="0"/>
              <a:t>Here goes the plain text</a:t>
            </a:r>
            <a:endParaRPr lang="es-ES" dirty="0"/>
          </a:p>
        </p:txBody>
      </p:sp>
      <p:sp>
        <p:nvSpPr>
          <p:cNvPr id="24" name="Picture Placeholder 4"/>
          <p:cNvSpPr>
            <a:spLocks noGrp="1"/>
          </p:cNvSpPr>
          <p:nvPr>
            <p:ph type="pic" sz="quarter" idx="17"/>
          </p:nvPr>
        </p:nvSpPr>
        <p:spPr>
          <a:xfrm>
            <a:off x="4652963" y="2145919"/>
            <a:ext cx="663575" cy="663575"/>
          </a:xfrm>
          <a:prstGeom prst="rect">
            <a:avLst/>
          </a:prstGeom>
        </p:spPr>
        <p:txBody>
          <a:bodyPr/>
          <a:lstStyle>
            <a:lvl1pPr>
              <a:defRPr sz="1000"/>
            </a:lvl1pPr>
          </a:lstStyle>
          <a:p>
            <a:endParaRPr lang="es-ES" dirty="0"/>
          </a:p>
        </p:txBody>
      </p:sp>
      <p:sp>
        <p:nvSpPr>
          <p:cNvPr id="25" name="Text Placeholder 8"/>
          <p:cNvSpPr>
            <a:spLocks noGrp="1"/>
          </p:cNvSpPr>
          <p:nvPr>
            <p:ph type="body" sz="quarter" idx="18" hasCustomPrompt="1"/>
          </p:nvPr>
        </p:nvSpPr>
        <p:spPr>
          <a:xfrm>
            <a:off x="5428187" y="3568350"/>
            <a:ext cx="2998694" cy="778053"/>
          </a:xfrm>
          <a:prstGeom prst="rect">
            <a:avLst/>
          </a:prstGeom>
        </p:spPr>
        <p:txBody>
          <a:bodyPr/>
          <a:lstStyle>
            <a:lvl1pPr marL="0" indent="0">
              <a:lnSpc>
                <a:spcPts val="1300"/>
              </a:lnSpc>
              <a:buNone/>
              <a:defRPr sz="1100">
                <a:solidFill>
                  <a:srgbClr val="58585A"/>
                </a:solidFill>
                <a:latin typeface="Arial Narrow" panose="020B0606020202030204" pitchFamily="34" charset="0"/>
              </a:defRPr>
            </a:lvl1pPr>
          </a:lstStyle>
          <a:p>
            <a:pPr lvl="0"/>
            <a:r>
              <a:rPr lang="en-US" dirty="0"/>
              <a:t>Here goes the plain text</a:t>
            </a:r>
            <a:endParaRPr lang="es-ES" dirty="0"/>
          </a:p>
        </p:txBody>
      </p:sp>
      <p:sp>
        <p:nvSpPr>
          <p:cNvPr id="26" name="Picture Placeholder 4"/>
          <p:cNvSpPr>
            <a:spLocks noGrp="1"/>
          </p:cNvSpPr>
          <p:nvPr>
            <p:ph type="pic" sz="quarter" idx="19"/>
          </p:nvPr>
        </p:nvSpPr>
        <p:spPr>
          <a:xfrm>
            <a:off x="4652963" y="3476079"/>
            <a:ext cx="663575" cy="663575"/>
          </a:xfrm>
          <a:prstGeom prst="rect">
            <a:avLst/>
          </a:prstGeom>
        </p:spPr>
        <p:txBody>
          <a:bodyPr/>
          <a:lstStyle>
            <a:lvl1pPr>
              <a:defRPr sz="1000"/>
            </a:lvl1pPr>
          </a:lstStyle>
          <a:p>
            <a:endParaRPr lang="es-ES" dirty="0"/>
          </a:p>
        </p:txBody>
      </p:sp>
      <p:sp>
        <p:nvSpPr>
          <p:cNvPr id="27" name="Text Placeholder 8"/>
          <p:cNvSpPr>
            <a:spLocks noGrp="1"/>
          </p:cNvSpPr>
          <p:nvPr>
            <p:ph type="body" sz="quarter" idx="20" hasCustomPrompt="1"/>
          </p:nvPr>
        </p:nvSpPr>
        <p:spPr>
          <a:xfrm>
            <a:off x="5428187" y="4905571"/>
            <a:ext cx="2998694" cy="778053"/>
          </a:xfrm>
          <a:prstGeom prst="rect">
            <a:avLst/>
          </a:prstGeom>
        </p:spPr>
        <p:txBody>
          <a:bodyPr/>
          <a:lstStyle>
            <a:lvl1pPr marL="0" indent="0">
              <a:lnSpc>
                <a:spcPts val="1300"/>
              </a:lnSpc>
              <a:buNone/>
              <a:defRPr sz="1100">
                <a:solidFill>
                  <a:srgbClr val="58585A"/>
                </a:solidFill>
                <a:latin typeface="Arial Narrow" panose="020B0606020202030204" pitchFamily="34" charset="0"/>
              </a:defRPr>
            </a:lvl1pPr>
          </a:lstStyle>
          <a:p>
            <a:pPr lvl="0"/>
            <a:r>
              <a:rPr lang="en-US" dirty="0"/>
              <a:t>Here goes the plain text</a:t>
            </a:r>
            <a:endParaRPr lang="es-ES" dirty="0"/>
          </a:p>
        </p:txBody>
      </p:sp>
      <p:sp>
        <p:nvSpPr>
          <p:cNvPr id="28" name="Picture Placeholder 4"/>
          <p:cNvSpPr>
            <a:spLocks noGrp="1"/>
          </p:cNvSpPr>
          <p:nvPr>
            <p:ph type="pic" sz="quarter" idx="21"/>
          </p:nvPr>
        </p:nvSpPr>
        <p:spPr>
          <a:xfrm>
            <a:off x="4652963" y="4813300"/>
            <a:ext cx="663575" cy="663575"/>
          </a:xfrm>
          <a:prstGeom prst="rect">
            <a:avLst/>
          </a:prstGeom>
        </p:spPr>
        <p:txBody>
          <a:bodyPr/>
          <a:lstStyle>
            <a:lvl1pPr>
              <a:defRPr sz="1000"/>
            </a:lvl1pPr>
          </a:lstStyle>
          <a:p>
            <a:endParaRPr lang="es-ES" dirty="0"/>
          </a:p>
        </p:txBody>
      </p:sp>
      <p:sp>
        <p:nvSpPr>
          <p:cNvPr id="29" name="Text Placeholder 20"/>
          <p:cNvSpPr>
            <a:spLocks noGrp="1"/>
          </p:cNvSpPr>
          <p:nvPr>
            <p:ph type="body" sz="quarter" idx="22" hasCustomPrompt="1"/>
          </p:nvPr>
        </p:nvSpPr>
        <p:spPr>
          <a:xfrm>
            <a:off x="5428187" y="1836013"/>
            <a:ext cx="2998787" cy="437765"/>
          </a:xfrm>
          <a:prstGeom prst="rect">
            <a:avLst/>
          </a:prstGeom>
        </p:spPr>
        <p:txBody>
          <a:bodyPr anchor="b"/>
          <a:lstStyle>
            <a:lvl1pPr marL="0" indent="0">
              <a:buNone/>
              <a:defRPr sz="1300" b="1">
                <a:solidFill>
                  <a:srgbClr val="EE5859"/>
                </a:solidFill>
                <a:latin typeface="Arial Narrow" panose="020B0606020202030204" pitchFamily="34" charset="0"/>
              </a:defRPr>
            </a:lvl1pPr>
          </a:lstStyle>
          <a:p>
            <a:pPr lvl="0"/>
            <a:r>
              <a:rPr lang="en-US" dirty="0"/>
              <a:t>Here goes the title</a:t>
            </a:r>
            <a:endParaRPr lang="es-ES" dirty="0"/>
          </a:p>
        </p:txBody>
      </p:sp>
      <p:sp>
        <p:nvSpPr>
          <p:cNvPr id="30" name="Text Placeholder 20"/>
          <p:cNvSpPr>
            <a:spLocks noGrp="1"/>
          </p:cNvSpPr>
          <p:nvPr>
            <p:ph type="body" sz="quarter" idx="23" hasCustomPrompt="1"/>
          </p:nvPr>
        </p:nvSpPr>
        <p:spPr>
          <a:xfrm>
            <a:off x="5428094" y="3161145"/>
            <a:ext cx="2998787" cy="437765"/>
          </a:xfrm>
          <a:prstGeom prst="rect">
            <a:avLst/>
          </a:prstGeom>
        </p:spPr>
        <p:txBody>
          <a:bodyPr anchor="b"/>
          <a:lstStyle>
            <a:lvl1pPr marL="0" indent="0">
              <a:buNone/>
              <a:defRPr sz="1300" b="1">
                <a:solidFill>
                  <a:srgbClr val="EE5859"/>
                </a:solidFill>
                <a:latin typeface="Arial Narrow" panose="020B0606020202030204" pitchFamily="34" charset="0"/>
              </a:defRPr>
            </a:lvl1pPr>
          </a:lstStyle>
          <a:p>
            <a:pPr lvl="0"/>
            <a:r>
              <a:rPr lang="en-US" dirty="0"/>
              <a:t>Here goes the title</a:t>
            </a:r>
            <a:endParaRPr lang="es-ES" dirty="0"/>
          </a:p>
        </p:txBody>
      </p:sp>
      <p:sp>
        <p:nvSpPr>
          <p:cNvPr id="31" name="Text Placeholder 20"/>
          <p:cNvSpPr>
            <a:spLocks noGrp="1"/>
          </p:cNvSpPr>
          <p:nvPr>
            <p:ph type="body" sz="quarter" idx="24" hasCustomPrompt="1"/>
          </p:nvPr>
        </p:nvSpPr>
        <p:spPr>
          <a:xfrm>
            <a:off x="5428094" y="4520185"/>
            <a:ext cx="2998787" cy="437765"/>
          </a:xfrm>
          <a:prstGeom prst="rect">
            <a:avLst/>
          </a:prstGeom>
        </p:spPr>
        <p:txBody>
          <a:bodyPr anchor="b"/>
          <a:lstStyle>
            <a:lvl1pPr marL="0" indent="0">
              <a:buNone/>
              <a:defRPr sz="1300" b="1">
                <a:solidFill>
                  <a:srgbClr val="EE5859"/>
                </a:solidFill>
                <a:latin typeface="Arial Narrow" panose="020B0606020202030204" pitchFamily="34" charset="0"/>
              </a:defRPr>
            </a:lvl1pPr>
          </a:lstStyle>
          <a:p>
            <a:pPr lvl="0"/>
            <a:r>
              <a:rPr lang="en-US" dirty="0"/>
              <a:t>Here goes the title</a:t>
            </a:r>
            <a:endParaRPr lang="es-ES" dirty="0"/>
          </a:p>
        </p:txBody>
      </p:sp>
      <p:sp>
        <p:nvSpPr>
          <p:cNvPr id="16" name="Text Placeholder 20"/>
          <p:cNvSpPr>
            <a:spLocks noGrp="1"/>
          </p:cNvSpPr>
          <p:nvPr>
            <p:ph type="body" sz="quarter" idx="25" hasCustomPrompt="1"/>
          </p:nvPr>
        </p:nvSpPr>
        <p:spPr>
          <a:xfrm>
            <a:off x="5428093" y="541441"/>
            <a:ext cx="2998787" cy="437765"/>
          </a:xfrm>
          <a:prstGeom prst="rect">
            <a:avLst/>
          </a:prstGeom>
        </p:spPr>
        <p:txBody>
          <a:bodyPr anchor="b"/>
          <a:lstStyle>
            <a:lvl1pPr marL="0" indent="0">
              <a:buNone/>
              <a:defRPr sz="1300" b="1">
                <a:solidFill>
                  <a:srgbClr val="EE5859"/>
                </a:solidFill>
                <a:latin typeface="Arial Narrow" panose="020B0606020202030204" pitchFamily="34" charset="0"/>
              </a:defRPr>
            </a:lvl1pPr>
          </a:lstStyle>
          <a:p>
            <a:pPr lvl="0"/>
            <a:r>
              <a:rPr lang="en-US" dirty="0"/>
              <a:t>Here goes the title</a:t>
            </a:r>
            <a:endParaRPr lang="es-ES" dirty="0"/>
          </a:p>
        </p:txBody>
      </p:sp>
    </p:spTree>
    <p:extLst>
      <p:ext uri="{BB962C8B-B14F-4D97-AF65-F5344CB8AC3E}">
        <p14:creationId xmlns:p14="http://schemas.microsoft.com/office/powerpoint/2010/main" val="19925019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Op1 Goodbye slide">
    <p:spTree>
      <p:nvGrpSpPr>
        <p:cNvPr id="1" name=""/>
        <p:cNvGrpSpPr/>
        <p:nvPr/>
      </p:nvGrpSpPr>
      <p:grpSpPr>
        <a:xfrm>
          <a:off x="0" y="0"/>
          <a:ext cx="0" cy="0"/>
          <a:chOff x="0" y="0"/>
          <a:chExt cx="0" cy="0"/>
        </a:xfrm>
      </p:grpSpPr>
      <p:sp>
        <p:nvSpPr>
          <p:cNvPr id="17" name="Title 1"/>
          <p:cNvSpPr txBox="1">
            <a:spLocks/>
          </p:cNvSpPr>
          <p:nvPr userDrawn="1"/>
        </p:nvSpPr>
        <p:spPr>
          <a:xfrm>
            <a:off x="5015499" y="2512335"/>
            <a:ext cx="3850595" cy="3273865"/>
          </a:xfrm>
          <a:prstGeom prst="rect">
            <a:avLst/>
          </a:prstGeom>
        </p:spPr>
        <p:txBody>
          <a:bodyPr anchor="ctr"/>
          <a:lstStyle>
            <a:lvl1pPr algn="l" defTabSz="914400" rtl="0" eaLnBrk="1" latinLnBrk="0" hangingPunct="1">
              <a:lnSpc>
                <a:spcPts val="3700"/>
              </a:lnSpc>
              <a:spcBef>
                <a:spcPct val="0"/>
              </a:spcBef>
              <a:buNone/>
              <a:defRPr sz="3400" kern="1200">
                <a:solidFill>
                  <a:schemeClr val="bg1"/>
                </a:solidFill>
                <a:latin typeface="Trade Gothic LT Std Bold" panose="00000800000000000000" pitchFamily="50" charset="0"/>
                <a:ea typeface="+mj-ea"/>
                <a:cs typeface="+mj-cs"/>
              </a:defRPr>
            </a:lvl1pPr>
          </a:lstStyle>
          <a:p>
            <a:pPr>
              <a:lnSpc>
                <a:spcPts val="4500"/>
              </a:lnSpc>
            </a:pPr>
            <a:r>
              <a:rPr lang="en-US" sz="4400" b="1" dirty="0">
                <a:solidFill>
                  <a:srgbClr val="EE5859"/>
                </a:solidFill>
                <a:latin typeface="Arial Narrow" panose="020B0606020202030204" pitchFamily="34" charset="0"/>
              </a:rPr>
              <a:t>THANK YOU FOR </a:t>
            </a:r>
            <a:r>
              <a:rPr lang="en-US" sz="4400" b="1">
                <a:solidFill>
                  <a:srgbClr val="EE5859"/>
                </a:solidFill>
                <a:latin typeface="Arial Narrow" panose="020B0606020202030204" pitchFamily="34" charset="0"/>
              </a:rPr>
              <a:t>YOUR ATTENTION</a:t>
            </a:r>
            <a:endParaRPr lang="es-ES" sz="4400" b="1" dirty="0">
              <a:solidFill>
                <a:srgbClr val="EE5859"/>
              </a:solidFill>
              <a:latin typeface="Arial Narrow" panose="020B0606020202030204" pitchFamily="34" charset="0"/>
            </a:endParaRPr>
          </a:p>
        </p:txBody>
      </p:sp>
      <p:cxnSp>
        <p:nvCxnSpPr>
          <p:cNvPr id="18" name="Straight Connector 17"/>
          <p:cNvCxnSpPr/>
          <p:nvPr userDrawn="1"/>
        </p:nvCxnSpPr>
        <p:spPr>
          <a:xfrm>
            <a:off x="4710709" y="2512335"/>
            <a:ext cx="0" cy="3273866"/>
          </a:xfrm>
          <a:prstGeom prst="line">
            <a:avLst/>
          </a:prstGeom>
          <a:ln w="161925">
            <a:solidFill>
              <a:srgbClr val="EE585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7693973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Op 3 Cover OpA">
    <p:spTree>
      <p:nvGrpSpPr>
        <p:cNvPr id="1" name=""/>
        <p:cNvGrpSpPr/>
        <p:nvPr/>
      </p:nvGrpSpPr>
      <p:grpSpPr>
        <a:xfrm>
          <a:off x="0" y="0"/>
          <a:ext cx="0" cy="0"/>
          <a:chOff x="0" y="0"/>
          <a:chExt cx="0" cy="0"/>
        </a:xfrm>
      </p:grpSpPr>
      <p:sp>
        <p:nvSpPr>
          <p:cNvPr id="6" name="Rectangle 5"/>
          <p:cNvSpPr/>
          <p:nvPr userDrawn="1"/>
        </p:nvSpPr>
        <p:spPr>
          <a:xfrm>
            <a:off x="1138536" y="0"/>
            <a:ext cx="5288096" cy="4616067"/>
          </a:xfrm>
          <a:prstGeom prst="rect">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Title 1"/>
          <p:cNvSpPr>
            <a:spLocks noGrp="1"/>
          </p:cNvSpPr>
          <p:nvPr>
            <p:ph type="ctrTitle" hasCustomPrompt="1"/>
          </p:nvPr>
        </p:nvSpPr>
        <p:spPr>
          <a:xfrm>
            <a:off x="1743635" y="53790"/>
            <a:ext cx="4164107" cy="2913529"/>
          </a:xfrm>
          <a:prstGeom prst="rect">
            <a:avLst/>
          </a:prstGeom>
        </p:spPr>
        <p:txBody>
          <a:bodyPr anchor="b"/>
          <a:lstStyle>
            <a:lvl1pPr algn="l">
              <a:lnSpc>
                <a:spcPts val="5700"/>
              </a:lnSpc>
              <a:defRPr sz="6000" b="1">
                <a:solidFill>
                  <a:schemeClr val="bg1"/>
                </a:solidFill>
                <a:latin typeface="Arial Narrow" panose="020B0606020202030204" pitchFamily="34" charset="0"/>
              </a:defRPr>
            </a:lvl1pPr>
          </a:lstStyle>
          <a:p>
            <a:r>
              <a:rPr lang="en-US" dirty="0"/>
              <a:t>HERE GOES YOUR TITLE</a:t>
            </a:r>
            <a:endParaRPr lang="es-ES" dirty="0"/>
          </a:p>
        </p:txBody>
      </p:sp>
      <p:sp>
        <p:nvSpPr>
          <p:cNvPr id="3" name="Subtitle 2"/>
          <p:cNvSpPr>
            <a:spLocks noGrp="1"/>
          </p:cNvSpPr>
          <p:nvPr>
            <p:ph type="subTitle" idx="1" hasCustomPrompt="1"/>
          </p:nvPr>
        </p:nvSpPr>
        <p:spPr>
          <a:xfrm>
            <a:off x="1743636" y="2952281"/>
            <a:ext cx="4164106" cy="525931"/>
          </a:xfrm>
          <a:prstGeom prst="rect">
            <a:avLst/>
          </a:prstGeom>
        </p:spPr>
        <p:txBody>
          <a:bodyPr/>
          <a:lstStyle>
            <a:lvl1pPr marL="0" indent="0" algn="l">
              <a:buNone/>
              <a:defRPr sz="1600">
                <a:solidFill>
                  <a:schemeClr val="bg1"/>
                </a:solidFill>
                <a:latin typeface="Arial Narrow" panose="020B0606020202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Here is an example of how your explanatory text could be placed</a:t>
            </a:r>
            <a:endParaRPr lang="es-ES" dirty="0"/>
          </a:p>
        </p:txBody>
      </p:sp>
      <p:sp>
        <p:nvSpPr>
          <p:cNvPr id="9" name="Text Placeholder 8"/>
          <p:cNvSpPr>
            <a:spLocks noGrp="1"/>
          </p:cNvSpPr>
          <p:nvPr>
            <p:ph type="body" sz="quarter" idx="13" hasCustomPrompt="1"/>
          </p:nvPr>
        </p:nvSpPr>
        <p:spPr>
          <a:xfrm>
            <a:off x="1743075" y="3478213"/>
            <a:ext cx="2713038" cy="654050"/>
          </a:xfrm>
          <a:prstGeom prst="rect">
            <a:avLst/>
          </a:prstGeom>
        </p:spPr>
        <p:txBody>
          <a:bodyPr/>
          <a:lstStyle>
            <a:lvl1pPr marL="0" indent="0">
              <a:buNone/>
              <a:defRPr sz="1200">
                <a:solidFill>
                  <a:schemeClr val="bg1"/>
                </a:solidFill>
                <a:latin typeface="Arial Narrow" panose="020B0606020202030204" pitchFamily="34" charset="0"/>
              </a:defRPr>
            </a:lvl1pPr>
          </a:lstStyle>
          <a:p>
            <a:pPr lvl="0"/>
            <a:r>
              <a:rPr lang="en-US" dirty="0"/>
              <a:t>Month Year</a:t>
            </a:r>
            <a:endParaRPr lang="es-ES" dirty="0"/>
          </a:p>
        </p:txBody>
      </p:sp>
      <p:cxnSp>
        <p:nvCxnSpPr>
          <p:cNvPr id="7" name="Straight Connector 6"/>
          <p:cNvCxnSpPr/>
          <p:nvPr userDrawn="1"/>
        </p:nvCxnSpPr>
        <p:spPr>
          <a:xfrm>
            <a:off x="1593256" y="0"/>
            <a:ext cx="0" cy="4081549"/>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980701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Op3 Cover OpB">
    <p:spTree>
      <p:nvGrpSpPr>
        <p:cNvPr id="1" name=""/>
        <p:cNvGrpSpPr/>
        <p:nvPr/>
      </p:nvGrpSpPr>
      <p:grpSpPr>
        <a:xfrm>
          <a:off x="0" y="0"/>
          <a:ext cx="0" cy="0"/>
          <a:chOff x="0" y="0"/>
          <a:chExt cx="0" cy="0"/>
        </a:xfrm>
      </p:grpSpPr>
      <p:sp>
        <p:nvSpPr>
          <p:cNvPr id="8" name="Rectangle 7"/>
          <p:cNvSpPr/>
          <p:nvPr userDrawn="1"/>
        </p:nvSpPr>
        <p:spPr>
          <a:xfrm>
            <a:off x="843571" y="0"/>
            <a:ext cx="5288096" cy="4616067"/>
          </a:xfrm>
          <a:prstGeom prst="rect">
            <a:avLst/>
          </a:prstGeom>
          <a:solidFill>
            <a:srgbClr val="D2CBB8">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rgbClr val="D2CBB8"/>
              </a:solidFill>
            </a:endParaRPr>
          </a:p>
        </p:txBody>
      </p:sp>
      <p:cxnSp>
        <p:nvCxnSpPr>
          <p:cNvPr id="10" name="Straight Connector 9"/>
          <p:cNvCxnSpPr/>
          <p:nvPr userDrawn="1"/>
        </p:nvCxnSpPr>
        <p:spPr>
          <a:xfrm>
            <a:off x="1585526" y="0"/>
            <a:ext cx="0" cy="4081549"/>
          </a:xfrm>
          <a:prstGeom prst="line">
            <a:avLst/>
          </a:prstGeom>
          <a:ln w="22225">
            <a:solidFill>
              <a:srgbClr val="58585A"/>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hasCustomPrompt="1"/>
          </p:nvPr>
        </p:nvSpPr>
        <p:spPr>
          <a:xfrm>
            <a:off x="1743635" y="53790"/>
            <a:ext cx="4164107" cy="2913529"/>
          </a:xfrm>
          <a:prstGeom prst="rect">
            <a:avLst/>
          </a:prstGeom>
        </p:spPr>
        <p:txBody>
          <a:bodyPr anchor="b"/>
          <a:lstStyle>
            <a:lvl1pPr algn="l">
              <a:lnSpc>
                <a:spcPts val="5700"/>
              </a:lnSpc>
              <a:defRPr sz="6000" b="1">
                <a:solidFill>
                  <a:srgbClr val="58585A"/>
                </a:solidFill>
                <a:latin typeface="Arial Narrow" panose="020B0606020202030204" pitchFamily="34" charset="0"/>
              </a:defRPr>
            </a:lvl1pPr>
          </a:lstStyle>
          <a:p>
            <a:r>
              <a:rPr lang="en-US" dirty="0"/>
              <a:t>HERE GOES YOUR TITLE</a:t>
            </a:r>
            <a:endParaRPr lang="es-ES" dirty="0"/>
          </a:p>
        </p:txBody>
      </p:sp>
      <p:sp>
        <p:nvSpPr>
          <p:cNvPr id="3" name="Subtitle 2"/>
          <p:cNvSpPr>
            <a:spLocks noGrp="1"/>
          </p:cNvSpPr>
          <p:nvPr>
            <p:ph type="subTitle" idx="1" hasCustomPrompt="1"/>
          </p:nvPr>
        </p:nvSpPr>
        <p:spPr>
          <a:xfrm>
            <a:off x="1743636" y="2952281"/>
            <a:ext cx="4164106" cy="525931"/>
          </a:xfrm>
          <a:prstGeom prst="rect">
            <a:avLst/>
          </a:prstGeom>
        </p:spPr>
        <p:txBody>
          <a:bodyPr/>
          <a:lstStyle>
            <a:lvl1pPr marL="0" indent="0" algn="l">
              <a:buNone/>
              <a:defRPr sz="1600">
                <a:solidFill>
                  <a:srgbClr val="58585A"/>
                </a:solidFill>
                <a:latin typeface="Arial Narrow" panose="020B0606020202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Here is an example of how your explanatory text could be placed</a:t>
            </a:r>
            <a:endParaRPr lang="es-ES" dirty="0"/>
          </a:p>
        </p:txBody>
      </p:sp>
      <p:sp>
        <p:nvSpPr>
          <p:cNvPr id="9" name="Text Placeholder 8"/>
          <p:cNvSpPr>
            <a:spLocks noGrp="1"/>
          </p:cNvSpPr>
          <p:nvPr>
            <p:ph type="body" sz="quarter" idx="13" hasCustomPrompt="1"/>
          </p:nvPr>
        </p:nvSpPr>
        <p:spPr>
          <a:xfrm>
            <a:off x="1743075" y="3478213"/>
            <a:ext cx="2713038" cy="654050"/>
          </a:xfrm>
          <a:prstGeom prst="rect">
            <a:avLst/>
          </a:prstGeom>
        </p:spPr>
        <p:txBody>
          <a:bodyPr/>
          <a:lstStyle>
            <a:lvl1pPr marL="0" indent="0">
              <a:buNone/>
              <a:defRPr sz="1200">
                <a:solidFill>
                  <a:srgbClr val="58585A"/>
                </a:solidFill>
                <a:latin typeface="Arial Narrow" panose="020B0606020202030204" pitchFamily="34" charset="0"/>
              </a:defRPr>
            </a:lvl1pPr>
          </a:lstStyle>
          <a:p>
            <a:pPr lvl="0"/>
            <a:r>
              <a:rPr lang="en-US" dirty="0"/>
              <a:t>Month Year</a:t>
            </a:r>
            <a:endParaRPr lang="es-ES" dirty="0"/>
          </a:p>
        </p:txBody>
      </p:sp>
    </p:spTree>
    <p:extLst>
      <p:ext uri="{BB962C8B-B14F-4D97-AF65-F5344CB8AC3E}">
        <p14:creationId xmlns:p14="http://schemas.microsoft.com/office/powerpoint/2010/main" val="368230252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Op3 Section OpA">
    <p:spTree>
      <p:nvGrpSpPr>
        <p:cNvPr id="1" name=""/>
        <p:cNvGrpSpPr/>
        <p:nvPr/>
      </p:nvGrpSpPr>
      <p:grpSpPr>
        <a:xfrm>
          <a:off x="0" y="0"/>
          <a:ext cx="0" cy="0"/>
          <a:chOff x="0" y="0"/>
          <a:chExt cx="0" cy="0"/>
        </a:xfrm>
      </p:grpSpPr>
      <p:sp>
        <p:nvSpPr>
          <p:cNvPr id="8" name="Rectangle 7"/>
          <p:cNvSpPr/>
          <p:nvPr userDrawn="1"/>
        </p:nvSpPr>
        <p:spPr>
          <a:xfrm>
            <a:off x="0" y="1722922"/>
            <a:ext cx="9144000" cy="2762451"/>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Title 1"/>
          <p:cNvSpPr>
            <a:spLocks noGrp="1"/>
          </p:cNvSpPr>
          <p:nvPr>
            <p:ph type="ctrTitle" hasCustomPrompt="1"/>
          </p:nvPr>
        </p:nvSpPr>
        <p:spPr>
          <a:xfrm>
            <a:off x="2143678" y="2492943"/>
            <a:ext cx="1539249" cy="1208401"/>
          </a:xfrm>
          <a:prstGeom prst="rect">
            <a:avLst/>
          </a:prstGeom>
        </p:spPr>
        <p:txBody>
          <a:bodyPr anchor="b"/>
          <a:lstStyle>
            <a:lvl1pPr algn="r">
              <a:lnSpc>
                <a:spcPts val="5700"/>
              </a:lnSpc>
              <a:defRPr sz="9600" b="1">
                <a:solidFill>
                  <a:srgbClr val="EE5859"/>
                </a:solidFill>
                <a:latin typeface="Arial" panose="020B0604020202020204" pitchFamily="34" charset="0"/>
                <a:cs typeface="Arial" panose="020B0604020202020204" pitchFamily="34" charset="0"/>
              </a:defRPr>
            </a:lvl1pPr>
          </a:lstStyle>
          <a:p>
            <a:r>
              <a:rPr lang="en-US" dirty="0"/>
              <a:t>00</a:t>
            </a:r>
            <a:endParaRPr lang="es-ES" dirty="0"/>
          </a:p>
        </p:txBody>
      </p:sp>
      <p:cxnSp>
        <p:nvCxnSpPr>
          <p:cNvPr id="11" name="Straight Connector 10"/>
          <p:cNvCxnSpPr/>
          <p:nvPr userDrawn="1"/>
        </p:nvCxnSpPr>
        <p:spPr>
          <a:xfrm>
            <a:off x="4012877" y="1894901"/>
            <a:ext cx="0" cy="2423711"/>
          </a:xfrm>
          <a:prstGeom prst="line">
            <a:avLst/>
          </a:prstGeom>
          <a:ln w="161925">
            <a:solidFill>
              <a:srgbClr val="EE5859"/>
            </a:solidFill>
          </a:ln>
        </p:spPr>
        <p:style>
          <a:lnRef idx="1">
            <a:schemeClr val="accent1"/>
          </a:lnRef>
          <a:fillRef idx="0">
            <a:schemeClr val="accent1"/>
          </a:fillRef>
          <a:effectRef idx="0">
            <a:schemeClr val="accent1"/>
          </a:effectRef>
          <a:fontRef idx="minor">
            <a:schemeClr val="tx1"/>
          </a:fontRef>
        </p:style>
      </p:cxnSp>
      <p:sp>
        <p:nvSpPr>
          <p:cNvPr id="12" name="Subtitle 2"/>
          <p:cNvSpPr>
            <a:spLocks noGrp="1"/>
          </p:cNvSpPr>
          <p:nvPr>
            <p:ph type="subTitle" idx="1" hasCustomPrompt="1"/>
          </p:nvPr>
        </p:nvSpPr>
        <p:spPr>
          <a:xfrm>
            <a:off x="4439824" y="2168601"/>
            <a:ext cx="2300341" cy="1743959"/>
          </a:xfrm>
          <a:prstGeom prst="rect">
            <a:avLst/>
          </a:prstGeom>
        </p:spPr>
        <p:txBody>
          <a:bodyPr anchor="ctr"/>
          <a:lstStyle>
            <a:lvl1pPr marL="0" indent="0" algn="l">
              <a:buNone/>
              <a:defRPr sz="3400" b="1">
                <a:solidFill>
                  <a:schemeClr val="bg1"/>
                </a:solidFill>
                <a:latin typeface="Arial Narrow" panose="020B0606020202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HERE GOES THE TITLE OF TOUR SECTION</a:t>
            </a:r>
            <a:endParaRPr lang="es-ES" dirty="0"/>
          </a:p>
        </p:txBody>
      </p:sp>
    </p:spTree>
    <p:extLst>
      <p:ext uri="{BB962C8B-B14F-4D97-AF65-F5344CB8AC3E}">
        <p14:creationId xmlns:p14="http://schemas.microsoft.com/office/powerpoint/2010/main" val="391666181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Op3 Section OpC">
    <p:spTree>
      <p:nvGrpSpPr>
        <p:cNvPr id="1" name=""/>
        <p:cNvGrpSpPr/>
        <p:nvPr/>
      </p:nvGrpSpPr>
      <p:grpSpPr>
        <a:xfrm>
          <a:off x="0" y="0"/>
          <a:ext cx="0" cy="0"/>
          <a:chOff x="0" y="0"/>
          <a:chExt cx="0" cy="0"/>
        </a:xfrm>
      </p:grpSpPr>
      <p:sp>
        <p:nvSpPr>
          <p:cNvPr id="8" name="Rectangle 7"/>
          <p:cNvSpPr/>
          <p:nvPr userDrawn="1"/>
        </p:nvSpPr>
        <p:spPr>
          <a:xfrm>
            <a:off x="0" y="1722922"/>
            <a:ext cx="9144000" cy="2762451"/>
          </a:xfrm>
          <a:prstGeom prst="rect">
            <a:avLst/>
          </a:prstGeom>
          <a:solidFill>
            <a:srgbClr val="D2CBB8">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Title 1"/>
          <p:cNvSpPr>
            <a:spLocks noGrp="1"/>
          </p:cNvSpPr>
          <p:nvPr>
            <p:ph type="ctrTitle" hasCustomPrompt="1"/>
          </p:nvPr>
        </p:nvSpPr>
        <p:spPr>
          <a:xfrm>
            <a:off x="2143678" y="2492943"/>
            <a:ext cx="1539249" cy="1208401"/>
          </a:xfrm>
          <a:prstGeom prst="rect">
            <a:avLst/>
          </a:prstGeom>
        </p:spPr>
        <p:txBody>
          <a:bodyPr anchor="b"/>
          <a:lstStyle>
            <a:lvl1pPr algn="r">
              <a:lnSpc>
                <a:spcPts val="5700"/>
              </a:lnSpc>
              <a:defRPr sz="9600" b="1">
                <a:solidFill>
                  <a:srgbClr val="EE5859"/>
                </a:solidFill>
                <a:latin typeface="Arial" panose="020B0604020202020204" pitchFamily="34" charset="0"/>
                <a:cs typeface="Arial" panose="020B0604020202020204" pitchFamily="34" charset="0"/>
              </a:defRPr>
            </a:lvl1pPr>
          </a:lstStyle>
          <a:p>
            <a:r>
              <a:rPr lang="en-US" dirty="0"/>
              <a:t>00</a:t>
            </a:r>
            <a:endParaRPr lang="es-ES" dirty="0"/>
          </a:p>
        </p:txBody>
      </p:sp>
      <p:cxnSp>
        <p:nvCxnSpPr>
          <p:cNvPr id="11" name="Straight Connector 10"/>
          <p:cNvCxnSpPr/>
          <p:nvPr userDrawn="1"/>
        </p:nvCxnSpPr>
        <p:spPr>
          <a:xfrm>
            <a:off x="4012877" y="1894901"/>
            <a:ext cx="0" cy="2423711"/>
          </a:xfrm>
          <a:prstGeom prst="line">
            <a:avLst/>
          </a:prstGeom>
          <a:ln w="161925">
            <a:solidFill>
              <a:srgbClr val="EE5859"/>
            </a:solidFill>
          </a:ln>
        </p:spPr>
        <p:style>
          <a:lnRef idx="1">
            <a:schemeClr val="accent1"/>
          </a:lnRef>
          <a:fillRef idx="0">
            <a:schemeClr val="accent1"/>
          </a:fillRef>
          <a:effectRef idx="0">
            <a:schemeClr val="accent1"/>
          </a:effectRef>
          <a:fontRef idx="minor">
            <a:schemeClr val="tx1"/>
          </a:fontRef>
        </p:style>
      </p:cxnSp>
      <p:sp>
        <p:nvSpPr>
          <p:cNvPr id="12" name="Subtitle 2"/>
          <p:cNvSpPr>
            <a:spLocks noGrp="1"/>
          </p:cNvSpPr>
          <p:nvPr>
            <p:ph type="subTitle" idx="1" hasCustomPrompt="1"/>
          </p:nvPr>
        </p:nvSpPr>
        <p:spPr>
          <a:xfrm>
            <a:off x="4439824" y="2168601"/>
            <a:ext cx="2300341" cy="1743959"/>
          </a:xfrm>
          <a:prstGeom prst="rect">
            <a:avLst/>
          </a:prstGeom>
        </p:spPr>
        <p:txBody>
          <a:bodyPr anchor="ctr"/>
          <a:lstStyle>
            <a:lvl1pPr marL="0" indent="0" algn="l">
              <a:buNone/>
              <a:defRPr sz="3400" b="1">
                <a:solidFill>
                  <a:srgbClr val="58585A"/>
                </a:solidFill>
                <a:latin typeface="Arial Narrow" panose="020B0606020202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HERE GOES THE TITLE OF TOUR SECTION</a:t>
            </a:r>
            <a:endParaRPr lang="es-ES" dirty="0"/>
          </a:p>
        </p:txBody>
      </p:sp>
    </p:spTree>
    <p:extLst>
      <p:ext uri="{BB962C8B-B14F-4D97-AF65-F5344CB8AC3E}">
        <p14:creationId xmlns:p14="http://schemas.microsoft.com/office/powerpoint/2010/main" val="418435115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Op 3 Goodbye slide">
    <p:spTree>
      <p:nvGrpSpPr>
        <p:cNvPr id="1" name=""/>
        <p:cNvGrpSpPr/>
        <p:nvPr/>
      </p:nvGrpSpPr>
      <p:grpSpPr>
        <a:xfrm>
          <a:off x="0" y="0"/>
          <a:ext cx="0" cy="0"/>
          <a:chOff x="0" y="0"/>
          <a:chExt cx="0" cy="0"/>
        </a:xfrm>
      </p:grpSpPr>
      <p:sp>
        <p:nvSpPr>
          <p:cNvPr id="24" name="Rectangle 23"/>
          <p:cNvSpPr/>
          <p:nvPr userDrawn="1"/>
        </p:nvSpPr>
        <p:spPr>
          <a:xfrm>
            <a:off x="5167909" y="2270286"/>
            <a:ext cx="3976091" cy="3273866"/>
          </a:xfrm>
          <a:prstGeom prst="rect">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Title 1"/>
          <p:cNvSpPr txBox="1">
            <a:spLocks/>
          </p:cNvSpPr>
          <p:nvPr userDrawn="1"/>
        </p:nvSpPr>
        <p:spPr>
          <a:xfrm>
            <a:off x="5472699" y="1779705"/>
            <a:ext cx="3323875" cy="1716918"/>
          </a:xfrm>
          <a:prstGeom prst="rect">
            <a:avLst/>
          </a:prstGeom>
        </p:spPr>
        <p:txBody>
          <a:bodyPr anchor="b"/>
          <a:lstStyle>
            <a:lvl1pPr algn="l" defTabSz="914400" rtl="0" eaLnBrk="1" latinLnBrk="0" hangingPunct="1">
              <a:lnSpc>
                <a:spcPts val="3700"/>
              </a:lnSpc>
              <a:spcBef>
                <a:spcPct val="0"/>
              </a:spcBef>
              <a:buNone/>
              <a:defRPr sz="3400" kern="1200">
                <a:solidFill>
                  <a:schemeClr val="bg1"/>
                </a:solidFill>
                <a:latin typeface="Trade Gothic LT Std Bold" panose="00000800000000000000" pitchFamily="50" charset="0"/>
                <a:ea typeface="+mj-ea"/>
                <a:cs typeface="+mj-cs"/>
              </a:defRPr>
            </a:lvl1pPr>
          </a:lstStyle>
          <a:p>
            <a:r>
              <a:rPr lang="en-US" b="1" dirty="0">
                <a:solidFill>
                  <a:schemeClr val="bg1"/>
                </a:solidFill>
                <a:latin typeface="Arial Narrow" panose="020B0606020202030204" pitchFamily="34" charset="0"/>
              </a:rPr>
              <a:t>THANK YOU FOR YOUR ATTENTION</a:t>
            </a:r>
            <a:endParaRPr lang="es-ES" b="1" dirty="0">
              <a:solidFill>
                <a:schemeClr val="bg1"/>
              </a:solidFill>
              <a:latin typeface="Arial Narrow" panose="020B0606020202030204" pitchFamily="34" charset="0"/>
            </a:endParaRPr>
          </a:p>
        </p:txBody>
      </p:sp>
      <p:sp>
        <p:nvSpPr>
          <p:cNvPr id="10" name="Text Placeholder 8"/>
          <p:cNvSpPr>
            <a:spLocks noGrp="1"/>
          </p:cNvSpPr>
          <p:nvPr>
            <p:ph type="body" sz="quarter" idx="13" hasCustomPrompt="1"/>
          </p:nvPr>
        </p:nvSpPr>
        <p:spPr>
          <a:xfrm>
            <a:off x="5535934" y="3525066"/>
            <a:ext cx="3069499" cy="213900"/>
          </a:xfrm>
          <a:prstGeom prst="rect">
            <a:avLst/>
          </a:prstGeom>
        </p:spPr>
        <p:txBody>
          <a:bodyPr/>
          <a:lstStyle>
            <a:lvl1pPr marL="0" indent="0">
              <a:lnSpc>
                <a:spcPct val="100000"/>
              </a:lnSpc>
              <a:buNone/>
              <a:defRPr sz="950" baseline="0">
                <a:solidFill>
                  <a:schemeClr val="bg1"/>
                </a:solidFill>
                <a:latin typeface="Arial Narrow" panose="020B0606020202030204" pitchFamily="34" charset="0"/>
              </a:defRPr>
            </a:lvl1pPr>
          </a:lstStyle>
          <a:p>
            <a:pPr lvl="0"/>
            <a:r>
              <a:rPr lang="en-US" dirty="0"/>
              <a:t>Name </a:t>
            </a:r>
            <a:r>
              <a:rPr lang="en-US" dirty="0" err="1"/>
              <a:t>Lastname</a:t>
            </a:r>
            <a:endParaRPr lang="es-ES" dirty="0"/>
          </a:p>
        </p:txBody>
      </p:sp>
      <p:sp>
        <p:nvSpPr>
          <p:cNvPr id="11" name="Text Placeholder 8"/>
          <p:cNvSpPr>
            <a:spLocks noGrp="1"/>
          </p:cNvSpPr>
          <p:nvPr>
            <p:ph type="body" sz="quarter" idx="14" hasCustomPrompt="1"/>
          </p:nvPr>
        </p:nvSpPr>
        <p:spPr>
          <a:xfrm>
            <a:off x="5727079" y="3767409"/>
            <a:ext cx="3069499" cy="366764"/>
          </a:xfrm>
          <a:prstGeom prst="rect">
            <a:avLst/>
          </a:prstGeom>
        </p:spPr>
        <p:txBody>
          <a:bodyPr/>
          <a:lstStyle>
            <a:lvl1pPr marL="0" indent="0">
              <a:lnSpc>
                <a:spcPct val="100000"/>
              </a:lnSpc>
              <a:spcBef>
                <a:spcPts val="0"/>
              </a:spcBef>
              <a:buNone/>
              <a:defRPr sz="950" baseline="0">
                <a:solidFill>
                  <a:schemeClr val="bg1"/>
                </a:solidFill>
                <a:latin typeface="Arial Narrow" panose="020B0606020202030204" pitchFamily="34" charset="0"/>
              </a:defRPr>
            </a:lvl1pPr>
          </a:lstStyle>
          <a:p>
            <a:pPr lvl="0"/>
            <a:r>
              <a:rPr lang="en-US" dirty="0"/>
              <a:t>Mobile Telephone</a:t>
            </a:r>
          </a:p>
          <a:p>
            <a:pPr lvl="0"/>
            <a:r>
              <a:rPr lang="en-US" dirty="0"/>
              <a:t>Desktop Telephone</a:t>
            </a:r>
          </a:p>
        </p:txBody>
      </p:sp>
      <p:sp>
        <p:nvSpPr>
          <p:cNvPr id="12" name="Text Placeholder 8"/>
          <p:cNvSpPr>
            <a:spLocks noGrp="1"/>
          </p:cNvSpPr>
          <p:nvPr>
            <p:ph type="body" sz="quarter" idx="15" hasCustomPrompt="1"/>
          </p:nvPr>
        </p:nvSpPr>
        <p:spPr>
          <a:xfrm>
            <a:off x="5727079" y="4134173"/>
            <a:ext cx="3069499" cy="213900"/>
          </a:xfrm>
          <a:prstGeom prst="rect">
            <a:avLst/>
          </a:prstGeom>
        </p:spPr>
        <p:txBody>
          <a:bodyPr/>
          <a:lstStyle>
            <a:lvl1pPr marL="0" indent="0">
              <a:lnSpc>
                <a:spcPct val="100000"/>
              </a:lnSpc>
              <a:buNone/>
              <a:defRPr sz="950">
                <a:solidFill>
                  <a:schemeClr val="bg1"/>
                </a:solidFill>
                <a:latin typeface="Arial Narrow" panose="020B0606020202030204" pitchFamily="34" charset="0"/>
              </a:defRPr>
            </a:lvl1pPr>
          </a:lstStyle>
          <a:p>
            <a:r>
              <a:rPr lang="en-US"/>
              <a:t>name.lastname@</a:t>
            </a:r>
            <a:r>
              <a:rPr lang="es-ES"/>
              <a:t>reach-initiative.org</a:t>
            </a:r>
          </a:p>
        </p:txBody>
      </p:sp>
      <p:sp>
        <p:nvSpPr>
          <p:cNvPr id="13" name="Text Placeholder 8"/>
          <p:cNvSpPr>
            <a:spLocks noGrp="1"/>
          </p:cNvSpPr>
          <p:nvPr>
            <p:ph type="body" sz="quarter" idx="16" hasCustomPrompt="1"/>
          </p:nvPr>
        </p:nvSpPr>
        <p:spPr>
          <a:xfrm>
            <a:off x="5727078" y="4348073"/>
            <a:ext cx="3069499" cy="213900"/>
          </a:xfrm>
          <a:prstGeom prst="rect">
            <a:avLst/>
          </a:prstGeom>
        </p:spPr>
        <p:txBody>
          <a:bodyPr/>
          <a:lstStyle>
            <a:lvl1pPr marL="0" indent="0">
              <a:lnSpc>
                <a:spcPct val="100000"/>
              </a:lnSpc>
              <a:buNone/>
              <a:defRPr sz="950" baseline="0">
                <a:solidFill>
                  <a:schemeClr val="bg1"/>
                </a:solidFill>
                <a:latin typeface="Arial Narrow" panose="020B0606020202030204" pitchFamily="34" charset="0"/>
              </a:defRPr>
            </a:lvl1pPr>
          </a:lstStyle>
          <a:p>
            <a:pPr lvl="0"/>
            <a:r>
              <a:rPr lang="en-US" dirty="0"/>
              <a:t>skype user name</a:t>
            </a:r>
            <a:endParaRPr lang="es-ES" dirty="0"/>
          </a:p>
        </p:txBody>
      </p:sp>
      <p:sp>
        <p:nvSpPr>
          <p:cNvPr id="14" name="Text Placeholder 8"/>
          <p:cNvSpPr>
            <a:spLocks noGrp="1"/>
          </p:cNvSpPr>
          <p:nvPr>
            <p:ph type="body" sz="quarter" idx="17" hasCustomPrompt="1"/>
          </p:nvPr>
        </p:nvSpPr>
        <p:spPr>
          <a:xfrm>
            <a:off x="5727077" y="4561973"/>
            <a:ext cx="3069499" cy="213900"/>
          </a:xfrm>
          <a:prstGeom prst="rect">
            <a:avLst/>
          </a:prstGeom>
        </p:spPr>
        <p:txBody>
          <a:bodyPr/>
          <a:lstStyle>
            <a:lvl1pPr marL="0" indent="0">
              <a:lnSpc>
                <a:spcPct val="100000"/>
              </a:lnSpc>
              <a:buNone/>
              <a:defRPr sz="950">
                <a:solidFill>
                  <a:schemeClr val="bg1"/>
                </a:solidFill>
                <a:latin typeface="Arial Narrow" panose="020B0606020202030204" pitchFamily="34" charset="0"/>
              </a:defRPr>
            </a:lvl1pPr>
          </a:lstStyle>
          <a:p>
            <a:pPr lvl="0"/>
            <a:r>
              <a:rPr lang="es-ES"/>
              <a:t>www.reach-initiative.org</a:t>
            </a:r>
            <a:endParaRPr lang="es-ES" dirty="0"/>
          </a:p>
        </p:txBody>
      </p:sp>
      <p:sp>
        <p:nvSpPr>
          <p:cNvPr id="15" name="Text Placeholder 8"/>
          <p:cNvSpPr>
            <a:spLocks noGrp="1"/>
          </p:cNvSpPr>
          <p:nvPr>
            <p:ph type="body" sz="quarter" idx="18" hasCustomPrompt="1"/>
          </p:nvPr>
        </p:nvSpPr>
        <p:spPr>
          <a:xfrm>
            <a:off x="5727076" y="4790051"/>
            <a:ext cx="3069499" cy="213900"/>
          </a:xfrm>
          <a:prstGeom prst="rect">
            <a:avLst/>
          </a:prstGeom>
        </p:spPr>
        <p:txBody>
          <a:bodyPr/>
          <a:lstStyle>
            <a:lvl1pPr marL="0" indent="0">
              <a:lnSpc>
                <a:spcPct val="100000"/>
              </a:lnSpc>
              <a:buNone/>
              <a:defRPr sz="950">
                <a:solidFill>
                  <a:schemeClr val="bg1"/>
                </a:solidFill>
                <a:latin typeface="Arial Narrow" panose="020B0606020202030204" pitchFamily="34" charset="0"/>
              </a:defRPr>
            </a:lvl1pPr>
          </a:lstStyle>
          <a:p>
            <a:pPr lvl="0"/>
            <a:r>
              <a:rPr lang="en-US" dirty="0"/>
              <a:t>IMPACT Initiatives</a:t>
            </a:r>
            <a:endParaRPr lang="es-ES" dirty="0"/>
          </a:p>
        </p:txBody>
      </p:sp>
      <p:sp>
        <p:nvSpPr>
          <p:cNvPr id="16" name="Text Placeholder 8"/>
          <p:cNvSpPr>
            <a:spLocks noGrp="1"/>
          </p:cNvSpPr>
          <p:nvPr>
            <p:ph type="body" sz="quarter" idx="19" hasCustomPrompt="1"/>
          </p:nvPr>
        </p:nvSpPr>
        <p:spPr>
          <a:xfrm>
            <a:off x="5727075" y="5018129"/>
            <a:ext cx="3069499" cy="213900"/>
          </a:xfrm>
          <a:prstGeom prst="rect">
            <a:avLst/>
          </a:prstGeom>
        </p:spPr>
        <p:txBody>
          <a:bodyPr/>
          <a:lstStyle>
            <a:lvl1pPr marL="0" indent="0">
              <a:lnSpc>
                <a:spcPct val="100000"/>
              </a:lnSpc>
              <a:buNone/>
              <a:defRPr sz="950">
                <a:solidFill>
                  <a:schemeClr val="bg1"/>
                </a:solidFill>
                <a:latin typeface="Arial Narrow" panose="020B0606020202030204" pitchFamily="34" charset="0"/>
              </a:defRPr>
            </a:lvl1pPr>
          </a:lstStyle>
          <a:p>
            <a:pPr lvl="0"/>
            <a:r>
              <a:rPr lang="en-US"/>
              <a:t>@REACH_info</a:t>
            </a:r>
            <a:endParaRPr lang="es-ES" dirty="0"/>
          </a:p>
        </p:txBody>
      </p:sp>
      <p:pic>
        <p:nvPicPr>
          <p:cNvPr id="17" name="Picture 1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617908" y="3817681"/>
            <a:ext cx="139097" cy="139097"/>
          </a:xfrm>
          <a:prstGeom prst="rect">
            <a:avLst/>
          </a:prstGeom>
        </p:spPr>
      </p:pic>
      <p:pic>
        <p:nvPicPr>
          <p:cNvPr id="18" name="Picture 17"/>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611915" y="4199661"/>
            <a:ext cx="142572" cy="98019"/>
          </a:xfrm>
          <a:prstGeom prst="rect">
            <a:avLst/>
          </a:prstGeom>
        </p:spPr>
      </p:pic>
      <p:pic>
        <p:nvPicPr>
          <p:cNvPr id="19" name="Picture 18"/>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5603612" y="4393774"/>
            <a:ext cx="130921" cy="130921"/>
          </a:xfrm>
          <a:prstGeom prst="rect">
            <a:avLst/>
          </a:prstGeom>
        </p:spPr>
      </p:pic>
      <p:pic>
        <p:nvPicPr>
          <p:cNvPr id="20" name="Picture 19"/>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5606616" y="4605381"/>
            <a:ext cx="147872" cy="147872"/>
          </a:xfrm>
          <a:prstGeom prst="rect">
            <a:avLst/>
          </a:prstGeom>
        </p:spPr>
      </p:pic>
      <p:pic>
        <p:nvPicPr>
          <p:cNvPr id="21" name="Picture 20"/>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5617279" y="4833939"/>
            <a:ext cx="138520" cy="138520"/>
          </a:xfrm>
          <a:prstGeom prst="rect">
            <a:avLst/>
          </a:prstGeom>
        </p:spPr>
      </p:pic>
      <p:pic>
        <p:nvPicPr>
          <p:cNvPr id="22" name="Picture 21"/>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5603612" y="5085917"/>
            <a:ext cx="168361" cy="117852"/>
          </a:xfrm>
          <a:prstGeom prst="rect">
            <a:avLst/>
          </a:prstGeom>
        </p:spPr>
      </p:pic>
      <p:cxnSp>
        <p:nvCxnSpPr>
          <p:cNvPr id="23" name="Straight Connector 22"/>
          <p:cNvCxnSpPr/>
          <p:nvPr userDrawn="1"/>
        </p:nvCxnSpPr>
        <p:spPr>
          <a:xfrm>
            <a:off x="5167909" y="2270286"/>
            <a:ext cx="0" cy="3273866"/>
          </a:xfrm>
          <a:prstGeom prst="line">
            <a:avLst/>
          </a:prstGeom>
          <a:ln w="161925">
            <a:solidFill>
              <a:srgbClr val="EE585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6704606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_Op 3 Goodbye slide">
    <p:spTree>
      <p:nvGrpSpPr>
        <p:cNvPr id="1" name=""/>
        <p:cNvGrpSpPr/>
        <p:nvPr/>
      </p:nvGrpSpPr>
      <p:grpSpPr>
        <a:xfrm>
          <a:off x="0" y="0"/>
          <a:ext cx="0" cy="0"/>
          <a:chOff x="0" y="0"/>
          <a:chExt cx="0" cy="0"/>
        </a:xfrm>
      </p:grpSpPr>
      <p:sp>
        <p:nvSpPr>
          <p:cNvPr id="24" name="Rectangle 23"/>
          <p:cNvSpPr/>
          <p:nvPr userDrawn="1"/>
        </p:nvSpPr>
        <p:spPr>
          <a:xfrm>
            <a:off x="5167909" y="2270286"/>
            <a:ext cx="3976091" cy="3273866"/>
          </a:xfrm>
          <a:prstGeom prst="rect">
            <a:avLst/>
          </a:prstGeom>
          <a:solidFill>
            <a:srgbClr val="D2CBB8">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Title 1"/>
          <p:cNvSpPr txBox="1">
            <a:spLocks/>
          </p:cNvSpPr>
          <p:nvPr userDrawn="1"/>
        </p:nvSpPr>
        <p:spPr>
          <a:xfrm>
            <a:off x="5472699" y="1779705"/>
            <a:ext cx="3323875" cy="1716918"/>
          </a:xfrm>
          <a:prstGeom prst="rect">
            <a:avLst/>
          </a:prstGeom>
        </p:spPr>
        <p:txBody>
          <a:bodyPr anchor="b"/>
          <a:lstStyle>
            <a:lvl1pPr algn="l" defTabSz="914400" rtl="0" eaLnBrk="1" latinLnBrk="0" hangingPunct="1">
              <a:lnSpc>
                <a:spcPts val="3700"/>
              </a:lnSpc>
              <a:spcBef>
                <a:spcPct val="0"/>
              </a:spcBef>
              <a:buNone/>
              <a:defRPr sz="3400" kern="1200">
                <a:solidFill>
                  <a:schemeClr val="bg1"/>
                </a:solidFill>
                <a:latin typeface="Trade Gothic LT Std Bold" panose="00000800000000000000" pitchFamily="50" charset="0"/>
                <a:ea typeface="+mj-ea"/>
                <a:cs typeface="+mj-cs"/>
              </a:defRPr>
            </a:lvl1pPr>
          </a:lstStyle>
          <a:p>
            <a:r>
              <a:rPr lang="en-US" b="1" dirty="0">
                <a:solidFill>
                  <a:srgbClr val="58585A"/>
                </a:solidFill>
                <a:latin typeface="Arial Narrow" panose="020B0606020202030204" pitchFamily="34" charset="0"/>
              </a:rPr>
              <a:t>THANK YOU FOR YOUR ATTENTION</a:t>
            </a:r>
            <a:endParaRPr lang="es-ES" b="1" dirty="0">
              <a:solidFill>
                <a:srgbClr val="58585A"/>
              </a:solidFill>
              <a:latin typeface="Arial Narrow" panose="020B0606020202030204" pitchFamily="34" charset="0"/>
            </a:endParaRPr>
          </a:p>
        </p:txBody>
      </p:sp>
      <p:sp>
        <p:nvSpPr>
          <p:cNvPr id="10" name="Text Placeholder 8"/>
          <p:cNvSpPr>
            <a:spLocks noGrp="1"/>
          </p:cNvSpPr>
          <p:nvPr>
            <p:ph type="body" sz="quarter" idx="13" hasCustomPrompt="1"/>
          </p:nvPr>
        </p:nvSpPr>
        <p:spPr>
          <a:xfrm>
            <a:off x="5535934" y="3525066"/>
            <a:ext cx="3069499" cy="213900"/>
          </a:xfrm>
          <a:prstGeom prst="rect">
            <a:avLst/>
          </a:prstGeom>
        </p:spPr>
        <p:txBody>
          <a:bodyPr/>
          <a:lstStyle>
            <a:lvl1pPr marL="0" indent="0">
              <a:lnSpc>
                <a:spcPct val="100000"/>
              </a:lnSpc>
              <a:buNone/>
              <a:defRPr sz="950" baseline="0">
                <a:solidFill>
                  <a:srgbClr val="58585A"/>
                </a:solidFill>
                <a:latin typeface="Arial Narrow" panose="020B0606020202030204" pitchFamily="34" charset="0"/>
              </a:defRPr>
            </a:lvl1pPr>
          </a:lstStyle>
          <a:p>
            <a:pPr lvl="0"/>
            <a:r>
              <a:rPr lang="en-US" dirty="0"/>
              <a:t>Name </a:t>
            </a:r>
            <a:r>
              <a:rPr lang="en-US" dirty="0" err="1"/>
              <a:t>Lastname</a:t>
            </a:r>
            <a:endParaRPr lang="es-ES" dirty="0"/>
          </a:p>
        </p:txBody>
      </p:sp>
      <p:sp>
        <p:nvSpPr>
          <p:cNvPr id="11" name="Text Placeholder 8"/>
          <p:cNvSpPr>
            <a:spLocks noGrp="1"/>
          </p:cNvSpPr>
          <p:nvPr>
            <p:ph type="body" sz="quarter" idx="14" hasCustomPrompt="1"/>
          </p:nvPr>
        </p:nvSpPr>
        <p:spPr>
          <a:xfrm>
            <a:off x="5727079" y="3767409"/>
            <a:ext cx="3069499" cy="366764"/>
          </a:xfrm>
          <a:prstGeom prst="rect">
            <a:avLst/>
          </a:prstGeom>
        </p:spPr>
        <p:txBody>
          <a:bodyPr/>
          <a:lstStyle>
            <a:lvl1pPr marL="0" indent="0">
              <a:lnSpc>
                <a:spcPct val="100000"/>
              </a:lnSpc>
              <a:spcBef>
                <a:spcPts val="0"/>
              </a:spcBef>
              <a:buNone/>
              <a:defRPr sz="950" baseline="0">
                <a:solidFill>
                  <a:srgbClr val="58585A"/>
                </a:solidFill>
                <a:latin typeface="Arial Narrow" panose="020B0606020202030204" pitchFamily="34" charset="0"/>
              </a:defRPr>
            </a:lvl1pPr>
          </a:lstStyle>
          <a:p>
            <a:pPr lvl="0"/>
            <a:r>
              <a:rPr lang="en-US" dirty="0"/>
              <a:t>Mobile Telephone</a:t>
            </a:r>
          </a:p>
          <a:p>
            <a:pPr lvl="0"/>
            <a:r>
              <a:rPr lang="en-US" dirty="0"/>
              <a:t>Desktop Telephone</a:t>
            </a:r>
          </a:p>
        </p:txBody>
      </p:sp>
      <p:sp>
        <p:nvSpPr>
          <p:cNvPr id="12" name="Text Placeholder 8"/>
          <p:cNvSpPr>
            <a:spLocks noGrp="1"/>
          </p:cNvSpPr>
          <p:nvPr>
            <p:ph type="body" sz="quarter" idx="15" hasCustomPrompt="1"/>
          </p:nvPr>
        </p:nvSpPr>
        <p:spPr>
          <a:xfrm>
            <a:off x="5727079" y="4134173"/>
            <a:ext cx="3069499" cy="213900"/>
          </a:xfrm>
          <a:prstGeom prst="rect">
            <a:avLst/>
          </a:prstGeom>
        </p:spPr>
        <p:txBody>
          <a:bodyPr/>
          <a:lstStyle>
            <a:lvl1pPr marL="0" indent="0">
              <a:lnSpc>
                <a:spcPct val="100000"/>
              </a:lnSpc>
              <a:buNone/>
              <a:defRPr sz="950">
                <a:solidFill>
                  <a:srgbClr val="58585A"/>
                </a:solidFill>
                <a:latin typeface="Arial Narrow" panose="020B0606020202030204" pitchFamily="34" charset="0"/>
              </a:defRPr>
            </a:lvl1pPr>
          </a:lstStyle>
          <a:p>
            <a:r>
              <a:rPr lang="en-US"/>
              <a:t>name.lastname@</a:t>
            </a:r>
            <a:r>
              <a:rPr lang="es-ES"/>
              <a:t>reach-initiative.org</a:t>
            </a:r>
          </a:p>
        </p:txBody>
      </p:sp>
      <p:sp>
        <p:nvSpPr>
          <p:cNvPr id="13" name="Text Placeholder 8"/>
          <p:cNvSpPr>
            <a:spLocks noGrp="1"/>
          </p:cNvSpPr>
          <p:nvPr>
            <p:ph type="body" sz="quarter" idx="16" hasCustomPrompt="1"/>
          </p:nvPr>
        </p:nvSpPr>
        <p:spPr>
          <a:xfrm>
            <a:off x="5727078" y="4348073"/>
            <a:ext cx="3069499" cy="213900"/>
          </a:xfrm>
          <a:prstGeom prst="rect">
            <a:avLst/>
          </a:prstGeom>
        </p:spPr>
        <p:txBody>
          <a:bodyPr/>
          <a:lstStyle>
            <a:lvl1pPr marL="0" indent="0">
              <a:lnSpc>
                <a:spcPct val="100000"/>
              </a:lnSpc>
              <a:buNone/>
              <a:defRPr sz="950" baseline="0">
                <a:solidFill>
                  <a:srgbClr val="58585A"/>
                </a:solidFill>
                <a:latin typeface="Arial Narrow" panose="020B0606020202030204" pitchFamily="34" charset="0"/>
              </a:defRPr>
            </a:lvl1pPr>
          </a:lstStyle>
          <a:p>
            <a:pPr lvl="0"/>
            <a:r>
              <a:rPr lang="en-US" dirty="0"/>
              <a:t>skype user name</a:t>
            </a:r>
            <a:endParaRPr lang="es-ES" dirty="0"/>
          </a:p>
        </p:txBody>
      </p:sp>
      <p:sp>
        <p:nvSpPr>
          <p:cNvPr id="14" name="Text Placeholder 8"/>
          <p:cNvSpPr>
            <a:spLocks noGrp="1"/>
          </p:cNvSpPr>
          <p:nvPr>
            <p:ph type="body" sz="quarter" idx="17" hasCustomPrompt="1"/>
          </p:nvPr>
        </p:nvSpPr>
        <p:spPr>
          <a:xfrm>
            <a:off x="5727077" y="4561973"/>
            <a:ext cx="3069499" cy="213900"/>
          </a:xfrm>
          <a:prstGeom prst="rect">
            <a:avLst/>
          </a:prstGeom>
        </p:spPr>
        <p:txBody>
          <a:bodyPr/>
          <a:lstStyle>
            <a:lvl1pPr marL="0" indent="0">
              <a:lnSpc>
                <a:spcPct val="100000"/>
              </a:lnSpc>
              <a:buNone/>
              <a:defRPr sz="950">
                <a:solidFill>
                  <a:srgbClr val="58585A"/>
                </a:solidFill>
                <a:latin typeface="Arial Narrow" panose="020B0606020202030204" pitchFamily="34" charset="0"/>
              </a:defRPr>
            </a:lvl1pPr>
          </a:lstStyle>
          <a:p>
            <a:r>
              <a:rPr lang="es-ES"/>
              <a:t>www.reach-initiative.org</a:t>
            </a:r>
          </a:p>
        </p:txBody>
      </p:sp>
      <p:sp>
        <p:nvSpPr>
          <p:cNvPr id="15" name="Text Placeholder 8"/>
          <p:cNvSpPr>
            <a:spLocks noGrp="1"/>
          </p:cNvSpPr>
          <p:nvPr>
            <p:ph type="body" sz="quarter" idx="18" hasCustomPrompt="1"/>
          </p:nvPr>
        </p:nvSpPr>
        <p:spPr>
          <a:xfrm>
            <a:off x="5727076" y="4790051"/>
            <a:ext cx="3069499" cy="213900"/>
          </a:xfrm>
          <a:prstGeom prst="rect">
            <a:avLst/>
          </a:prstGeom>
        </p:spPr>
        <p:txBody>
          <a:bodyPr/>
          <a:lstStyle>
            <a:lvl1pPr marL="0" indent="0">
              <a:lnSpc>
                <a:spcPct val="100000"/>
              </a:lnSpc>
              <a:buNone/>
              <a:defRPr sz="950">
                <a:solidFill>
                  <a:srgbClr val="58585A"/>
                </a:solidFill>
                <a:latin typeface="Arial Narrow" panose="020B0606020202030204" pitchFamily="34" charset="0"/>
              </a:defRPr>
            </a:lvl1pPr>
          </a:lstStyle>
          <a:p>
            <a:pPr lvl="0"/>
            <a:r>
              <a:rPr lang="en-US" dirty="0"/>
              <a:t>IMPACT Initiatives</a:t>
            </a:r>
            <a:endParaRPr lang="es-ES" dirty="0"/>
          </a:p>
        </p:txBody>
      </p:sp>
      <p:sp>
        <p:nvSpPr>
          <p:cNvPr id="16" name="Text Placeholder 8"/>
          <p:cNvSpPr>
            <a:spLocks noGrp="1"/>
          </p:cNvSpPr>
          <p:nvPr>
            <p:ph type="body" sz="quarter" idx="19" hasCustomPrompt="1"/>
          </p:nvPr>
        </p:nvSpPr>
        <p:spPr>
          <a:xfrm>
            <a:off x="5727075" y="5018129"/>
            <a:ext cx="3069499" cy="213900"/>
          </a:xfrm>
          <a:prstGeom prst="rect">
            <a:avLst/>
          </a:prstGeom>
        </p:spPr>
        <p:txBody>
          <a:bodyPr/>
          <a:lstStyle>
            <a:lvl1pPr marL="0" indent="0">
              <a:lnSpc>
                <a:spcPct val="100000"/>
              </a:lnSpc>
              <a:buNone/>
              <a:defRPr sz="950">
                <a:solidFill>
                  <a:srgbClr val="58585A"/>
                </a:solidFill>
                <a:latin typeface="Arial Narrow" panose="020B0606020202030204" pitchFamily="34" charset="0"/>
              </a:defRPr>
            </a:lvl1pPr>
          </a:lstStyle>
          <a:p>
            <a:pPr lvl="0"/>
            <a:r>
              <a:rPr lang="en-US"/>
              <a:t>@IREACH_info</a:t>
            </a:r>
            <a:endParaRPr lang="es-ES" dirty="0"/>
          </a:p>
        </p:txBody>
      </p:sp>
      <p:pic>
        <p:nvPicPr>
          <p:cNvPr id="17" name="Picture 1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617908" y="3817681"/>
            <a:ext cx="139097" cy="139097"/>
          </a:xfrm>
          <a:prstGeom prst="rect">
            <a:avLst/>
          </a:prstGeom>
        </p:spPr>
      </p:pic>
      <p:pic>
        <p:nvPicPr>
          <p:cNvPr id="18" name="Picture 17"/>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611915" y="4199661"/>
            <a:ext cx="142572" cy="98019"/>
          </a:xfrm>
          <a:prstGeom prst="rect">
            <a:avLst/>
          </a:prstGeom>
        </p:spPr>
      </p:pic>
      <p:pic>
        <p:nvPicPr>
          <p:cNvPr id="19" name="Picture 18"/>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5603612" y="4393774"/>
            <a:ext cx="130921" cy="130921"/>
          </a:xfrm>
          <a:prstGeom prst="rect">
            <a:avLst/>
          </a:prstGeom>
        </p:spPr>
      </p:pic>
      <p:pic>
        <p:nvPicPr>
          <p:cNvPr id="20" name="Picture 19"/>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5606616" y="4605381"/>
            <a:ext cx="147872" cy="147872"/>
          </a:xfrm>
          <a:prstGeom prst="rect">
            <a:avLst/>
          </a:prstGeom>
        </p:spPr>
      </p:pic>
      <p:pic>
        <p:nvPicPr>
          <p:cNvPr id="21" name="Picture 20"/>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5617279" y="4833939"/>
            <a:ext cx="138520" cy="138520"/>
          </a:xfrm>
          <a:prstGeom prst="rect">
            <a:avLst/>
          </a:prstGeom>
        </p:spPr>
      </p:pic>
      <p:pic>
        <p:nvPicPr>
          <p:cNvPr id="22" name="Picture 21"/>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5603612" y="5085917"/>
            <a:ext cx="168361" cy="117852"/>
          </a:xfrm>
          <a:prstGeom prst="rect">
            <a:avLst/>
          </a:prstGeom>
        </p:spPr>
      </p:pic>
      <p:cxnSp>
        <p:nvCxnSpPr>
          <p:cNvPr id="23" name="Straight Connector 22"/>
          <p:cNvCxnSpPr/>
          <p:nvPr userDrawn="1"/>
        </p:nvCxnSpPr>
        <p:spPr>
          <a:xfrm>
            <a:off x="5167909" y="2270286"/>
            <a:ext cx="0" cy="3273866"/>
          </a:xfrm>
          <a:prstGeom prst="line">
            <a:avLst/>
          </a:prstGeom>
          <a:ln w="161925">
            <a:solidFill>
              <a:srgbClr val="EE585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6503027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Op 3 Goodbye slide">
    <p:spTree>
      <p:nvGrpSpPr>
        <p:cNvPr id="1" name=""/>
        <p:cNvGrpSpPr/>
        <p:nvPr/>
      </p:nvGrpSpPr>
      <p:grpSpPr>
        <a:xfrm>
          <a:off x="0" y="0"/>
          <a:ext cx="0" cy="0"/>
          <a:chOff x="0" y="0"/>
          <a:chExt cx="0" cy="0"/>
        </a:xfrm>
      </p:grpSpPr>
      <p:sp>
        <p:nvSpPr>
          <p:cNvPr id="25" name="Rectangle 24"/>
          <p:cNvSpPr/>
          <p:nvPr userDrawn="1"/>
        </p:nvSpPr>
        <p:spPr>
          <a:xfrm>
            <a:off x="5167909" y="2270286"/>
            <a:ext cx="3976091" cy="3273866"/>
          </a:xfrm>
          <a:prstGeom prst="rect">
            <a:avLst/>
          </a:prstGeom>
          <a:solidFill>
            <a:schemeClr val="tx1">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26" name="Straight Connector 25"/>
          <p:cNvCxnSpPr/>
          <p:nvPr userDrawn="1"/>
        </p:nvCxnSpPr>
        <p:spPr>
          <a:xfrm>
            <a:off x="5167909" y="2270286"/>
            <a:ext cx="0" cy="3273866"/>
          </a:xfrm>
          <a:prstGeom prst="line">
            <a:avLst/>
          </a:prstGeom>
          <a:ln w="161925">
            <a:solidFill>
              <a:srgbClr val="EE5859"/>
            </a:solidFill>
          </a:ln>
        </p:spPr>
        <p:style>
          <a:lnRef idx="1">
            <a:schemeClr val="accent1"/>
          </a:lnRef>
          <a:fillRef idx="0">
            <a:schemeClr val="accent1"/>
          </a:fillRef>
          <a:effectRef idx="0">
            <a:schemeClr val="accent1"/>
          </a:effectRef>
          <a:fontRef idx="minor">
            <a:schemeClr val="tx1"/>
          </a:fontRef>
        </p:style>
      </p:cxnSp>
      <p:sp>
        <p:nvSpPr>
          <p:cNvPr id="27" name="Title 1"/>
          <p:cNvSpPr txBox="1">
            <a:spLocks/>
          </p:cNvSpPr>
          <p:nvPr userDrawn="1"/>
        </p:nvSpPr>
        <p:spPr>
          <a:xfrm>
            <a:off x="5472704" y="2270290"/>
            <a:ext cx="3850595" cy="3273865"/>
          </a:xfrm>
          <a:prstGeom prst="rect">
            <a:avLst/>
          </a:prstGeom>
        </p:spPr>
        <p:txBody>
          <a:bodyPr anchor="ctr"/>
          <a:lstStyle>
            <a:lvl1pPr algn="l" defTabSz="914400" rtl="0" eaLnBrk="1" latinLnBrk="0" hangingPunct="1">
              <a:lnSpc>
                <a:spcPts val="3700"/>
              </a:lnSpc>
              <a:spcBef>
                <a:spcPct val="0"/>
              </a:spcBef>
              <a:buNone/>
              <a:defRPr sz="3400" kern="1200">
                <a:solidFill>
                  <a:schemeClr val="bg1"/>
                </a:solidFill>
                <a:latin typeface="Trade Gothic LT Std Bold" panose="00000800000000000000" pitchFamily="50" charset="0"/>
                <a:ea typeface="+mj-ea"/>
                <a:cs typeface="+mj-cs"/>
              </a:defRPr>
            </a:lvl1pPr>
          </a:lstStyle>
          <a:p>
            <a:pPr>
              <a:lnSpc>
                <a:spcPts val="4500"/>
              </a:lnSpc>
            </a:pPr>
            <a:r>
              <a:rPr lang="en-US" sz="4400" b="1" dirty="0">
                <a:solidFill>
                  <a:schemeClr val="bg1"/>
                </a:solidFill>
                <a:latin typeface="Arial Narrow" panose="020B0606020202030204" pitchFamily="34" charset="0"/>
              </a:rPr>
              <a:t>THANK YOU FOR </a:t>
            </a:r>
            <a:r>
              <a:rPr lang="en-US" sz="4400" b="1">
                <a:solidFill>
                  <a:schemeClr val="bg1"/>
                </a:solidFill>
                <a:latin typeface="Arial Narrow" panose="020B0606020202030204" pitchFamily="34" charset="0"/>
              </a:rPr>
              <a:t>YOUR ATTENTION</a:t>
            </a:r>
            <a:endParaRPr lang="es-ES" sz="4400" b="1" dirty="0">
              <a:solidFill>
                <a:schemeClr val="bg1"/>
              </a:solidFill>
              <a:latin typeface="Arial Narrow" panose="020B0606020202030204" pitchFamily="34" charset="0"/>
            </a:endParaRPr>
          </a:p>
        </p:txBody>
      </p:sp>
    </p:spTree>
    <p:extLst>
      <p:ext uri="{BB962C8B-B14F-4D97-AF65-F5344CB8AC3E}">
        <p14:creationId xmlns:p14="http://schemas.microsoft.com/office/powerpoint/2010/main" val="153957357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3_Op 3 Goodbye slide">
    <p:spTree>
      <p:nvGrpSpPr>
        <p:cNvPr id="1" name=""/>
        <p:cNvGrpSpPr/>
        <p:nvPr/>
      </p:nvGrpSpPr>
      <p:grpSpPr>
        <a:xfrm>
          <a:off x="0" y="0"/>
          <a:ext cx="0" cy="0"/>
          <a:chOff x="0" y="0"/>
          <a:chExt cx="0" cy="0"/>
        </a:xfrm>
      </p:grpSpPr>
      <p:sp>
        <p:nvSpPr>
          <p:cNvPr id="25" name="Rectangle 24"/>
          <p:cNvSpPr/>
          <p:nvPr userDrawn="1"/>
        </p:nvSpPr>
        <p:spPr>
          <a:xfrm>
            <a:off x="5167909" y="2270286"/>
            <a:ext cx="3976091" cy="3273866"/>
          </a:xfrm>
          <a:prstGeom prst="rect">
            <a:avLst/>
          </a:prstGeom>
          <a:solidFill>
            <a:srgbClr val="D2CBB8">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26" name="Straight Connector 25"/>
          <p:cNvCxnSpPr/>
          <p:nvPr userDrawn="1"/>
        </p:nvCxnSpPr>
        <p:spPr>
          <a:xfrm>
            <a:off x="5167909" y="2270286"/>
            <a:ext cx="0" cy="3273866"/>
          </a:xfrm>
          <a:prstGeom prst="line">
            <a:avLst/>
          </a:prstGeom>
          <a:ln w="161925">
            <a:solidFill>
              <a:srgbClr val="EE5859"/>
            </a:solidFill>
          </a:ln>
        </p:spPr>
        <p:style>
          <a:lnRef idx="1">
            <a:schemeClr val="accent1"/>
          </a:lnRef>
          <a:fillRef idx="0">
            <a:schemeClr val="accent1"/>
          </a:fillRef>
          <a:effectRef idx="0">
            <a:schemeClr val="accent1"/>
          </a:effectRef>
          <a:fontRef idx="minor">
            <a:schemeClr val="tx1"/>
          </a:fontRef>
        </p:style>
      </p:cxnSp>
      <p:sp>
        <p:nvSpPr>
          <p:cNvPr id="27" name="Title 1"/>
          <p:cNvSpPr txBox="1">
            <a:spLocks/>
          </p:cNvSpPr>
          <p:nvPr userDrawn="1"/>
        </p:nvSpPr>
        <p:spPr>
          <a:xfrm>
            <a:off x="5472704" y="2270290"/>
            <a:ext cx="3850595" cy="3273865"/>
          </a:xfrm>
          <a:prstGeom prst="rect">
            <a:avLst/>
          </a:prstGeom>
        </p:spPr>
        <p:txBody>
          <a:bodyPr anchor="ctr"/>
          <a:lstStyle>
            <a:lvl1pPr algn="l" defTabSz="914400" rtl="0" eaLnBrk="1" latinLnBrk="0" hangingPunct="1">
              <a:lnSpc>
                <a:spcPts val="3700"/>
              </a:lnSpc>
              <a:spcBef>
                <a:spcPct val="0"/>
              </a:spcBef>
              <a:buNone/>
              <a:defRPr sz="3400" kern="1200">
                <a:solidFill>
                  <a:schemeClr val="bg1"/>
                </a:solidFill>
                <a:latin typeface="Trade Gothic LT Std Bold" panose="00000800000000000000" pitchFamily="50" charset="0"/>
                <a:ea typeface="+mj-ea"/>
                <a:cs typeface="+mj-cs"/>
              </a:defRPr>
            </a:lvl1pPr>
          </a:lstStyle>
          <a:p>
            <a:pPr>
              <a:lnSpc>
                <a:spcPts val="4500"/>
              </a:lnSpc>
            </a:pPr>
            <a:r>
              <a:rPr lang="en-US" sz="4400" b="1" dirty="0">
                <a:solidFill>
                  <a:srgbClr val="58585A"/>
                </a:solidFill>
                <a:latin typeface="Arial Narrow" panose="020B0606020202030204" pitchFamily="34" charset="0"/>
              </a:rPr>
              <a:t>THANK YOU FOR </a:t>
            </a:r>
            <a:r>
              <a:rPr lang="en-US" sz="4400" b="1">
                <a:solidFill>
                  <a:srgbClr val="58585A"/>
                </a:solidFill>
                <a:latin typeface="Arial Narrow" panose="020B0606020202030204" pitchFamily="34" charset="0"/>
              </a:rPr>
              <a:t>YOUR ATTENTION</a:t>
            </a:r>
            <a:endParaRPr lang="es-ES" sz="4400" b="1" dirty="0">
              <a:solidFill>
                <a:srgbClr val="58585A"/>
              </a:solidFill>
              <a:latin typeface="Arial Narrow" panose="020B0606020202030204" pitchFamily="34" charset="0"/>
            </a:endParaRPr>
          </a:p>
        </p:txBody>
      </p:sp>
    </p:spTree>
    <p:extLst>
      <p:ext uri="{BB962C8B-B14F-4D97-AF65-F5344CB8AC3E}">
        <p14:creationId xmlns:p14="http://schemas.microsoft.com/office/powerpoint/2010/main" val="7973759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Op1 Left banner &amp; Text OpA">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91907" y="1845250"/>
            <a:ext cx="2941487" cy="2501153"/>
          </a:xfrm>
          <a:prstGeom prst="rect">
            <a:avLst/>
          </a:prstGeom>
        </p:spPr>
        <p:txBody>
          <a:bodyPr anchor="ctr"/>
          <a:lstStyle>
            <a:lvl1pPr algn="l">
              <a:lnSpc>
                <a:spcPts val="4500"/>
              </a:lnSpc>
              <a:defRPr sz="4400" b="1">
                <a:solidFill>
                  <a:schemeClr val="bg1"/>
                </a:solidFill>
                <a:latin typeface="Arial Narrow" panose="020B0606020202030204" pitchFamily="34" charset="0"/>
              </a:defRPr>
            </a:lvl1pPr>
          </a:lstStyle>
          <a:p>
            <a:r>
              <a:rPr lang="en-US" dirty="0"/>
              <a:t>HERE GOES THE TITLE OF YOUR SECTION</a:t>
            </a:r>
            <a:endParaRPr lang="es-ES" dirty="0"/>
          </a:p>
        </p:txBody>
      </p:sp>
      <p:sp>
        <p:nvSpPr>
          <p:cNvPr id="3" name="Subtitle 2"/>
          <p:cNvSpPr>
            <a:spLocks noGrp="1"/>
          </p:cNvSpPr>
          <p:nvPr>
            <p:ph type="subTitle" idx="1" hasCustomPrompt="1"/>
          </p:nvPr>
        </p:nvSpPr>
        <p:spPr>
          <a:xfrm>
            <a:off x="4262775" y="990982"/>
            <a:ext cx="4164106" cy="525931"/>
          </a:xfrm>
          <a:prstGeom prst="rect">
            <a:avLst/>
          </a:prstGeom>
        </p:spPr>
        <p:txBody>
          <a:bodyPr anchor="b"/>
          <a:lstStyle>
            <a:lvl1pPr marL="0" indent="0" algn="l">
              <a:buNone/>
              <a:defRPr sz="1700" b="1" baseline="0">
                <a:solidFill>
                  <a:srgbClr val="EE5859"/>
                </a:solidFill>
                <a:latin typeface="Arial Narrow" panose="020B0606020202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Here goes your title</a:t>
            </a:r>
            <a:endParaRPr lang="es-ES" dirty="0"/>
          </a:p>
        </p:txBody>
      </p:sp>
      <p:sp>
        <p:nvSpPr>
          <p:cNvPr id="9" name="Text Placeholder 8"/>
          <p:cNvSpPr>
            <a:spLocks noGrp="1"/>
          </p:cNvSpPr>
          <p:nvPr>
            <p:ph type="body" sz="quarter" idx="13" hasCustomPrompt="1"/>
          </p:nvPr>
        </p:nvSpPr>
        <p:spPr>
          <a:xfrm>
            <a:off x="4262775" y="1526859"/>
            <a:ext cx="4164106" cy="4063235"/>
          </a:xfrm>
          <a:prstGeom prst="rect">
            <a:avLst/>
          </a:prstGeom>
        </p:spPr>
        <p:txBody>
          <a:bodyPr/>
          <a:lstStyle>
            <a:lvl1pPr marL="0" indent="0">
              <a:lnSpc>
                <a:spcPts val="1500"/>
              </a:lnSpc>
              <a:buNone/>
              <a:defRPr sz="1300">
                <a:solidFill>
                  <a:srgbClr val="58585A"/>
                </a:solidFill>
                <a:latin typeface="Arial Narrow" panose="020B0606020202030204" pitchFamily="34" charset="0"/>
              </a:defRPr>
            </a:lvl1pPr>
          </a:lstStyle>
          <a:p>
            <a:pPr lvl="0"/>
            <a:r>
              <a:rPr lang="en-US" dirty="0"/>
              <a:t>Here goes your plain text</a:t>
            </a:r>
            <a:endParaRPr lang="es-ES" dirty="0"/>
          </a:p>
        </p:txBody>
      </p:sp>
    </p:spTree>
    <p:extLst>
      <p:ext uri="{BB962C8B-B14F-4D97-AF65-F5344CB8AC3E}">
        <p14:creationId xmlns:p14="http://schemas.microsoft.com/office/powerpoint/2010/main" val="30409777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Op1 Left banner, Text &amp; Icons OpA">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91907" y="1845250"/>
            <a:ext cx="2941487" cy="2501153"/>
          </a:xfrm>
          <a:prstGeom prst="rect">
            <a:avLst/>
          </a:prstGeom>
        </p:spPr>
        <p:txBody>
          <a:bodyPr anchor="ctr"/>
          <a:lstStyle>
            <a:lvl1pPr algn="l">
              <a:lnSpc>
                <a:spcPts val="4500"/>
              </a:lnSpc>
              <a:defRPr sz="4400" b="1">
                <a:solidFill>
                  <a:schemeClr val="bg1"/>
                </a:solidFill>
                <a:latin typeface="Arial Narrow" panose="020B0606020202030204" pitchFamily="34" charset="0"/>
              </a:defRPr>
            </a:lvl1pPr>
          </a:lstStyle>
          <a:p>
            <a:r>
              <a:rPr lang="en-US" dirty="0"/>
              <a:t>HERE GOES THE TITLE OF YOUR SECTION</a:t>
            </a:r>
            <a:endParaRPr lang="es-ES" dirty="0"/>
          </a:p>
        </p:txBody>
      </p:sp>
      <p:sp>
        <p:nvSpPr>
          <p:cNvPr id="3" name="Subtitle 2"/>
          <p:cNvSpPr>
            <a:spLocks noGrp="1"/>
          </p:cNvSpPr>
          <p:nvPr>
            <p:ph type="subTitle" idx="1" hasCustomPrompt="1"/>
          </p:nvPr>
        </p:nvSpPr>
        <p:spPr>
          <a:xfrm>
            <a:off x="5428187" y="462065"/>
            <a:ext cx="2998694" cy="525931"/>
          </a:xfrm>
          <a:prstGeom prst="rect">
            <a:avLst/>
          </a:prstGeom>
        </p:spPr>
        <p:txBody>
          <a:bodyPr anchor="b"/>
          <a:lstStyle>
            <a:lvl1pPr marL="0" indent="0" algn="l">
              <a:buNone/>
              <a:defRPr sz="1300" b="1">
                <a:solidFill>
                  <a:srgbClr val="EE5859"/>
                </a:solidFill>
                <a:latin typeface="Arial Narrow" panose="020B0606020202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Here goes the title</a:t>
            </a:r>
            <a:endParaRPr lang="es-ES" dirty="0"/>
          </a:p>
        </p:txBody>
      </p:sp>
      <p:sp>
        <p:nvSpPr>
          <p:cNvPr id="9" name="Text Placeholder 8"/>
          <p:cNvSpPr>
            <a:spLocks noGrp="1"/>
          </p:cNvSpPr>
          <p:nvPr>
            <p:ph type="body" sz="quarter" idx="13" hasCustomPrompt="1"/>
          </p:nvPr>
        </p:nvSpPr>
        <p:spPr>
          <a:xfrm>
            <a:off x="5428187" y="943171"/>
            <a:ext cx="2998694" cy="778053"/>
          </a:xfrm>
          <a:prstGeom prst="rect">
            <a:avLst/>
          </a:prstGeom>
        </p:spPr>
        <p:txBody>
          <a:bodyPr/>
          <a:lstStyle>
            <a:lvl1pPr marL="0" indent="0">
              <a:lnSpc>
                <a:spcPts val="1300"/>
              </a:lnSpc>
              <a:buNone/>
              <a:defRPr sz="1100">
                <a:solidFill>
                  <a:srgbClr val="58585A"/>
                </a:solidFill>
                <a:latin typeface="Arial Narrow" panose="020B0606020202030204" pitchFamily="34" charset="0"/>
              </a:defRPr>
            </a:lvl1pPr>
          </a:lstStyle>
          <a:p>
            <a:pPr lvl="0"/>
            <a:r>
              <a:rPr lang="en-US" dirty="0"/>
              <a:t>Here goes your plain text</a:t>
            </a:r>
            <a:endParaRPr lang="es-ES" dirty="0"/>
          </a:p>
        </p:txBody>
      </p:sp>
      <p:sp>
        <p:nvSpPr>
          <p:cNvPr id="5" name="Picture Placeholder 4"/>
          <p:cNvSpPr>
            <a:spLocks noGrp="1"/>
          </p:cNvSpPr>
          <p:nvPr>
            <p:ph type="pic" sz="quarter" idx="14"/>
          </p:nvPr>
        </p:nvSpPr>
        <p:spPr>
          <a:xfrm>
            <a:off x="4652963" y="850900"/>
            <a:ext cx="663575" cy="663575"/>
          </a:xfrm>
          <a:prstGeom prst="rect">
            <a:avLst/>
          </a:prstGeom>
        </p:spPr>
        <p:txBody>
          <a:bodyPr/>
          <a:lstStyle>
            <a:lvl1pPr>
              <a:defRPr sz="1000"/>
            </a:lvl1pPr>
          </a:lstStyle>
          <a:p>
            <a:endParaRPr lang="es-ES" dirty="0"/>
          </a:p>
        </p:txBody>
      </p:sp>
      <p:sp>
        <p:nvSpPr>
          <p:cNvPr id="8" name="Text Placeholder 8"/>
          <p:cNvSpPr>
            <a:spLocks noGrp="1"/>
          </p:cNvSpPr>
          <p:nvPr>
            <p:ph type="body" sz="quarter" idx="15" hasCustomPrompt="1"/>
          </p:nvPr>
        </p:nvSpPr>
        <p:spPr>
          <a:xfrm>
            <a:off x="5428187" y="2238190"/>
            <a:ext cx="2998694" cy="778053"/>
          </a:xfrm>
          <a:prstGeom prst="rect">
            <a:avLst/>
          </a:prstGeom>
        </p:spPr>
        <p:txBody>
          <a:bodyPr/>
          <a:lstStyle>
            <a:lvl1pPr marL="0" indent="0">
              <a:lnSpc>
                <a:spcPts val="1300"/>
              </a:lnSpc>
              <a:buNone/>
              <a:defRPr sz="1100">
                <a:solidFill>
                  <a:srgbClr val="58585A"/>
                </a:solidFill>
                <a:latin typeface="Arial Narrow" panose="020B0606020202030204" pitchFamily="34" charset="0"/>
              </a:defRPr>
            </a:lvl1pPr>
          </a:lstStyle>
          <a:p>
            <a:pPr lvl="0"/>
            <a:r>
              <a:rPr lang="en-US" dirty="0"/>
              <a:t>Here goes your plain text</a:t>
            </a:r>
            <a:endParaRPr lang="es-ES" dirty="0"/>
          </a:p>
        </p:txBody>
      </p:sp>
      <p:sp>
        <p:nvSpPr>
          <p:cNvPr id="10" name="Picture Placeholder 4"/>
          <p:cNvSpPr>
            <a:spLocks noGrp="1"/>
          </p:cNvSpPr>
          <p:nvPr>
            <p:ph type="pic" sz="quarter" idx="16"/>
          </p:nvPr>
        </p:nvSpPr>
        <p:spPr>
          <a:xfrm>
            <a:off x="4652963" y="2145919"/>
            <a:ext cx="663575" cy="663575"/>
          </a:xfrm>
          <a:prstGeom prst="rect">
            <a:avLst/>
          </a:prstGeom>
        </p:spPr>
        <p:txBody>
          <a:bodyPr/>
          <a:lstStyle>
            <a:lvl1pPr>
              <a:defRPr sz="1000"/>
            </a:lvl1pPr>
          </a:lstStyle>
          <a:p>
            <a:endParaRPr lang="es-ES" dirty="0"/>
          </a:p>
        </p:txBody>
      </p:sp>
      <p:sp>
        <p:nvSpPr>
          <p:cNvPr id="12" name="Text Placeholder 8"/>
          <p:cNvSpPr>
            <a:spLocks noGrp="1"/>
          </p:cNvSpPr>
          <p:nvPr>
            <p:ph type="body" sz="quarter" idx="17" hasCustomPrompt="1"/>
          </p:nvPr>
        </p:nvSpPr>
        <p:spPr>
          <a:xfrm>
            <a:off x="5428187" y="3568350"/>
            <a:ext cx="2998694" cy="778053"/>
          </a:xfrm>
          <a:prstGeom prst="rect">
            <a:avLst/>
          </a:prstGeom>
        </p:spPr>
        <p:txBody>
          <a:bodyPr/>
          <a:lstStyle>
            <a:lvl1pPr marL="0" indent="0">
              <a:lnSpc>
                <a:spcPts val="1300"/>
              </a:lnSpc>
              <a:buNone/>
              <a:defRPr sz="1100">
                <a:solidFill>
                  <a:srgbClr val="58585A"/>
                </a:solidFill>
                <a:latin typeface="Arial Narrow" panose="020B0606020202030204" pitchFamily="34" charset="0"/>
              </a:defRPr>
            </a:lvl1pPr>
          </a:lstStyle>
          <a:p>
            <a:pPr lvl="0"/>
            <a:r>
              <a:rPr lang="en-US" dirty="0"/>
              <a:t>Here goes your plain text</a:t>
            </a:r>
            <a:endParaRPr lang="es-ES" dirty="0"/>
          </a:p>
        </p:txBody>
      </p:sp>
      <p:sp>
        <p:nvSpPr>
          <p:cNvPr id="13" name="Picture Placeholder 4"/>
          <p:cNvSpPr>
            <a:spLocks noGrp="1"/>
          </p:cNvSpPr>
          <p:nvPr>
            <p:ph type="pic" sz="quarter" idx="18"/>
          </p:nvPr>
        </p:nvSpPr>
        <p:spPr>
          <a:xfrm>
            <a:off x="4652963" y="3476079"/>
            <a:ext cx="663575" cy="663575"/>
          </a:xfrm>
          <a:prstGeom prst="rect">
            <a:avLst/>
          </a:prstGeom>
        </p:spPr>
        <p:txBody>
          <a:bodyPr/>
          <a:lstStyle>
            <a:lvl1pPr>
              <a:defRPr sz="1000"/>
            </a:lvl1pPr>
          </a:lstStyle>
          <a:p>
            <a:endParaRPr lang="es-ES" dirty="0"/>
          </a:p>
        </p:txBody>
      </p:sp>
      <p:sp>
        <p:nvSpPr>
          <p:cNvPr id="15" name="Text Placeholder 8"/>
          <p:cNvSpPr>
            <a:spLocks noGrp="1"/>
          </p:cNvSpPr>
          <p:nvPr>
            <p:ph type="body" sz="quarter" idx="19" hasCustomPrompt="1"/>
          </p:nvPr>
        </p:nvSpPr>
        <p:spPr>
          <a:xfrm>
            <a:off x="5428187" y="4905571"/>
            <a:ext cx="2998694" cy="778053"/>
          </a:xfrm>
          <a:prstGeom prst="rect">
            <a:avLst/>
          </a:prstGeom>
        </p:spPr>
        <p:txBody>
          <a:bodyPr/>
          <a:lstStyle>
            <a:lvl1pPr marL="0" indent="0">
              <a:lnSpc>
                <a:spcPts val="1300"/>
              </a:lnSpc>
              <a:buNone/>
              <a:defRPr sz="1100">
                <a:solidFill>
                  <a:srgbClr val="58585A"/>
                </a:solidFill>
                <a:latin typeface="Arial Narrow" panose="020B0606020202030204" pitchFamily="34" charset="0"/>
              </a:defRPr>
            </a:lvl1pPr>
          </a:lstStyle>
          <a:p>
            <a:pPr lvl="0"/>
            <a:r>
              <a:rPr lang="en-US" dirty="0"/>
              <a:t>Here goes your plain text</a:t>
            </a:r>
            <a:endParaRPr lang="es-ES" dirty="0"/>
          </a:p>
        </p:txBody>
      </p:sp>
      <p:sp>
        <p:nvSpPr>
          <p:cNvPr id="16" name="Picture Placeholder 4"/>
          <p:cNvSpPr>
            <a:spLocks noGrp="1"/>
          </p:cNvSpPr>
          <p:nvPr>
            <p:ph type="pic" sz="quarter" idx="20"/>
          </p:nvPr>
        </p:nvSpPr>
        <p:spPr>
          <a:xfrm>
            <a:off x="4652963" y="4813300"/>
            <a:ext cx="663575" cy="663575"/>
          </a:xfrm>
          <a:prstGeom prst="rect">
            <a:avLst/>
          </a:prstGeom>
        </p:spPr>
        <p:txBody>
          <a:bodyPr/>
          <a:lstStyle>
            <a:lvl1pPr>
              <a:defRPr sz="1000"/>
            </a:lvl1pPr>
          </a:lstStyle>
          <a:p>
            <a:endParaRPr lang="es-ES" dirty="0"/>
          </a:p>
        </p:txBody>
      </p:sp>
      <p:sp>
        <p:nvSpPr>
          <p:cNvPr id="21" name="Text Placeholder 20"/>
          <p:cNvSpPr>
            <a:spLocks noGrp="1"/>
          </p:cNvSpPr>
          <p:nvPr>
            <p:ph type="body" sz="quarter" idx="21" hasCustomPrompt="1"/>
          </p:nvPr>
        </p:nvSpPr>
        <p:spPr>
          <a:xfrm>
            <a:off x="5428187" y="1836013"/>
            <a:ext cx="2998787" cy="437765"/>
          </a:xfrm>
          <a:prstGeom prst="rect">
            <a:avLst/>
          </a:prstGeom>
        </p:spPr>
        <p:txBody>
          <a:bodyPr anchor="b"/>
          <a:lstStyle>
            <a:lvl1pPr marL="0" indent="0">
              <a:buNone/>
              <a:defRPr sz="1300" b="1">
                <a:solidFill>
                  <a:srgbClr val="EE5859"/>
                </a:solidFill>
                <a:latin typeface="Arial Narrow" panose="020B0606020202030204" pitchFamily="34" charset="0"/>
              </a:defRPr>
            </a:lvl1pPr>
          </a:lstStyle>
          <a:p>
            <a:pPr lvl="0"/>
            <a:r>
              <a:rPr lang="en-US" dirty="0"/>
              <a:t>Here goes the title</a:t>
            </a:r>
            <a:endParaRPr lang="es-ES" dirty="0"/>
          </a:p>
        </p:txBody>
      </p:sp>
      <p:sp>
        <p:nvSpPr>
          <p:cNvPr id="22" name="Text Placeholder 20"/>
          <p:cNvSpPr>
            <a:spLocks noGrp="1"/>
          </p:cNvSpPr>
          <p:nvPr>
            <p:ph type="body" sz="quarter" idx="22" hasCustomPrompt="1"/>
          </p:nvPr>
        </p:nvSpPr>
        <p:spPr>
          <a:xfrm>
            <a:off x="5428094" y="3161145"/>
            <a:ext cx="2998787" cy="437765"/>
          </a:xfrm>
          <a:prstGeom prst="rect">
            <a:avLst/>
          </a:prstGeom>
        </p:spPr>
        <p:txBody>
          <a:bodyPr anchor="b"/>
          <a:lstStyle>
            <a:lvl1pPr marL="0" indent="0">
              <a:buNone/>
              <a:defRPr sz="1300" b="1">
                <a:solidFill>
                  <a:srgbClr val="EE5859"/>
                </a:solidFill>
                <a:latin typeface="Arial Narrow" panose="020B0606020202030204" pitchFamily="34" charset="0"/>
              </a:defRPr>
            </a:lvl1pPr>
          </a:lstStyle>
          <a:p>
            <a:pPr lvl="0"/>
            <a:r>
              <a:rPr lang="en-US" dirty="0"/>
              <a:t>Here goes the title</a:t>
            </a:r>
            <a:endParaRPr lang="es-ES" dirty="0"/>
          </a:p>
        </p:txBody>
      </p:sp>
      <p:sp>
        <p:nvSpPr>
          <p:cNvPr id="23" name="Text Placeholder 20"/>
          <p:cNvSpPr>
            <a:spLocks noGrp="1"/>
          </p:cNvSpPr>
          <p:nvPr>
            <p:ph type="body" sz="quarter" idx="23" hasCustomPrompt="1"/>
          </p:nvPr>
        </p:nvSpPr>
        <p:spPr>
          <a:xfrm>
            <a:off x="5428094" y="4520185"/>
            <a:ext cx="2998787" cy="437765"/>
          </a:xfrm>
          <a:prstGeom prst="rect">
            <a:avLst/>
          </a:prstGeom>
        </p:spPr>
        <p:txBody>
          <a:bodyPr anchor="b"/>
          <a:lstStyle>
            <a:lvl1pPr marL="0" indent="0">
              <a:buNone/>
              <a:defRPr sz="1300" b="1">
                <a:solidFill>
                  <a:srgbClr val="EE5859"/>
                </a:solidFill>
                <a:latin typeface="Arial Narrow" panose="020B0606020202030204" pitchFamily="34" charset="0"/>
              </a:defRPr>
            </a:lvl1pPr>
          </a:lstStyle>
          <a:p>
            <a:pPr lvl="0"/>
            <a:r>
              <a:rPr lang="en-US" dirty="0"/>
              <a:t>Here goes the title</a:t>
            </a:r>
            <a:endParaRPr lang="es-ES" dirty="0"/>
          </a:p>
        </p:txBody>
      </p:sp>
    </p:spTree>
    <p:extLst>
      <p:ext uri="{BB962C8B-B14F-4D97-AF65-F5344CB8AC3E}">
        <p14:creationId xmlns:p14="http://schemas.microsoft.com/office/powerpoint/2010/main" val="33530865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Op1 Left banner &amp; Image OpA">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91907" y="1845250"/>
            <a:ext cx="2941487" cy="2501153"/>
          </a:xfrm>
          <a:prstGeom prst="rect">
            <a:avLst/>
          </a:prstGeom>
        </p:spPr>
        <p:txBody>
          <a:bodyPr anchor="ctr"/>
          <a:lstStyle>
            <a:lvl1pPr algn="l">
              <a:lnSpc>
                <a:spcPts val="4500"/>
              </a:lnSpc>
              <a:defRPr sz="4400" b="1">
                <a:solidFill>
                  <a:schemeClr val="bg1"/>
                </a:solidFill>
                <a:latin typeface="Arial Narrow" panose="020B0606020202030204" pitchFamily="34" charset="0"/>
              </a:defRPr>
            </a:lvl1pPr>
          </a:lstStyle>
          <a:p>
            <a:r>
              <a:rPr lang="en-US" dirty="0"/>
              <a:t>HERE GOES THE TITLE OF YOU SECTION</a:t>
            </a:r>
            <a:endParaRPr lang="es-ES" dirty="0"/>
          </a:p>
        </p:txBody>
      </p:sp>
      <p:sp>
        <p:nvSpPr>
          <p:cNvPr id="7" name="Picture Placeholder 6"/>
          <p:cNvSpPr>
            <a:spLocks noGrp="1"/>
          </p:cNvSpPr>
          <p:nvPr>
            <p:ph type="pic" sz="quarter" idx="10" hasCustomPrompt="1"/>
          </p:nvPr>
        </p:nvSpPr>
        <p:spPr>
          <a:xfrm>
            <a:off x="3667125" y="198438"/>
            <a:ext cx="5287963" cy="5891212"/>
          </a:xfrm>
          <a:prstGeom prst="rect">
            <a:avLst/>
          </a:prstGeom>
        </p:spPr>
        <p:txBody>
          <a:bodyPr/>
          <a:lstStyle>
            <a:lvl1pPr>
              <a:defRPr>
                <a:latin typeface="Arial Narrow" panose="020B0606020202030204" pitchFamily="34" charset="0"/>
              </a:defRPr>
            </a:lvl1pPr>
          </a:lstStyle>
          <a:p>
            <a:r>
              <a:rPr lang="en-GB" noProof="0" dirty="0"/>
              <a:t>Click</a:t>
            </a:r>
            <a:r>
              <a:rPr lang="es-ES" dirty="0"/>
              <a:t> in </a:t>
            </a:r>
            <a:r>
              <a:rPr lang="es-ES" dirty="0" err="1"/>
              <a:t>the</a:t>
            </a:r>
            <a:r>
              <a:rPr lang="es-ES" dirty="0"/>
              <a:t> </a:t>
            </a:r>
            <a:r>
              <a:rPr lang="es-ES" dirty="0" err="1"/>
              <a:t>icon</a:t>
            </a:r>
            <a:r>
              <a:rPr lang="es-ES" dirty="0"/>
              <a:t> </a:t>
            </a:r>
            <a:r>
              <a:rPr lang="es-ES" dirty="0" err="1"/>
              <a:t>below</a:t>
            </a:r>
            <a:r>
              <a:rPr lang="es-ES" dirty="0"/>
              <a:t> to </a:t>
            </a:r>
            <a:r>
              <a:rPr lang="es-ES" dirty="0" err="1"/>
              <a:t>insert</a:t>
            </a:r>
            <a:r>
              <a:rPr lang="es-ES" dirty="0"/>
              <a:t> </a:t>
            </a:r>
            <a:r>
              <a:rPr lang="es-ES" dirty="0" err="1"/>
              <a:t>your</a:t>
            </a:r>
            <a:r>
              <a:rPr lang="es-ES" dirty="0"/>
              <a:t> </a:t>
            </a:r>
            <a:r>
              <a:rPr lang="es-ES" dirty="0" err="1"/>
              <a:t>picture</a:t>
            </a:r>
            <a:endParaRPr lang="es-ES" dirty="0"/>
          </a:p>
        </p:txBody>
      </p:sp>
    </p:spTree>
    <p:extLst>
      <p:ext uri="{BB962C8B-B14F-4D97-AF65-F5344CB8AC3E}">
        <p14:creationId xmlns:p14="http://schemas.microsoft.com/office/powerpoint/2010/main" val="31090387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Op1 Big Left banner+Text &amp; Text + Icons">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91889" y="-15484"/>
            <a:ext cx="2941487" cy="2501153"/>
          </a:xfrm>
          <a:prstGeom prst="rect">
            <a:avLst/>
          </a:prstGeom>
        </p:spPr>
        <p:txBody>
          <a:bodyPr anchor="b"/>
          <a:lstStyle>
            <a:lvl1pPr algn="l">
              <a:lnSpc>
                <a:spcPts val="4500"/>
              </a:lnSpc>
              <a:defRPr sz="4400" b="1">
                <a:solidFill>
                  <a:schemeClr val="bg1"/>
                </a:solidFill>
                <a:latin typeface="Arial Narrow" panose="020B0606020202030204" pitchFamily="34" charset="0"/>
              </a:defRPr>
            </a:lvl1pPr>
          </a:lstStyle>
          <a:p>
            <a:r>
              <a:rPr lang="en-US" dirty="0"/>
              <a:t>HERE GOES YOUR TITLE</a:t>
            </a:r>
            <a:endParaRPr lang="es-ES" dirty="0"/>
          </a:p>
        </p:txBody>
      </p:sp>
      <p:sp>
        <p:nvSpPr>
          <p:cNvPr id="3" name="Subtitle 2"/>
          <p:cNvSpPr>
            <a:spLocks noGrp="1"/>
          </p:cNvSpPr>
          <p:nvPr>
            <p:ph type="subTitle" idx="1" hasCustomPrompt="1"/>
          </p:nvPr>
        </p:nvSpPr>
        <p:spPr>
          <a:xfrm>
            <a:off x="491889" y="2593539"/>
            <a:ext cx="2941487" cy="525931"/>
          </a:xfrm>
          <a:prstGeom prst="rect">
            <a:avLst/>
          </a:prstGeom>
        </p:spPr>
        <p:txBody>
          <a:bodyPr anchor="b"/>
          <a:lstStyle>
            <a:lvl1pPr marL="0" indent="0" algn="l">
              <a:buNone/>
              <a:defRPr sz="1500" b="1">
                <a:solidFill>
                  <a:srgbClr val="EE5859"/>
                </a:solidFill>
                <a:latin typeface="Arial Narrow" panose="020B0606020202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Here goes your header</a:t>
            </a:r>
            <a:endParaRPr lang="es-ES" dirty="0"/>
          </a:p>
        </p:txBody>
      </p:sp>
      <p:sp>
        <p:nvSpPr>
          <p:cNvPr id="9" name="Text Placeholder 8"/>
          <p:cNvSpPr>
            <a:spLocks noGrp="1"/>
          </p:cNvSpPr>
          <p:nvPr>
            <p:ph type="body" sz="quarter" idx="13" hasCustomPrompt="1"/>
          </p:nvPr>
        </p:nvSpPr>
        <p:spPr>
          <a:xfrm>
            <a:off x="491889" y="3119470"/>
            <a:ext cx="2941487" cy="2893023"/>
          </a:xfrm>
          <a:prstGeom prst="rect">
            <a:avLst/>
          </a:prstGeom>
        </p:spPr>
        <p:txBody>
          <a:bodyPr/>
          <a:lstStyle>
            <a:lvl1pPr marL="0" indent="0">
              <a:lnSpc>
                <a:spcPts val="1500"/>
              </a:lnSpc>
              <a:buNone/>
              <a:defRPr sz="1100">
                <a:solidFill>
                  <a:schemeClr val="bg1"/>
                </a:solidFill>
                <a:latin typeface="Arial Narrow" panose="020B0606020202030204" pitchFamily="34" charset="0"/>
              </a:defRPr>
            </a:lvl1pPr>
          </a:lstStyle>
          <a:p>
            <a:pPr lvl="0"/>
            <a:r>
              <a:rPr lang="en-US" dirty="0"/>
              <a:t>Here goes your plain text</a:t>
            </a:r>
            <a:endParaRPr lang="es-ES" dirty="0"/>
          </a:p>
        </p:txBody>
      </p:sp>
      <p:sp>
        <p:nvSpPr>
          <p:cNvPr id="21" name="Text Placeholder 8"/>
          <p:cNvSpPr>
            <a:spLocks noGrp="1"/>
          </p:cNvSpPr>
          <p:nvPr>
            <p:ph type="body" sz="quarter" idx="14" hasCustomPrompt="1"/>
          </p:nvPr>
        </p:nvSpPr>
        <p:spPr>
          <a:xfrm>
            <a:off x="5428187" y="943171"/>
            <a:ext cx="2998694" cy="778053"/>
          </a:xfrm>
          <a:prstGeom prst="rect">
            <a:avLst/>
          </a:prstGeom>
        </p:spPr>
        <p:txBody>
          <a:bodyPr/>
          <a:lstStyle>
            <a:lvl1pPr marL="0" indent="0">
              <a:lnSpc>
                <a:spcPts val="1300"/>
              </a:lnSpc>
              <a:buNone/>
              <a:defRPr sz="1100">
                <a:solidFill>
                  <a:srgbClr val="58585A"/>
                </a:solidFill>
                <a:latin typeface="Arial Narrow" panose="020B0606020202030204" pitchFamily="34" charset="0"/>
              </a:defRPr>
            </a:lvl1pPr>
          </a:lstStyle>
          <a:p>
            <a:pPr lvl="0"/>
            <a:r>
              <a:rPr lang="en-US" dirty="0"/>
              <a:t>Here goes the plain text</a:t>
            </a:r>
            <a:endParaRPr lang="es-ES" dirty="0"/>
          </a:p>
        </p:txBody>
      </p:sp>
      <p:sp>
        <p:nvSpPr>
          <p:cNvPr id="22" name="Picture Placeholder 4"/>
          <p:cNvSpPr>
            <a:spLocks noGrp="1"/>
          </p:cNvSpPr>
          <p:nvPr>
            <p:ph type="pic" sz="quarter" idx="15"/>
          </p:nvPr>
        </p:nvSpPr>
        <p:spPr>
          <a:xfrm>
            <a:off x="4652963" y="850900"/>
            <a:ext cx="663575" cy="663575"/>
          </a:xfrm>
          <a:prstGeom prst="rect">
            <a:avLst/>
          </a:prstGeom>
        </p:spPr>
        <p:txBody>
          <a:bodyPr/>
          <a:lstStyle>
            <a:lvl1pPr>
              <a:defRPr sz="1000"/>
            </a:lvl1pPr>
          </a:lstStyle>
          <a:p>
            <a:endParaRPr lang="es-ES" dirty="0"/>
          </a:p>
        </p:txBody>
      </p:sp>
      <p:sp>
        <p:nvSpPr>
          <p:cNvPr id="23" name="Text Placeholder 8"/>
          <p:cNvSpPr>
            <a:spLocks noGrp="1"/>
          </p:cNvSpPr>
          <p:nvPr>
            <p:ph type="body" sz="quarter" idx="16" hasCustomPrompt="1"/>
          </p:nvPr>
        </p:nvSpPr>
        <p:spPr>
          <a:xfrm>
            <a:off x="5428187" y="2238190"/>
            <a:ext cx="2998694" cy="778053"/>
          </a:xfrm>
          <a:prstGeom prst="rect">
            <a:avLst/>
          </a:prstGeom>
        </p:spPr>
        <p:txBody>
          <a:bodyPr/>
          <a:lstStyle>
            <a:lvl1pPr marL="0" indent="0">
              <a:lnSpc>
                <a:spcPts val="1300"/>
              </a:lnSpc>
              <a:buNone/>
              <a:defRPr sz="1100">
                <a:solidFill>
                  <a:srgbClr val="58585A"/>
                </a:solidFill>
                <a:latin typeface="Arial Narrow" panose="020B0606020202030204" pitchFamily="34" charset="0"/>
              </a:defRPr>
            </a:lvl1pPr>
          </a:lstStyle>
          <a:p>
            <a:pPr lvl="0"/>
            <a:r>
              <a:rPr lang="en-US" dirty="0"/>
              <a:t>Here goes the plain text</a:t>
            </a:r>
            <a:endParaRPr lang="es-ES" dirty="0"/>
          </a:p>
        </p:txBody>
      </p:sp>
      <p:sp>
        <p:nvSpPr>
          <p:cNvPr id="24" name="Picture Placeholder 4"/>
          <p:cNvSpPr>
            <a:spLocks noGrp="1"/>
          </p:cNvSpPr>
          <p:nvPr>
            <p:ph type="pic" sz="quarter" idx="17"/>
          </p:nvPr>
        </p:nvSpPr>
        <p:spPr>
          <a:xfrm>
            <a:off x="4652963" y="2145919"/>
            <a:ext cx="663575" cy="663575"/>
          </a:xfrm>
          <a:prstGeom prst="rect">
            <a:avLst/>
          </a:prstGeom>
        </p:spPr>
        <p:txBody>
          <a:bodyPr/>
          <a:lstStyle>
            <a:lvl1pPr>
              <a:defRPr sz="1000"/>
            </a:lvl1pPr>
          </a:lstStyle>
          <a:p>
            <a:endParaRPr lang="es-ES" dirty="0"/>
          </a:p>
        </p:txBody>
      </p:sp>
      <p:sp>
        <p:nvSpPr>
          <p:cNvPr id="25" name="Text Placeholder 8"/>
          <p:cNvSpPr>
            <a:spLocks noGrp="1"/>
          </p:cNvSpPr>
          <p:nvPr>
            <p:ph type="body" sz="quarter" idx="18" hasCustomPrompt="1"/>
          </p:nvPr>
        </p:nvSpPr>
        <p:spPr>
          <a:xfrm>
            <a:off x="5428187" y="3568350"/>
            <a:ext cx="2998694" cy="778053"/>
          </a:xfrm>
          <a:prstGeom prst="rect">
            <a:avLst/>
          </a:prstGeom>
        </p:spPr>
        <p:txBody>
          <a:bodyPr/>
          <a:lstStyle>
            <a:lvl1pPr marL="0" indent="0">
              <a:lnSpc>
                <a:spcPts val="1300"/>
              </a:lnSpc>
              <a:buNone/>
              <a:defRPr sz="1100">
                <a:solidFill>
                  <a:srgbClr val="58585A"/>
                </a:solidFill>
                <a:latin typeface="Arial Narrow" panose="020B0606020202030204" pitchFamily="34" charset="0"/>
              </a:defRPr>
            </a:lvl1pPr>
          </a:lstStyle>
          <a:p>
            <a:pPr lvl="0"/>
            <a:r>
              <a:rPr lang="en-US" dirty="0"/>
              <a:t>Here goes the plain text</a:t>
            </a:r>
            <a:endParaRPr lang="es-ES" dirty="0"/>
          </a:p>
        </p:txBody>
      </p:sp>
      <p:sp>
        <p:nvSpPr>
          <p:cNvPr id="26" name="Picture Placeholder 4"/>
          <p:cNvSpPr>
            <a:spLocks noGrp="1"/>
          </p:cNvSpPr>
          <p:nvPr>
            <p:ph type="pic" sz="quarter" idx="19"/>
          </p:nvPr>
        </p:nvSpPr>
        <p:spPr>
          <a:xfrm>
            <a:off x="4652963" y="3476079"/>
            <a:ext cx="663575" cy="663575"/>
          </a:xfrm>
          <a:prstGeom prst="rect">
            <a:avLst/>
          </a:prstGeom>
        </p:spPr>
        <p:txBody>
          <a:bodyPr/>
          <a:lstStyle>
            <a:lvl1pPr>
              <a:defRPr sz="1000"/>
            </a:lvl1pPr>
          </a:lstStyle>
          <a:p>
            <a:endParaRPr lang="es-ES" dirty="0"/>
          </a:p>
        </p:txBody>
      </p:sp>
      <p:sp>
        <p:nvSpPr>
          <p:cNvPr id="27" name="Text Placeholder 8"/>
          <p:cNvSpPr>
            <a:spLocks noGrp="1"/>
          </p:cNvSpPr>
          <p:nvPr>
            <p:ph type="body" sz="quarter" idx="20" hasCustomPrompt="1"/>
          </p:nvPr>
        </p:nvSpPr>
        <p:spPr>
          <a:xfrm>
            <a:off x="5428187" y="4905571"/>
            <a:ext cx="2998694" cy="778053"/>
          </a:xfrm>
          <a:prstGeom prst="rect">
            <a:avLst/>
          </a:prstGeom>
        </p:spPr>
        <p:txBody>
          <a:bodyPr/>
          <a:lstStyle>
            <a:lvl1pPr marL="0" indent="0">
              <a:lnSpc>
                <a:spcPts val="1300"/>
              </a:lnSpc>
              <a:buNone/>
              <a:defRPr sz="1100">
                <a:solidFill>
                  <a:srgbClr val="58585A"/>
                </a:solidFill>
                <a:latin typeface="Arial Narrow" panose="020B0606020202030204" pitchFamily="34" charset="0"/>
              </a:defRPr>
            </a:lvl1pPr>
          </a:lstStyle>
          <a:p>
            <a:pPr lvl="0"/>
            <a:r>
              <a:rPr lang="en-US" dirty="0"/>
              <a:t>Here goes the plain text</a:t>
            </a:r>
            <a:endParaRPr lang="es-ES" dirty="0"/>
          </a:p>
        </p:txBody>
      </p:sp>
      <p:sp>
        <p:nvSpPr>
          <p:cNvPr id="28" name="Picture Placeholder 4"/>
          <p:cNvSpPr>
            <a:spLocks noGrp="1"/>
          </p:cNvSpPr>
          <p:nvPr>
            <p:ph type="pic" sz="quarter" idx="21"/>
          </p:nvPr>
        </p:nvSpPr>
        <p:spPr>
          <a:xfrm>
            <a:off x="4652963" y="4813300"/>
            <a:ext cx="663575" cy="663575"/>
          </a:xfrm>
          <a:prstGeom prst="rect">
            <a:avLst/>
          </a:prstGeom>
        </p:spPr>
        <p:txBody>
          <a:bodyPr/>
          <a:lstStyle>
            <a:lvl1pPr>
              <a:defRPr sz="1000"/>
            </a:lvl1pPr>
          </a:lstStyle>
          <a:p>
            <a:endParaRPr lang="es-ES" dirty="0"/>
          </a:p>
        </p:txBody>
      </p:sp>
      <p:sp>
        <p:nvSpPr>
          <p:cNvPr id="29" name="Text Placeholder 20"/>
          <p:cNvSpPr>
            <a:spLocks noGrp="1"/>
          </p:cNvSpPr>
          <p:nvPr>
            <p:ph type="body" sz="quarter" idx="22" hasCustomPrompt="1"/>
          </p:nvPr>
        </p:nvSpPr>
        <p:spPr>
          <a:xfrm>
            <a:off x="5428187" y="1836013"/>
            <a:ext cx="2998787" cy="437765"/>
          </a:xfrm>
          <a:prstGeom prst="rect">
            <a:avLst/>
          </a:prstGeom>
        </p:spPr>
        <p:txBody>
          <a:bodyPr anchor="b"/>
          <a:lstStyle>
            <a:lvl1pPr marL="0" indent="0">
              <a:buNone/>
              <a:defRPr sz="1300" b="1">
                <a:solidFill>
                  <a:srgbClr val="EE5859"/>
                </a:solidFill>
                <a:latin typeface="Arial Narrow" panose="020B0606020202030204" pitchFamily="34" charset="0"/>
              </a:defRPr>
            </a:lvl1pPr>
          </a:lstStyle>
          <a:p>
            <a:pPr lvl="0"/>
            <a:r>
              <a:rPr lang="en-US" dirty="0"/>
              <a:t>Here goes the title</a:t>
            </a:r>
            <a:endParaRPr lang="es-ES" dirty="0"/>
          </a:p>
        </p:txBody>
      </p:sp>
      <p:sp>
        <p:nvSpPr>
          <p:cNvPr id="30" name="Text Placeholder 20"/>
          <p:cNvSpPr>
            <a:spLocks noGrp="1"/>
          </p:cNvSpPr>
          <p:nvPr>
            <p:ph type="body" sz="quarter" idx="23" hasCustomPrompt="1"/>
          </p:nvPr>
        </p:nvSpPr>
        <p:spPr>
          <a:xfrm>
            <a:off x="5428094" y="3161145"/>
            <a:ext cx="2998787" cy="437765"/>
          </a:xfrm>
          <a:prstGeom prst="rect">
            <a:avLst/>
          </a:prstGeom>
        </p:spPr>
        <p:txBody>
          <a:bodyPr anchor="b"/>
          <a:lstStyle>
            <a:lvl1pPr marL="0" indent="0">
              <a:buNone/>
              <a:defRPr sz="1300" b="1">
                <a:solidFill>
                  <a:srgbClr val="EE5859"/>
                </a:solidFill>
                <a:latin typeface="Arial Narrow" panose="020B0606020202030204" pitchFamily="34" charset="0"/>
              </a:defRPr>
            </a:lvl1pPr>
          </a:lstStyle>
          <a:p>
            <a:pPr lvl="0"/>
            <a:r>
              <a:rPr lang="en-US" dirty="0"/>
              <a:t>Here goes the title</a:t>
            </a:r>
            <a:endParaRPr lang="es-ES" dirty="0"/>
          </a:p>
        </p:txBody>
      </p:sp>
      <p:sp>
        <p:nvSpPr>
          <p:cNvPr id="31" name="Text Placeholder 20"/>
          <p:cNvSpPr>
            <a:spLocks noGrp="1"/>
          </p:cNvSpPr>
          <p:nvPr>
            <p:ph type="body" sz="quarter" idx="24" hasCustomPrompt="1"/>
          </p:nvPr>
        </p:nvSpPr>
        <p:spPr>
          <a:xfrm>
            <a:off x="5428094" y="4520185"/>
            <a:ext cx="2998787" cy="437765"/>
          </a:xfrm>
          <a:prstGeom prst="rect">
            <a:avLst/>
          </a:prstGeom>
        </p:spPr>
        <p:txBody>
          <a:bodyPr anchor="b"/>
          <a:lstStyle>
            <a:lvl1pPr marL="0" indent="0">
              <a:buNone/>
              <a:defRPr sz="1300" b="1">
                <a:solidFill>
                  <a:srgbClr val="EE5859"/>
                </a:solidFill>
                <a:latin typeface="Arial Narrow" panose="020B0606020202030204" pitchFamily="34" charset="0"/>
              </a:defRPr>
            </a:lvl1pPr>
          </a:lstStyle>
          <a:p>
            <a:pPr lvl="0"/>
            <a:r>
              <a:rPr lang="en-US" dirty="0"/>
              <a:t>Here goes the title</a:t>
            </a:r>
            <a:endParaRPr lang="es-ES" dirty="0"/>
          </a:p>
        </p:txBody>
      </p:sp>
      <p:sp>
        <p:nvSpPr>
          <p:cNvPr id="16" name="Text Placeholder 20"/>
          <p:cNvSpPr>
            <a:spLocks noGrp="1"/>
          </p:cNvSpPr>
          <p:nvPr>
            <p:ph type="body" sz="quarter" idx="25" hasCustomPrompt="1"/>
          </p:nvPr>
        </p:nvSpPr>
        <p:spPr>
          <a:xfrm>
            <a:off x="5428094" y="550506"/>
            <a:ext cx="2998787" cy="437765"/>
          </a:xfrm>
          <a:prstGeom prst="rect">
            <a:avLst/>
          </a:prstGeom>
        </p:spPr>
        <p:txBody>
          <a:bodyPr anchor="b"/>
          <a:lstStyle>
            <a:lvl1pPr marL="0" indent="0">
              <a:buNone/>
              <a:defRPr sz="1300" b="1">
                <a:solidFill>
                  <a:srgbClr val="EE5859"/>
                </a:solidFill>
                <a:latin typeface="Arial Narrow" panose="020B0606020202030204" pitchFamily="34" charset="0"/>
              </a:defRPr>
            </a:lvl1pPr>
          </a:lstStyle>
          <a:p>
            <a:pPr lvl="0"/>
            <a:r>
              <a:rPr lang="en-US" dirty="0"/>
              <a:t>Here goes the title</a:t>
            </a:r>
            <a:endParaRPr lang="es-ES" dirty="0"/>
          </a:p>
        </p:txBody>
      </p:sp>
    </p:spTree>
    <p:extLst>
      <p:ext uri="{BB962C8B-B14F-4D97-AF65-F5344CB8AC3E}">
        <p14:creationId xmlns:p14="http://schemas.microsoft.com/office/powerpoint/2010/main" val="39199533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Op1 Big Left banner+Text &amp; Imag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91889" y="-15484"/>
            <a:ext cx="2941487" cy="2501153"/>
          </a:xfrm>
          <a:prstGeom prst="rect">
            <a:avLst/>
          </a:prstGeom>
        </p:spPr>
        <p:txBody>
          <a:bodyPr anchor="b"/>
          <a:lstStyle>
            <a:lvl1pPr algn="l">
              <a:lnSpc>
                <a:spcPts val="4500"/>
              </a:lnSpc>
              <a:defRPr sz="4400" b="1" baseline="0">
                <a:solidFill>
                  <a:schemeClr val="bg1"/>
                </a:solidFill>
                <a:latin typeface="Arial Narrow" panose="020B0606020202030204" pitchFamily="34" charset="0"/>
              </a:defRPr>
            </a:lvl1pPr>
          </a:lstStyle>
          <a:p>
            <a:r>
              <a:rPr lang="en-US" dirty="0"/>
              <a:t>HERE GOES YOUR TITLE</a:t>
            </a:r>
            <a:endParaRPr lang="es-ES" dirty="0"/>
          </a:p>
        </p:txBody>
      </p:sp>
      <p:sp>
        <p:nvSpPr>
          <p:cNvPr id="3" name="Subtitle 2"/>
          <p:cNvSpPr>
            <a:spLocks noGrp="1"/>
          </p:cNvSpPr>
          <p:nvPr>
            <p:ph type="subTitle" idx="1" hasCustomPrompt="1"/>
          </p:nvPr>
        </p:nvSpPr>
        <p:spPr>
          <a:xfrm>
            <a:off x="491889" y="2593539"/>
            <a:ext cx="2941487" cy="525931"/>
          </a:xfrm>
          <a:prstGeom prst="rect">
            <a:avLst/>
          </a:prstGeom>
        </p:spPr>
        <p:txBody>
          <a:bodyPr anchor="b"/>
          <a:lstStyle>
            <a:lvl1pPr marL="0" indent="0" algn="l">
              <a:buNone/>
              <a:defRPr sz="1500" b="1">
                <a:solidFill>
                  <a:srgbClr val="EE5859"/>
                </a:solidFill>
                <a:latin typeface="Arial Narrow" panose="020B0606020202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Here goes your header</a:t>
            </a:r>
            <a:endParaRPr lang="es-ES" dirty="0"/>
          </a:p>
        </p:txBody>
      </p:sp>
      <p:sp>
        <p:nvSpPr>
          <p:cNvPr id="9" name="Text Placeholder 8"/>
          <p:cNvSpPr>
            <a:spLocks noGrp="1"/>
          </p:cNvSpPr>
          <p:nvPr>
            <p:ph type="body" sz="quarter" idx="13" hasCustomPrompt="1"/>
          </p:nvPr>
        </p:nvSpPr>
        <p:spPr>
          <a:xfrm>
            <a:off x="491889" y="3119470"/>
            <a:ext cx="2941487" cy="2893023"/>
          </a:xfrm>
          <a:prstGeom prst="rect">
            <a:avLst/>
          </a:prstGeom>
        </p:spPr>
        <p:txBody>
          <a:bodyPr/>
          <a:lstStyle>
            <a:lvl1pPr marL="0" indent="0">
              <a:lnSpc>
                <a:spcPts val="1500"/>
              </a:lnSpc>
              <a:buNone/>
              <a:defRPr sz="1100">
                <a:solidFill>
                  <a:schemeClr val="bg1"/>
                </a:solidFill>
                <a:latin typeface="Arial Narrow" panose="020B0606020202030204" pitchFamily="34" charset="0"/>
              </a:defRPr>
            </a:lvl1pPr>
          </a:lstStyle>
          <a:p>
            <a:pPr lvl="0"/>
            <a:r>
              <a:rPr lang="en-US" dirty="0"/>
              <a:t>Here goes your plain text</a:t>
            </a:r>
            <a:endParaRPr lang="es-ES" dirty="0"/>
          </a:p>
        </p:txBody>
      </p:sp>
      <p:sp>
        <p:nvSpPr>
          <p:cNvPr id="7" name="Picture Placeholder 6"/>
          <p:cNvSpPr>
            <a:spLocks noGrp="1"/>
          </p:cNvSpPr>
          <p:nvPr>
            <p:ph type="pic" sz="quarter" idx="14" hasCustomPrompt="1"/>
          </p:nvPr>
        </p:nvSpPr>
        <p:spPr>
          <a:xfrm>
            <a:off x="4195763" y="150813"/>
            <a:ext cx="4784725" cy="5973762"/>
          </a:xfrm>
          <a:prstGeom prst="rect">
            <a:avLst/>
          </a:prstGeom>
        </p:spPr>
        <p:txBody>
          <a:bodyPr/>
          <a:lstStyle>
            <a:lvl1pPr>
              <a:defRPr>
                <a:latin typeface="Arial Narrow" panose="020B0606020202030204" pitchFamily="34" charset="0"/>
              </a:defRPr>
            </a:lvl1pPr>
          </a:lstStyle>
          <a:p>
            <a:r>
              <a:rPr lang="es-ES" dirty="0" err="1"/>
              <a:t>Click</a:t>
            </a:r>
            <a:r>
              <a:rPr lang="es-ES" dirty="0"/>
              <a:t> in </a:t>
            </a:r>
            <a:r>
              <a:rPr lang="es-ES" dirty="0" err="1"/>
              <a:t>the</a:t>
            </a:r>
            <a:r>
              <a:rPr lang="es-ES" dirty="0"/>
              <a:t> </a:t>
            </a:r>
            <a:r>
              <a:rPr lang="es-ES" dirty="0" err="1"/>
              <a:t>icon</a:t>
            </a:r>
            <a:r>
              <a:rPr lang="es-ES" dirty="0"/>
              <a:t> </a:t>
            </a:r>
            <a:r>
              <a:rPr lang="es-ES" dirty="0" err="1"/>
              <a:t>below</a:t>
            </a:r>
            <a:r>
              <a:rPr lang="es-ES" dirty="0"/>
              <a:t> to </a:t>
            </a:r>
            <a:r>
              <a:rPr lang="es-ES" dirty="0" err="1"/>
              <a:t>insert</a:t>
            </a:r>
            <a:r>
              <a:rPr lang="es-ES" dirty="0"/>
              <a:t> </a:t>
            </a:r>
            <a:r>
              <a:rPr lang="es-ES" dirty="0" err="1"/>
              <a:t>your</a:t>
            </a:r>
            <a:r>
              <a:rPr lang="es-ES" dirty="0"/>
              <a:t> </a:t>
            </a:r>
            <a:r>
              <a:rPr lang="es-ES" dirty="0" err="1"/>
              <a:t>picture</a:t>
            </a:r>
            <a:endParaRPr lang="es-ES" dirty="0"/>
          </a:p>
        </p:txBody>
      </p:sp>
    </p:spTree>
    <p:extLst>
      <p:ext uri="{BB962C8B-B14F-4D97-AF65-F5344CB8AC3E}">
        <p14:creationId xmlns:p14="http://schemas.microsoft.com/office/powerpoint/2010/main" val="38966463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microsoft.com/office/2007/relationships/hdphoto" Target="../media/hdphoto1.wdp"/><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image" Target="../media/image2.png"/><Relationship Id="rId5" Type="http://schemas.openxmlformats.org/officeDocument/2006/relationships/slideLayout" Target="../slideLayouts/slideLayout44.xml"/><Relationship Id="rId10" Type="http://schemas.openxmlformats.org/officeDocument/2006/relationships/image" Target="../media/image20.jpeg"/><Relationship Id="rId4" Type="http://schemas.openxmlformats.org/officeDocument/2006/relationships/slideLayout" Target="../slideLayouts/slideLayout43.xml"/><Relationship Id="rId9" Type="http://schemas.openxmlformats.org/officeDocument/2006/relationships/theme" Target="../theme/theme10.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7.xml"/><Relationship Id="rId7" Type="http://schemas.openxmlformats.org/officeDocument/2006/relationships/image" Target="../media/image10.jpeg"/><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image" Target="../media/image9.jpeg"/><Relationship Id="rId5" Type="http://schemas.openxmlformats.org/officeDocument/2006/relationships/theme" Target="../theme/theme2.xml"/><Relationship Id="rId4" Type="http://schemas.openxmlformats.org/officeDocument/2006/relationships/slideLayout" Target="../slideLayouts/slideLayout8.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image" Target="../media/image2.png"/><Relationship Id="rId5" Type="http://schemas.openxmlformats.org/officeDocument/2006/relationships/image" Target="../media/image12.jpeg"/><Relationship Id="rId4" Type="http://schemas.openxmlformats.org/officeDocument/2006/relationships/image" Target="../media/image11.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image" Target="../media/image2.png"/><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image" Target="../media/image14.jpeg"/><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image" Target="../media/image13.jpeg"/><Relationship Id="rId5" Type="http://schemas.openxmlformats.org/officeDocument/2006/relationships/slideLayout" Target="../slideLayouts/slideLayout15.xml"/><Relationship Id="rId10" Type="http://schemas.openxmlformats.org/officeDocument/2006/relationships/theme" Target="../theme/theme4.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image" Target="../media/image2.png"/><Relationship Id="rId5" Type="http://schemas.openxmlformats.org/officeDocument/2006/relationships/image" Target="../media/image16.jpeg"/><Relationship Id="rId4" Type="http://schemas.openxmlformats.org/officeDocument/2006/relationships/image" Target="../media/image15.jpeg"/></Relationships>
</file>

<file path=ppt/slideMasters/_rels/slideMaster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4.xml"/><Relationship Id="rId7" Type="http://schemas.microsoft.com/office/2007/relationships/hdphoto" Target="../media/hdphoto1.wdp"/><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image" Target="../media/image1.png"/><Relationship Id="rId5" Type="http://schemas.openxmlformats.org/officeDocument/2006/relationships/theme" Target="../theme/theme6.xml"/><Relationship Id="rId4" Type="http://schemas.openxmlformats.org/officeDocument/2006/relationships/slideLayout" Target="../slideLayouts/slideLayout25.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28.xml"/><Relationship Id="rId7" Type="http://schemas.openxmlformats.org/officeDocument/2006/relationships/image" Target="../media/image2.png"/><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image" Target="../media/image17.jpeg"/><Relationship Id="rId5" Type="http://schemas.openxmlformats.org/officeDocument/2006/relationships/image" Target="../media/image9.jpeg"/><Relationship Id="rId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image" Target="../media/image2.png"/><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image" Target="../media/image18.jpeg"/><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image" Target="../media/image13.jpeg"/><Relationship Id="rId5" Type="http://schemas.openxmlformats.org/officeDocument/2006/relationships/slideLayout" Target="../slideLayouts/slideLayout33.xml"/><Relationship Id="rId10" Type="http://schemas.openxmlformats.org/officeDocument/2006/relationships/theme" Target="../theme/theme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9.xml.rels><?xml version="1.0" encoding="UTF-8" standalone="yes"?>
<Relationships xmlns="http://schemas.openxmlformats.org/package/2006/relationships"><Relationship Id="rId3" Type="http://schemas.openxmlformats.org/officeDocument/2006/relationships/theme" Target="../theme/theme9.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image" Target="../media/image2.png"/><Relationship Id="rId5" Type="http://schemas.openxmlformats.org/officeDocument/2006/relationships/image" Target="../media/image19.jpeg"/><Relationship Id="rId4" Type="http://schemas.openxmlformats.org/officeDocument/2006/relationships/image" Target="../media/image11.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5" name="Picture Placeholder 6"/>
          <p:cNvPicPr>
            <a:picLocks noChangeAspect="1"/>
          </p:cNvPicPr>
          <p:nvPr userDrawn="1"/>
        </p:nvPicPr>
        <p:blipFill>
          <a:blip r:embed="rId6" cstate="email">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4" name="Rectangle 13"/>
          <p:cNvSpPr/>
          <p:nvPr userDrawn="1"/>
        </p:nvSpPr>
        <p:spPr>
          <a:xfrm>
            <a:off x="0" y="0"/>
            <a:ext cx="9144000" cy="6858000"/>
          </a:xfrm>
          <a:prstGeom prst="rect">
            <a:avLst/>
          </a:prstGeom>
          <a:solidFill>
            <a:schemeClr val="tx1">
              <a:alpha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7" name="Group 6"/>
          <p:cNvGrpSpPr/>
          <p:nvPr userDrawn="1"/>
        </p:nvGrpSpPr>
        <p:grpSpPr>
          <a:xfrm>
            <a:off x="0" y="6251156"/>
            <a:ext cx="9148386" cy="606844"/>
            <a:chOff x="0" y="6251156"/>
            <a:chExt cx="9148386" cy="606844"/>
          </a:xfrm>
        </p:grpSpPr>
        <p:sp>
          <p:nvSpPr>
            <p:cNvPr id="8" name="Rectangle 7"/>
            <p:cNvSpPr/>
            <p:nvPr/>
          </p:nvSpPr>
          <p:spPr>
            <a:xfrm>
              <a:off x="0" y="6268598"/>
              <a:ext cx="9144000" cy="589402"/>
            </a:xfrm>
            <a:prstGeom prst="rect">
              <a:avLst/>
            </a:prstGeom>
            <a:solidFill>
              <a:srgbClr val="585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9" name="Picture 8"/>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394247" y="6251156"/>
              <a:ext cx="2754139" cy="606844"/>
            </a:xfrm>
            <a:prstGeom prst="rect">
              <a:avLst/>
            </a:prstGeom>
          </p:spPr>
        </p:pic>
      </p:grpSp>
    </p:spTree>
    <p:extLst>
      <p:ext uri="{BB962C8B-B14F-4D97-AF65-F5344CB8AC3E}">
        <p14:creationId xmlns:p14="http://schemas.microsoft.com/office/powerpoint/2010/main" val="1696452591"/>
      </p:ext>
    </p:extLst>
  </p:cSld>
  <p:clrMap bg1="lt1" tx1="dk1" bg2="lt2" tx2="dk2" accent1="accent1" accent2="accent2" accent3="accent3" accent4="accent4" accent5="accent5" accent6="accent6" hlink="hlink" folHlink="folHlink"/>
  <p:sldLayoutIdLst>
    <p:sldLayoutId id="2147483711" r:id="rId1"/>
    <p:sldLayoutId id="2147483727" r:id="rId2"/>
    <p:sldLayoutId id="2147483719" r:id="rId3"/>
    <p:sldLayoutId id="2147483770"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10" cstate="email">
            <a:extLst>
              <a:ext uri="{28A0092B-C50C-407E-A947-70E740481C1C}">
                <a14:useLocalDpi xmlns:a14="http://schemas.microsoft.com/office/drawing/2010/main"/>
              </a:ext>
            </a:extLst>
          </a:blip>
          <a:stretch>
            <a:fillRect/>
          </a:stretch>
        </p:blipFill>
        <p:spPr>
          <a:xfrm>
            <a:off x="0" y="535"/>
            <a:ext cx="9144000" cy="6856929"/>
          </a:xfrm>
          <a:prstGeom prst="rect">
            <a:avLst/>
          </a:prstGeom>
        </p:spPr>
      </p:pic>
      <p:grpSp>
        <p:nvGrpSpPr>
          <p:cNvPr id="6" name="Group 5"/>
          <p:cNvGrpSpPr/>
          <p:nvPr userDrawn="1"/>
        </p:nvGrpSpPr>
        <p:grpSpPr>
          <a:xfrm>
            <a:off x="0" y="6251156"/>
            <a:ext cx="9148386" cy="606844"/>
            <a:chOff x="0" y="6251156"/>
            <a:chExt cx="9148386" cy="606844"/>
          </a:xfrm>
        </p:grpSpPr>
        <p:sp>
          <p:nvSpPr>
            <p:cNvPr id="7" name="Rectangle 6"/>
            <p:cNvSpPr/>
            <p:nvPr/>
          </p:nvSpPr>
          <p:spPr>
            <a:xfrm>
              <a:off x="0" y="6268598"/>
              <a:ext cx="9144000" cy="589402"/>
            </a:xfrm>
            <a:prstGeom prst="rect">
              <a:avLst/>
            </a:prstGeom>
            <a:solidFill>
              <a:srgbClr val="585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9" name="Picture 8"/>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6394247" y="6251156"/>
              <a:ext cx="2754139" cy="606844"/>
            </a:xfrm>
            <a:prstGeom prst="rect">
              <a:avLst/>
            </a:prstGeom>
          </p:spPr>
        </p:pic>
      </p:grpSp>
    </p:spTree>
    <p:extLst>
      <p:ext uri="{BB962C8B-B14F-4D97-AF65-F5344CB8AC3E}">
        <p14:creationId xmlns:p14="http://schemas.microsoft.com/office/powerpoint/2010/main" val="4191857439"/>
      </p:ext>
    </p:extLst>
  </p:cSld>
  <p:clrMap bg1="lt1" tx1="dk1" bg2="lt2" tx2="dk2" accent1="accent1" accent2="accent2" accent3="accent3" accent4="accent4" accent5="accent5" accent6="accent6" hlink="hlink" folHlink="folHlink"/>
  <p:sldLayoutIdLst>
    <p:sldLayoutId id="2147483689" r:id="rId1"/>
    <p:sldLayoutId id="2147483693" r:id="rId2"/>
    <p:sldLayoutId id="2147483692" r:id="rId3"/>
    <p:sldLayoutId id="2147483722" r:id="rId4"/>
    <p:sldLayoutId id="2147483751" r:id="rId5"/>
    <p:sldLayoutId id="2147483773" r:id="rId6"/>
    <p:sldLayoutId id="2147483772" r:id="rId7"/>
    <p:sldLayoutId id="2147483774"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6"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0" name="Picture 19"/>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grpSp>
        <p:nvGrpSpPr>
          <p:cNvPr id="6" name="Group 5"/>
          <p:cNvGrpSpPr/>
          <p:nvPr userDrawn="1"/>
        </p:nvGrpSpPr>
        <p:grpSpPr>
          <a:xfrm>
            <a:off x="0" y="6251156"/>
            <a:ext cx="9148386" cy="606844"/>
            <a:chOff x="0" y="6251156"/>
            <a:chExt cx="9148386" cy="606844"/>
          </a:xfrm>
        </p:grpSpPr>
        <p:sp>
          <p:nvSpPr>
            <p:cNvPr id="7" name="Rectangle 6"/>
            <p:cNvSpPr/>
            <p:nvPr/>
          </p:nvSpPr>
          <p:spPr>
            <a:xfrm>
              <a:off x="0" y="6268598"/>
              <a:ext cx="9144000" cy="589402"/>
            </a:xfrm>
            <a:prstGeom prst="rect">
              <a:avLst/>
            </a:prstGeom>
            <a:solidFill>
              <a:srgbClr val="585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8" name="Picture 7"/>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394247" y="6251156"/>
              <a:ext cx="2754139" cy="606844"/>
            </a:xfrm>
            <a:prstGeom prst="rect">
              <a:avLst/>
            </a:prstGeom>
          </p:spPr>
        </p:pic>
      </p:grpSp>
    </p:spTree>
    <p:extLst>
      <p:ext uri="{BB962C8B-B14F-4D97-AF65-F5344CB8AC3E}">
        <p14:creationId xmlns:p14="http://schemas.microsoft.com/office/powerpoint/2010/main" val="3884281681"/>
      </p:ext>
    </p:extLst>
  </p:cSld>
  <p:clrMap bg1="lt1" tx1="dk1" bg2="lt2" tx2="dk2" accent1="accent1" accent2="accent2" accent3="accent3" accent4="accent4" accent5="accent5" accent6="accent6" hlink="hlink" folHlink="folHlink"/>
  <p:sldLayoutIdLst>
    <p:sldLayoutId id="2147483696" r:id="rId1"/>
    <p:sldLayoutId id="2147483705" r:id="rId2"/>
    <p:sldLayoutId id="2147483699" r:id="rId3"/>
    <p:sldLayoutId id="2147483775"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8" name="Picture 17"/>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grpSp>
        <p:nvGrpSpPr>
          <p:cNvPr id="6" name="Group 5"/>
          <p:cNvGrpSpPr/>
          <p:nvPr userDrawn="1"/>
        </p:nvGrpSpPr>
        <p:grpSpPr>
          <a:xfrm>
            <a:off x="0" y="6251156"/>
            <a:ext cx="9148386" cy="606844"/>
            <a:chOff x="0" y="6251156"/>
            <a:chExt cx="9148386" cy="606844"/>
          </a:xfrm>
        </p:grpSpPr>
        <p:sp>
          <p:nvSpPr>
            <p:cNvPr id="7" name="Rectangle 6"/>
            <p:cNvSpPr/>
            <p:nvPr/>
          </p:nvSpPr>
          <p:spPr>
            <a:xfrm>
              <a:off x="0" y="6268598"/>
              <a:ext cx="9144000" cy="589402"/>
            </a:xfrm>
            <a:prstGeom prst="rect">
              <a:avLst/>
            </a:prstGeom>
            <a:solidFill>
              <a:srgbClr val="585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8" name="Picture 7"/>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394247" y="6251156"/>
              <a:ext cx="2754139" cy="606844"/>
            </a:xfrm>
            <a:prstGeom prst="rect">
              <a:avLst/>
            </a:prstGeom>
          </p:spPr>
        </p:pic>
      </p:grpSp>
    </p:spTree>
    <p:extLst>
      <p:ext uri="{BB962C8B-B14F-4D97-AF65-F5344CB8AC3E}">
        <p14:creationId xmlns:p14="http://schemas.microsoft.com/office/powerpoint/2010/main" val="2091960100"/>
      </p:ext>
    </p:extLst>
  </p:cSld>
  <p:clrMap bg1="lt1" tx1="dk1" bg2="lt2" tx2="dk2" accent1="accent1" accent2="accent2" accent3="accent3" accent4="accent4" accent5="accent5" accent6="accent6" hlink="hlink" folHlink="folHlink"/>
  <p:sldLayoutIdLst>
    <p:sldLayoutId id="2147483702" r:id="rId1"/>
    <p:sldLayoutId id="2147483706"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userDrawn="1"/>
        </p:nvPicPr>
        <p:blipFill>
          <a:blip r:embed="rId1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grpSp>
        <p:nvGrpSpPr>
          <p:cNvPr id="6" name="Group 5"/>
          <p:cNvGrpSpPr/>
          <p:nvPr userDrawn="1"/>
        </p:nvGrpSpPr>
        <p:grpSpPr>
          <a:xfrm>
            <a:off x="0" y="6251156"/>
            <a:ext cx="9148386" cy="606844"/>
            <a:chOff x="0" y="6251156"/>
            <a:chExt cx="9148386" cy="606844"/>
          </a:xfrm>
        </p:grpSpPr>
        <p:sp>
          <p:nvSpPr>
            <p:cNvPr id="7" name="Rectangle 6"/>
            <p:cNvSpPr/>
            <p:nvPr/>
          </p:nvSpPr>
          <p:spPr>
            <a:xfrm>
              <a:off x="0" y="6268598"/>
              <a:ext cx="9144000" cy="589402"/>
            </a:xfrm>
            <a:prstGeom prst="rect">
              <a:avLst/>
            </a:prstGeom>
            <a:solidFill>
              <a:srgbClr val="585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8" name="Picture 7"/>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6394247" y="6251156"/>
              <a:ext cx="2754139" cy="606844"/>
            </a:xfrm>
            <a:prstGeom prst="rect">
              <a:avLst/>
            </a:prstGeom>
          </p:spPr>
        </p:pic>
      </p:grpSp>
    </p:spTree>
    <p:extLst>
      <p:ext uri="{BB962C8B-B14F-4D97-AF65-F5344CB8AC3E}">
        <p14:creationId xmlns:p14="http://schemas.microsoft.com/office/powerpoint/2010/main" val="2938894370"/>
      </p:ext>
    </p:extLst>
  </p:cSld>
  <p:clrMap bg1="lt1" tx1="dk1" bg2="lt2" tx2="dk2" accent1="accent1" accent2="accent2" accent3="accent3" accent4="accent4" accent5="accent5" accent6="accent6" hlink="hlink" folHlink="folHlink"/>
  <p:sldLayoutIdLst>
    <p:sldLayoutId id="2147483698" r:id="rId1"/>
    <p:sldLayoutId id="2147483700" r:id="rId2"/>
    <p:sldLayoutId id="2147483707" r:id="rId3"/>
    <p:sldLayoutId id="2147483716" r:id="rId4"/>
    <p:sldLayoutId id="2147483717" r:id="rId5"/>
    <p:sldLayoutId id="2147483718" r:id="rId6"/>
    <p:sldLayoutId id="2147483709" r:id="rId7"/>
    <p:sldLayoutId id="2147483714" r:id="rId8"/>
    <p:sldLayoutId id="2147483715"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0" name="Picture 19"/>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grpSp>
        <p:nvGrpSpPr>
          <p:cNvPr id="6" name="Group 5"/>
          <p:cNvGrpSpPr/>
          <p:nvPr userDrawn="1"/>
        </p:nvGrpSpPr>
        <p:grpSpPr>
          <a:xfrm>
            <a:off x="0" y="6251156"/>
            <a:ext cx="9148386" cy="606844"/>
            <a:chOff x="0" y="6251156"/>
            <a:chExt cx="9148386" cy="606844"/>
          </a:xfrm>
        </p:grpSpPr>
        <p:sp>
          <p:nvSpPr>
            <p:cNvPr id="7" name="Rectangle 6"/>
            <p:cNvSpPr/>
            <p:nvPr/>
          </p:nvSpPr>
          <p:spPr>
            <a:xfrm>
              <a:off x="0" y="6268598"/>
              <a:ext cx="9144000" cy="589402"/>
            </a:xfrm>
            <a:prstGeom prst="rect">
              <a:avLst/>
            </a:prstGeom>
            <a:solidFill>
              <a:srgbClr val="585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8" name="Picture 7"/>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394247" y="6251156"/>
              <a:ext cx="2754139" cy="606844"/>
            </a:xfrm>
            <a:prstGeom prst="rect">
              <a:avLst/>
            </a:prstGeom>
          </p:spPr>
        </p:pic>
      </p:grpSp>
    </p:spTree>
    <p:extLst>
      <p:ext uri="{BB962C8B-B14F-4D97-AF65-F5344CB8AC3E}">
        <p14:creationId xmlns:p14="http://schemas.microsoft.com/office/powerpoint/2010/main" val="3114333084"/>
      </p:ext>
    </p:extLst>
  </p:cSld>
  <p:clrMap bg1="lt1" tx1="dk1" bg2="lt2" tx2="dk2" accent1="accent1" accent2="accent2" accent3="accent3" accent4="accent4" accent5="accent5" accent6="accent6" hlink="hlink" folHlink="folHlink"/>
  <p:sldLayoutIdLst>
    <p:sldLayoutId id="2147483704" r:id="rId1"/>
    <p:sldLayoutId id="2147483708"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5" name="Picture Placeholder 6"/>
          <p:cNvPicPr>
            <a:picLocks noChangeAspect="1"/>
          </p:cNvPicPr>
          <p:nvPr userDrawn="1"/>
        </p:nvPicPr>
        <p:blipFill>
          <a:blip r:embed="rId6" cstate="email">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4" name="Rectangle 13"/>
          <p:cNvSpPr/>
          <p:nvPr userDrawn="1"/>
        </p:nvSpPr>
        <p:spPr>
          <a:xfrm>
            <a:off x="0" y="0"/>
            <a:ext cx="9144000" cy="6858000"/>
          </a:xfrm>
          <a:prstGeom prst="rect">
            <a:avLst/>
          </a:prstGeom>
          <a:solidFill>
            <a:srgbClr val="D2CBB8">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7" name="Group 6"/>
          <p:cNvGrpSpPr/>
          <p:nvPr userDrawn="1"/>
        </p:nvGrpSpPr>
        <p:grpSpPr>
          <a:xfrm>
            <a:off x="0" y="6251156"/>
            <a:ext cx="9148386" cy="606844"/>
            <a:chOff x="0" y="6251156"/>
            <a:chExt cx="9148386" cy="606844"/>
          </a:xfrm>
        </p:grpSpPr>
        <p:sp>
          <p:nvSpPr>
            <p:cNvPr id="8" name="Rectangle 7"/>
            <p:cNvSpPr/>
            <p:nvPr/>
          </p:nvSpPr>
          <p:spPr>
            <a:xfrm>
              <a:off x="0" y="6268598"/>
              <a:ext cx="9144000" cy="589402"/>
            </a:xfrm>
            <a:prstGeom prst="rect">
              <a:avLst/>
            </a:prstGeom>
            <a:solidFill>
              <a:srgbClr val="585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9" name="Picture 8"/>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394247" y="6251156"/>
              <a:ext cx="2754139" cy="606844"/>
            </a:xfrm>
            <a:prstGeom prst="rect">
              <a:avLst/>
            </a:prstGeom>
          </p:spPr>
        </p:pic>
      </p:grpSp>
    </p:spTree>
    <p:extLst>
      <p:ext uri="{BB962C8B-B14F-4D97-AF65-F5344CB8AC3E}">
        <p14:creationId xmlns:p14="http://schemas.microsoft.com/office/powerpoint/2010/main" val="1578660336"/>
      </p:ext>
    </p:extLst>
  </p:cSld>
  <p:clrMap bg1="lt1" tx1="dk1" bg2="lt2" tx2="dk2" accent1="accent1" accent2="accent2" accent3="accent3" accent4="accent4" accent5="accent5" accent6="accent6" hlink="hlink" folHlink="folHlink"/>
  <p:sldLayoutIdLst>
    <p:sldLayoutId id="2147483724" r:id="rId1"/>
    <p:sldLayoutId id="2147483726" r:id="rId2"/>
    <p:sldLayoutId id="2147483725" r:id="rId3"/>
    <p:sldLayoutId id="2147483771"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0" name="Picture 19"/>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grpSp>
        <p:nvGrpSpPr>
          <p:cNvPr id="6" name="Group 5"/>
          <p:cNvGrpSpPr/>
          <p:nvPr userDrawn="1"/>
        </p:nvGrpSpPr>
        <p:grpSpPr>
          <a:xfrm>
            <a:off x="0" y="6251156"/>
            <a:ext cx="9148386" cy="606844"/>
            <a:chOff x="0" y="6251156"/>
            <a:chExt cx="9148386" cy="606844"/>
          </a:xfrm>
        </p:grpSpPr>
        <p:sp>
          <p:nvSpPr>
            <p:cNvPr id="7" name="Rectangle 6"/>
            <p:cNvSpPr/>
            <p:nvPr/>
          </p:nvSpPr>
          <p:spPr>
            <a:xfrm>
              <a:off x="0" y="6268598"/>
              <a:ext cx="9144000" cy="589402"/>
            </a:xfrm>
            <a:prstGeom prst="rect">
              <a:avLst/>
            </a:prstGeom>
            <a:solidFill>
              <a:srgbClr val="585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8" name="Picture 7"/>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394247" y="6251156"/>
              <a:ext cx="2754139" cy="606844"/>
            </a:xfrm>
            <a:prstGeom prst="rect">
              <a:avLst/>
            </a:prstGeom>
          </p:spPr>
        </p:pic>
      </p:grpSp>
    </p:spTree>
    <p:extLst>
      <p:ext uri="{BB962C8B-B14F-4D97-AF65-F5344CB8AC3E}">
        <p14:creationId xmlns:p14="http://schemas.microsoft.com/office/powerpoint/2010/main" val="2588029913"/>
      </p:ext>
    </p:extLst>
  </p:cSld>
  <p:clrMap bg1="lt1" tx1="dk1" bg2="lt2" tx2="dk2" accent1="accent1" accent2="accent2" accent3="accent3" accent4="accent4" accent5="accent5" accent6="accent6" hlink="hlink" folHlink="folHlink"/>
  <p:sldLayoutIdLst>
    <p:sldLayoutId id="2147483734" r:id="rId1"/>
    <p:sldLayoutId id="2147483736" r:id="rId2"/>
    <p:sldLayoutId id="2147483738"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userDrawn="1"/>
        </p:nvPicPr>
        <p:blipFill>
          <a:blip r:embed="rId1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grpSp>
        <p:nvGrpSpPr>
          <p:cNvPr id="6" name="Group 5"/>
          <p:cNvGrpSpPr/>
          <p:nvPr userDrawn="1"/>
        </p:nvGrpSpPr>
        <p:grpSpPr>
          <a:xfrm>
            <a:off x="0" y="6251156"/>
            <a:ext cx="9148386" cy="606844"/>
            <a:chOff x="0" y="6251156"/>
            <a:chExt cx="9148386" cy="606844"/>
          </a:xfrm>
        </p:grpSpPr>
        <p:sp>
          <p:nvSpPr>
            <p:cNvPr id="7" name="Rectangle 6"/>
            <p:cNvSpPr/>
            <p:nvPr/>
          </p:nvSpPr>
          <p:spPr>
            <a:xfrm>
              <a:off x="0" y="6268598"/>
              <a:ext cx="9144000" cy="589402"/>
            </a:xfrm>
            <a:prstGeom prst="rect">
              <a:avLst/>
            </a:prstGeom>
            <a:solidFill>
              <a:srgbClr val="585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8" name="Picture 7"/>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6394247" y="6251156"/>
              <a:ext cx="2754139" cy="606844"/>
            </a:xfrm>
            <a:prstGeom prst="rect">
              <a:avLst/>
            </a:prstGeom>
          </p:spPr>
        </p:pic>
      </p:grpSp>
    </p:spTree>
    <p:extLst>
      <p:ext uri="{BB962C8B-B14F-4D97-AF65-F5344CB8AC3E}">
        <p14:creationId xmlns:p14="http://schemas.microsoft.com/office/powerpoint/2010/main" val="2572689124"/>
      </p:ext>
    </p:extLst>
  </p:cSld>
  <p:clrMap bg1="lt1" tx1="dk1" bg2="lt2" tx2="dk2" accent1="accent1" accent2="accent2" accent3="accent3" accent4="accent4" accent5="accent5" accent6="accent6" hlink="hlink" folHlink="folHlink"/>
  <p:sldLayoutIdLst>
    <p:sldLayoutId id="2147483753" r:id="rId1"/>
    <p:sldLayoutId id="2147483755" r:id="rId2"/>
    <p:sldLayoutId id="2147483757" r:id="rId3"/>
    <p:sldLayoutId id="2147483759" r:id="rId4"/>
    <p:sldLayoutId id="2147483761" r:id="rId5"/>
    <p:sldLayoutId id="2147483763" r:id="rId6"/>
    <p:sldLayoutId id="2147483765" r:id="rId7"/>
    <p:sldLayoutId id="2147483767" r:id="rId8"/>
    <p:sldLayoutId id="2147483769"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8" name="Picture 17"/>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grpSp>
        <p:nvGrpSpPr>
          <p:cNvPr id="6" name="Group 5"/>
          <p:cNvGrpSpPr/>
          <p:nvPr userDrawn="1"/>
        </p:nvGrpSpPr>
        <p:grpSpPr>
          <a:xfrm>
            <a:off x="0" y="6251156"/>
            <a:ext cx="9148386" cy="606844"/>
            <a:chOff x="0" y="6251156"/>
            <a:chExt cx="9148386" cy="606844"/>
          </a:xfrm>
        </p:grpSpPr>
        <p:sp>
          <p:nvSpPr>
            <p:cNvPr id="7" name="Rectangle 6"/>
            <p:cNvSpPr/>
            <p:nvPr/>
          </p:nvSpPr>
          <p:spPr>
            <a:xfrm>
              <a:off x="0" y="6268598"/>
              <a:ext cx="9144000" cy="589402"/>
            </a:xfrm>
            <a:prstGeom prst="rect">
              <a:avLst/>
            </a:prstGeom>
            <a:solidFill>
              <a:srgbClr val="585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8" name="Picture 7"/>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394247" y="6251156"/>
              <a:ext cx="2754139" cy="606844"/>
            </a:xfrm>
            <a:prstGeom prst="rect">
              <a:avLst/>
            </a:prstGeom>
          </p:spPr>
        </p:pic>
      </p:grpSp>
    </p:spTree>
    <p:extLst>
      <p:ext uri="{BB962C8B-B14F-4D97-AF65-F5344CB8AC3E}">
        <p14:creationId xmlns:p14="http://schemas.microsoft.com/office/powerpoint/2010/main" val="382116712"/>
      </p:ext>
    </p:extLst>
  </p:cSld>
  <p:clrMap bg1="lt1" tx1="dk1" bg2="lt2" tx2="dk2" accent1="accent1" accent2="accent2" accent3="accent3" accent4="accent4" accent5="accent5" accent6="accent6" hlink="hlink" folHlink="folHlink"/>
  <p:sldLayoutIdLst>
    <p:sldLayoutId id="2147483740" r:id="rId1"/>
    <p:sldLayoutId id="2147483741"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7.tiff"/><Relationship Id="rId3" Type="http://schemas.openxmlformats.org/officeDocument/2006/relationships/image" Target="../media/image25.png"/><Relationship Id="rId7" Type="http://schemas.microsoft.com/office/2007/relationships/hdphoto" Target="../media/hdphoto5.wdp"/><Relationship Id="rId2" Type="http://schemas.openxmlformats.org/officeDocument/2006/relationships/notesSlide" Target="../notesSlides/notesSlide7.xml"/><Relationship Id="rId1" Type="http://schemas.openxmlformats.org/officeDocument/2006/relationships/slideLayout" Target="../slideLayouts/slideLayout11.xml"/><Relationship Id="rId6" Type="http://schemas.openxmlformats.org/officeDocument/2006/relationships/image" Target="../media/image24.png"/><Relationship Id="rId5" Type="http://schemas.openxmlformats.org/officeDocument/2006/relationships/image" Target="../media/image27.svg"/><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11.xml"/><Relationship Id="rId4" Type="http://schemas.microsoft.com/office/2007/relationships/hdphoto" Target="../media/hdphoto6.wdp"/></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11.xml"/><Relationship Id="rId4" Type="http://schemas.microsoft.com/office/2007/relationships/hdphoto" Target="../media/hdphoto7.wdp"/></Relationships>
</file>

<file path=ppt/slides/_rels/slide13.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0.xml"/><Relationship Id="rId1" Type="http://schemas.openxmlformats.org/officeDocument/2006/relationships/slideLayout" Target="../slideLayouts/slideLayout11.xml"/><Relationship Id="rId5" Type="http://schemas.microsoft.com/office/2007/relationships/hdphoto" Target="../media/hdphoto8.wdp"/><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image" Target="../media/image30.png"/><Relationship Id="rId7"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11.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8" Type="http://schemas.openxmlformats.org/officeDocument/2006/relationships/image" Target="../media/image36.tiff"/><Relationship Id="rId13" Type="http://schemas.openxmlformats.org/officeDocument/2006/relationships/image" Target="../media/image38.tiff"/><Relationship Id="rId3" Type="http://schemas.openxmlformats.org/officeDocument/2006/relationships/chart" Target="../charts/chart6.xml"/><Relationship Id="rId7" Type="http://schemas.openxmlformats.org/officeDocument/2006/relationships/image" Target="../media/image35.tiff"/><Relationship Id="rId12" Type="http://schemas.openxmlformats.org/officeDocument/2006/relationships/chart" Target="../charts/chart7.xml"/><Relationship Id="rId2" Type="http://schemas.openxmlformats.org/officeDocument/2006/relationships/notesSlide" Target="../notesSlides/notesSlide12.xml"/><Relationship Id="rId1" Type="http://schemas.openxmlformats.org/officeDocument/2006/relationships/slideLayout" Target="../slideLayouts/slideLayout11.xml"/><Relationship Id="rId6" Type="http://schemas.openxmlformats.org/officeDocument/2006/relationships/image" Target="../media/image34.tiff"/><Relationship Id="rId11" Type="http://schemas.microsoft.com/office/2007/relationships/hdphoto" Target="../media/hdphoto11.wdp"/><Relationship Id="rId5" Type="http://schemas.microsoft.com/office/2007/relationships/hdphoto" Target="../media/hdphoto10.wdp"/><Relationship Id="rId10" Type="http://schemas.openxmlformats.org/officeDocument/2006/relationships/image" Target="../media/image32.png"/><Relationship Id="rId4" Type="http://schemas.openxmlformats.org/officeDocument/2006/relationships/image" Target="../media/image33.png"/><Relationship Id="rId9" Type="http://schemas.openxmlformats.org/officeDocument/2006/relationships/image" Target="../media/image37.tiff"/></Relationships>
</file>

<file path=ppt/slides/_rels/slide17.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13.xml"/><Relationship Id="rId1" Type="http://schemas.openxmlformats.org/officeDocument/2006/relationships/slideLayout" Target="../slideLayouts/slideLayout11.xml"/><Relationship Id="rId6" Type="http://schemas.openxmlformats.org/officeDocument/2006/relationships/image" Target="../media/image39.tiff"/><Relationship Id="rId5" Type="http://schemas.microsoft.com/office/2007/relationships/hdphoto" Target="../media/hdphoto12.wdp"/><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8" Type="http://schemas.microsoft.com/office/2007/relationships/hdphoto" Target="../media/hdphoto13.wdp"/><Relationship Id="rId3" Type="http://schemas.openxmlformats.org/officeDocument/2006/relationships/chart" Target="../charts/chart9.xml"/><Relationship Id="rId7" Type="http://schemas.openxmlformats.org/officeDocument/2006/relationships/image" Target="../media/image41.png"/><Relationship Id="rId12" Type="http://schemas.openxmlformats.org/officeDocument/2006/relationships/image" Target="../media/image27.svg"/><Relationship Id="rId2" Type="http://schemas.openxmlformats.org/officeDocument/2006/relationships/notesSlide" Target="../notesSlides/notesSlide14.xml"/><Relationship Id="rId1" Type="http://schemas.openxmlformats.org/officeDocument/2006/relationships/slideLayout" Target="../slideLayouts/slideLayout11.xml"/><Relationship Id="rId6" Type="http://schemas.openxmlformats.org/officeDocument/2006/relationships/hyperlink" Target="https://documents.wfp.org/stellent/groups/public/documents/manual_guide_proced/wfp197216.pdf" TargetMode="External"/><Relationship Id="rId11" Type="http://schemas.openxmlformats.org/officeDocument/2006/relationships/image" Target="../media/image26.png"/><Relationship Id="rId5" Type="http://schemas.openxmlformats.org/officeDocument/2006/relationships/image" Target="../media/image40.tiff"/><Relationship Id="rId10" Type="http://schemas.openxmlformats.org/officeDocument/2006/relationships/image" Target="../media/image25.png"/><Relationship Id="rId4" Type="http://schemas.openxmlformats.org/officeDocument/2006/relationships/chart" Target="../charts/chart10.xml"/><Relationship Id="rId9" Type="http://schemas.openxmlformats.org/officeDocument/2006/relationships/image" Target="../media/image42.tiff"/></Relationships>
</file>

<file path=ppt/slides/_rels/slide19.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15.xml"/><Relationship Id="rId1" Type="http://schemas.openxmlformats.org/officeDocument/2006/relationships/slideLayout" Target="../slideLayouts/slideLayout11.xml"/><Relationship Id="rId6" Type="http://schemas.openxmlformats.org/officeDocument/2006/relationships/image" Target="../media/image43.tiff"/><Relationship Id="rId5" Type="http://schemas.microsoft.com/office/2007/relationships/hdphoto" Target="../media/hdphoto14.wdp"/><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6.xml"/><Relationship Id="rId1" Type="http://schemas.openxmlformats.org/officeDocument/2006/relationships/slideLayout" Target="../slideLayouts/slideLayout11.xml"/><Relationship Id="rId4" Type="http://schemas.microsoft.com/office/2007/relationships/hdphoto" Target="../media/hdphoto15.wdp"/></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27.svg"/><Relationship Id="rId2" Type="http://schemas.openxmlformats.org/officeDocument/2006/relationships/notesSlide" Target="../notesSlides/notesSlide17.xml"/><Relationship Id="rId1" Type="http://schemas.openxmlformats.org/officeDocument/2006/relationships/slideLayout" Target="../slideLayouts/slideLayout11.xml"/><Relationship Id="rId6" Type="http://schemas.openxmlformats.org/officeDocument/2006/relationships/image" Target="../media/image26.png"/><Relationship Id="rId5" Type="http://schemas.openxmlformats.org/officeDocument/2006/relationships/image" Target="../media/image25.png"/><Relationship Id="rId4" Type="http://schemas.microsoft.com/office/2007/relationships/hdphoto" Target="../media/hdphoto16.wdp"/></Relationships>
</file>

<file path=ppt/slides/_rels/slide22.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27.svg"/><Relationship Id="rId3" Type="http://schemas.openxmlformats.org/officeDocument/2006/relationships/image" Target="../media/image45.png"/><Relationship Id="rId7"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11.xml"/><Relationship Id="rId6" Type="http://schemas.openxmlformats.org/officeDocument/2006/relationships/image" Target="../media/image30.png"/><Relationship Id="rId5" Type="http://schemas.openxmlformats.org/officeDocument/2006/relationships/chart" Target="../charts/chart12.xml"/><Relationship Id="rId4" Type="http://schemas.microsoft.com/office/2007/relationships/hdphoto" Target="../media/hdphoto17.wdp"/></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9.xml"/><Relationship Id="rId1" Type="http://schemas.openxmlformats.org/officeDocument/2006/relationships/slideLayout" Target="../slideLayouts/slideLayout11.xml"/><Relationship Id="rId5" Type="http://schemas.openxmlformats.org/officeDocument/2006/relationships/chart" Target="../charts/chart13.xml"/><Relationship Id="rId4" Type="http://schemas.microsoft.com/office/2007/relationships/hdphoto" Target="../media/hdphoto18.wdp"/></Relationships>
</file>

<file path=ppt/slides/_rels/slide24.xml.rels><?xml version="1.0" encoding="UTF-8" standalone="yes"?>
<Relationships xmlns="http://schemas.openxmlformats.org/package/2006/relationships"><Relationship Id="rId3" Type="http://schemas.openxmlformats.org/officeDocument/2006/relationships/image" Target="../media/image46.tiff"/><Relationship Id="rId2" Type="http://schemas.openxmlformats.org/officeDocument/2006/relationships/notesSlide" Target="../notesSlides/notesSlide20.xml"/><Relationship Id="rId1" Type="http://schemas.openxmlformats.org/officeDocument/2006/relationships/slideLayout" Target="../slideLayouts/slideLayout11.xml"/><Relationship Id="rId5" Type="http://schemas.microsoft.com/office/2007/relationships/hdphoto" Target="../media/hdphoto19.wdp"/><Relationship Id="rId4" Type="http://schemas.openxmlformats.org/officeDocument/2006/relationships/image" Target="../media/image47.png"/></Relationships>
</file>

<file path=ppt/slides/_rels/slide2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1.xml"/><Relationship Id="rId1" Type="http://schemas.openxmlformats.org/officeDocument/2006/relationships/slideLayout" Target="../slideLayouts/slideLayout11.xml"/><Relationship Id="rId4" Type="http://schemas.microsoft.com/office/2007/relationships/hdphoto" Target="../media/hdphoto20.wdp"/></Relationships>
</file>

<file path=ppt/slides/_rels/slide2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2.xml"/><Relationship Id="rId1" Type="http://schemas.openxmlformats.org/officeDocument/2006/relationships/slideLayout" Target="../slideLayouts/slideLayout11.xml"/><Relationship Id="rId4" Type="http://schemas.microsoft.com/office/2007/relationships/hdphoto" Target="../media/hdphoto21.wdp"/></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50.tiff"/><Relationship Id="rId7" Type="http://schemas.openxmlformats.org/officeDocument/2006/relationships/image" Target="../media/image53.png"/><Relationship Id="rId2" Type="http://schemas.openxmlformats.org/officeDocument/2006/relationships/notesSlide" Target="../notesSlides/notesSlide23.xml"/><Relationship Id="rId1" Type="http://schemas.openxmlformats.org/officeDocument/2006/relationships/slideLayout" Target="../slideLayouts/slideLayout8.xml"/><Relationship Id="rId6" Type="http://schemas.microsoft.com/office/2007/relationships/hdphoto" Target="../media/hdphoto9.wdp"/><Relationship Id="rId5" Type="http://schemas.openxmlformats.org/officeDocument/2006/relationships/image" Target="../media/image52.png"/><Relationship Id="rId4" Type="http://schemas.openxmlformats.org/officeDocument/2006/relationships/image" Target="../media/image51.tiff"/><Relationship Id="rId9" Type="http://schemas.openxmlformats.org/officeDocument/2006/relationships/image" Target="../media/image54.tiff"/></Relationships>
</file>

<file path=ppt/slides/_rels/slide29.xml.rels><?xml version="1.0" encoding="UTF-8" standalone="yes"?>
<Relationships xmlns="http://schemas.openxmlformats.org/package/2006/relationships"><Relationship Id="rId8" Type="http://schemas.openxmlformats.org/officeDocument/2006/relationships/image" Target="../media/image56.tiff"/><Relationship Id="rId3" Type="http://schemas.openxmlformats.org/officeDocument/2006/relationships/hyperlink" Target="https://www.impact-repository.org/document/reach/7dc310fa/REACH_oPt_ToR_MSNA_June-2021_PUBLIC_280621.pdf" TargetMode="External"/><Relationship Id="rId7" Type="http://schemas.openxmlformats.org/officeDocument/2006/relationships/image" Target="../media/image55.tiff"/><Relationship Id="rId2" Type="http://schemas.openxmlformats.org/officeDocument/2006/relationships/notesSlide" Target="../notesSlides/notesSlide24.xml"/><Relationship Id="rId1" Type="http://schemas.openxmlformats.org/officeDocument/2006/relationships/slideLayout" Target="../slideLayouts/slideLayout11.xml"/><Relationship Id="rId6" Type="http://schemas.openxmlformats.org/officeDocument/2006/relationships/hyperlink" Target="https://reach-info.org/opt/msna/" TargetMode="External"/><Relationship Id="rId5" Type="http://schemas.openxmlformats.org/officeDocument/2006/relationships/hyperlink" Target="https://www.impact-repository.org/document/reach/212038d0/REACH_oPt-MSNA_Preliminary-Analysis_130921.xlsx" TargetMode="External"/><Relationship Id="rId4" Type="http://schemas.openxmlformats.org/officeDocument/2006/relationships/hyperlink" Target="https://www.impact-repository.org/document/reach/efc7b590/REACH_oPt_MSNA-Dataset_OPT2101_16082021.xlsx"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5.xml"/><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11.xml"/><Relationship Id="rId5" Type="http://schemas.openxmlformats.org/officeDocument/2006/relationships/image" Target="../media/image22.png"/><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11.xml"/><Relationship Id="rId6" Type="http://schemas.microsoft.com/office/2007/relationships/hdphoto" Target="../media/hdphoto3.wdp"/><Relationship Id="rId5" Type="http://schemas.openxmlformats.org/officeDocument/2006/relationships/image" Target="../media/image23.png"/><Relationship Id="rId4" Type="http://schemas.openxmlformats.org/officeDocument/2006/relationships/chart" Target="../charts/chart2.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11.xml"/><Relationship Id="rId5" Type="http://schemas.openxmlformats.org/officeDocument/2006/relationships/chart" Target="../charts/chart3.xml"/><Relationship Id="rId4" Type="http://schemas.microsoft.com/office/2007/relationships/hdphoto" Target="../media/hdphoto3.wdp"/></Relationships>
</file>

<file path=ppt/slides/_rels/slide9.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chart" Target="../charts/chart4.xml"/><Relationship Id="rId7"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11.xml"/><Relationship Id="rId6" Type="http://schemas.openxmlformats.org/officeDocument/2006/relationships/image" Target="../media/image25.png"/><Relationship Id="rId5" Type="http://schemas.microsoft.com/office/2007/relationships/hdphoto" Target="../media/hdphoto4.wdp"/><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D60D9A10-88DB-4348-9F7B-FF12B3179119}"/>
              </a:ext>
            </a:extLst>
          </p:cNvPr>
          <p:cNvSpPr>
            <a:spLocks noGrp="1"/>
          </p:cNvSpPr>
          <p:nvPr>
            <p:ph type="ctrTitle"/>
          </p:nvPr>
        </p:nvSpPr>
        <p:spPr>
          <a:xfrm>
            <a:off x="1743075" y="586803"/>
            <a:ext cx="8833747" cy="2501153"/>
          </a:xfrm>
        </p:spPr>
        <p:txBody>
          <a:bodyPr/>
          <a:lstStyle/>
          <a:p>
            <a:pPr>
              <a:lnSpc>
                <a:spcPct val="100000"/>
              </a:lnSpc>
            </a:pPr>
            <a:r>
              <a:rPr lang="es-ES" sz="5000" dirty="0"/>
              <a:t>OPT MSNA</a:t>
            </a:r>
            <a:br>
              <a:rPr lang="es-ES" sz="5000" dirty="0"/>
            </a:br>
            <a:r>
              <a:rPr lang="es-ES" sz="5000" dirty="0"/>
              <a:t>KEY ANALYSIS FINDINGS</a:t>
            </a:r>
            <a:r>
              <a:rPr lang="es-ES" sz="4000" dirty="0"/>
              <a:t/>
            </a:r>
            <a:br>
              <a:rPr lang="es-ES" sz="4000" dirty="0"/>
            </a:br>
            <a:r>
              <a:rPr lang="es-ES" sz="3600" dirty="0"/>
              <a:t>GAZA STRIP</a:t>
            </a:r>
            <a:endParaRPr lang="es-ES" sz="5400" dirty="0"/>
          </a:p>
        </p:txBody>
      </p:sp>
      <p:sp>
        <p:nvSpPr>
          <p:cNvPr id="6" name="Subtitle 2">
            <a:extLst>
              <a:ext uri="{FF2B5EF4-FFF2-40B4-BE49-F238E27FC236}">
                <a16:creationId xmlns:a16="http://schemas.microsoft.com/office/drawing/2014/main" id="{5EC35BD7-26E0-4564-BB32-C0C6197B3643}"/>
              </a:ext>
            </a:extLst>
          </p:cNvPr>
          <p:cNvSpPr>
            <a:spLocks noGrp="1"/>
          </p:cNvSpPr>
          <p:nvPr>
            <p:ph type="subTitle" idx="1"/>
          </p:nvPr>
        </p:nvSpPr>
        <p:spPr>
          <a:xfrm>
            <a:off x="1743636" y="3233912"/>
            <a:ext cx="4164106" cy="360492"/>
          </a:xfrm>
        </p:spPr>
        <p:txBody>
          <a:bodyPr/>
          <a:lstStyle/>
          <a:p>
            <a:r>
              <a:rPr lang="de-CH" dirty="0"/>
              <a:t>UNGT </a:t>
            </a:r>
            <a:r>
              <a:rPr lang="de-CH" dirty="0" smtClean="0"/>
              <a:t>Meeting</a:t>
            </a:r>
            <a:endParaRPr lang="es-ES" dirty="0"/>
          </a:p>
        </p:txBody>
      </p:sp>
      <p:sp>
        <p:nvSpPr>
          <p:cNvPr id="7" name="Text Placeholder 3">
            <a:extLst>
              <a:ext uri="{FF2B5EF4-FFF2-40B4-BE49-F238E27FC236}">
                <a16:creationId xmlns:a16="http://schemas.microsoft.com/office/drawing/2014/main" id="{F6FC272B-E4FC-4A5B-BEF8-DB670C5C3BFA}"/>
              </a:ext>
            </a:extLst>
          </p:cNvPr>
          <p:cNvSpPr>
            <a:spLocks noGrp="1"/>
          </p:cNvSpPr>
          <p:nvPr>
            <p:ph type="body" sz="quarter" idx="14"/>
          </p:nvPr>
        </p:nvSpPr>
        <p:spPr>
          <a:xfrm>
            <a:off x="1743075" y="3525823"/>
            <a:ext cx="2713038" cy="654050"/>
          </a:xfrm>
        </p:spPr>
        <p:txBody>
          <a:bodyPr/>
          <a:lstStyle/>
          <a:p>
            <a:r>
              <a:rPr lang="es-ES" dirty="0" err="1"/>
              <a:t>November</a:t>
            </a:r>
            <a:r>
              <a:rPr lang="es-ES" dirty="0"/>
              <a:t> 2021</a:t>
            </a:r>
          </a:p>
        </p:txBody>
      </p:sp>
    </p:spTree>
    <p:extLst>
      <p:ext uri="{BB962C8B-B14F-4D97-AF65-F5344CB8AC3E}">
        <p14:creationId xmlns:p14="http://schemas.microsoft.com/office/powerpoint/2010/main" val="22699358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01FCE4-936D-4C83-80B4-9E20FB254158}"/>
              </a:ext>
            </a:extLst>
          </p:cNvPr>
          <p:cNvSpPr>
            <a:spLocks noGrp="1"/>
          </p:cNvSpPr>
          <p:nvPr>
            <p:ph type="ctrTitle"/>
          </p:nvPr>
        </p:nvSpPr>
        <p:spPr>
          <a:xfrm>
            <a:off x="1221392" y="279381"/>
            <a:ext cx="8087840" cy="724646"/>
          </a:xfrm>
        </p:spPr>
        <p:txBody>
          <a:bodyPr/>
          <a:lstStyle/>
          <a:p>
            <a:r>
              <a:rPr lang="en-US" sz="3200" dirty="0"/>
              <a:t>COVID-19  |  </a:t>
            </a:r>
            <a:r>
              <a:rPr lang="en-US" sz="3200" dirty="0" smtClean="0"/>
              <a:t>Vaccination</a:t>
            </a:r>
            <a:endParaRPr lang="en-US" sz="3200" dirty="0"/>
          </a:p>
        </p:txBody>
      </p:sp>
      <p:sp>
        <p:nvSpPr>
          <p:cNvPr id="4" name="Text Placeholder 3">
            <a:extLst>
              <a:ext uri="{FF2B5EF4-FFF2-40B4-BE49-F238E27FC236}">
                <a16:creationId xmlns:a16="http://schemas.microsoft.com/office/drawing/2014/main" id="{84A6329B-4DDA-4D20-AD8F-B37B6EEA8577}"/>
              </a:ext>
            </a:extLst>
          </p:cNvPr>
          <p:cNvSpPr>
            <a:spLocks noGrp="1"/>
          </p:cNvSpPr>
          <p:nvPr>
            <p:ph type="body" sz="quarter" idx="13"/>
          </p:nvPr>
        </p:nvSpPr>
        <p:spPr>
          <a:xfrm>
            <a:off x="122938" y="3838011"/>
            <a:ext cx="8087840" cy="3019989"/>
          </a:xfrm>
        </p:spPr>
        <p:txBody>
          <a:bodyPr/>
          <a:lstStyle/>
          <a:p>
            <a:pPr>
              <a:lnSpc>
                <a:spcPct val="100000"/>
              </a:lnSpc>
            </a:pPr>
            <a:endParaRPr lang="en-US" sz="1800" b="1" dirty="0"/>
          </a:p>
          <a:p>
            <a:pPr>
              <a:lnSpc>
                <a:spcPct val="100000"/>
              </a:lnSpc>
            </a:pPr>
            <a:endParaRPr lang="en-US" sz="1800" b="1" dirty="0"/>
          </a:p>
          <a:p>
            <a:pPr>
              <a:lnSpc>
                <a:spcPct val="100000"/>
              </a:lnSpc>
            </a:pPr>
            <a:endParaRPr lang="en-US" sz="1800" b="1" dirty="0"/>
          </a:p>
          <a:p>
            <a:pPr>
              <a:lnSpc>
                <a:spcPct val="100000"/>
              </a:lnSpc>
            </a:pPr>
            <a:endParaRPr lang="en-US" sz="1800" b="1" dirty="0"/>
          </a:p>
          <a:p>
            <a:pPr>
              <a:lnSpc>
                <a:spcPct val="100000"/>
              </a:lnSpc>
            </a:pPr>
            <a:endParaRPr lang="en-US" sz="1800" b="1" dirty="0"/>
          </a:p>
          <a:p>
            <a:endParaRPr lang="en-US" sz="1200" dirty="0"/>
          </a:p>
          <a:p>
            <a:endParaRPr lang="en-US" sz="1200" dirty="0"/>
          </a:p>
        </p:txBody>
      </p:sp>
      <p:graphicFrame>
        <p:nvGraphicFramePr>
          <p:cNvPr id="12" name="Table 11">
            <a:extLst>
              <a:ext uri="{FF2B5EF4-FFF2-40B4-BE49-F238E27FC236}">
                <a16:creationId xmlns:a16="http://schemas.microsoft.com/office/drawing/2014/main" id="{5146C04E-990C-4427-8AAC-ABBC933E5C1E}"/>
              </a:ext>
            </a:extLst>
          </p:cNvPr>
          <p:cNvGraphicFramePr>
            <a:graphicFrameLocks noGrp="1"/>
          </p:cNvGraphicFramePr>
          <p:nvPr>
            <p:extLst>
              <p:ext uri="{D42A27DB-BD31-4B8C-83A1-F6EECF244321}">
                <p14:modId xmlns:p14="http://schemas.microsoft.com/office/powerpoint/2010/main" val="1136601282"/>
              </p:ext>
            </p:extLst>
          </p:nvPr>
        </p:nvGraphicFramePr>
        <p:xfrm>
          <a:off x="500492" y="3978036"/>
          <a:ext cx="4291400" cy="1760220"/>
        </p:xfrm>
        <a:graphic>
          <a:graphicData uri="http://schemas.openxmlformats.org/drawingml/2006/table">
            <a:tbl>
              <a:tblPr>
                <a:tableStyleId>{5C22544A-7EE6-4342-B048-85BDC9FD1C3A}</a:tableStyleId>
              </a:tblPr>
              <a:tblGrid>
                <a:gridCol w="3194549">
                  <a:extLst>
                    <a:ext uri="{9D8B030D-6E8A-4147-A177-3AD203B41FA5}">
                      <a16:colId xmlns:a16="http://schemas.microsoft.com/office/drawing/2014/main" val="2665553580"/>
                    </a:ext>
                  </a:extLst>
                </a:gridCol>
                <a:gridCol w="1096851">
                  <a:extLst>
                    <a:ext uri="{9D8B030D-6E8A-4147-A177-3AD203B41FA5}">
                      <a16:colId xmlns:a16="http://schemas.microsoft.com/office/drawing/2014/main" val="2687380210"/>
                    </a:ext>
                  </a:extLst>
                </a:gridCol>
              </a:tblGrid>
              <a:tr h="243684">
                <a:tc>
                  <a:txBody>
                    <a:bodyPr/>
                    <a:lstStyle/>
                    <a:p>
                      <a:pPr algn="l" fontAlgn="ctr"/>
                      <a:r>
                        <a:rPr lang="en-US" sz="1600" b="0" i="0" u="none" strike="noStrike" dirty="0" smtClean="0">
                          <a:solidFill>
                            <a:srgbClr val="58585A"/>
                          </a:solidFill>
                          <a:effectLst/>
                          <a:latin typeface="Arial Narrow" panose="020B0606020202030204" pitchFamily="34" charset="0"/>
                        </a:rPr>
                        <a:t> </a:t>
                      </a:r>
                      <a:endParaRPr lang="en-US" sz="1600" b="0" i="0" u="none" strike="noStrike" dirty="0">
                        <a:solidFill>
                          <a:srgbClr val="58585A"/>
                        </a:solidFill>
                        <a:effectLst/>
                        <a:latin typeface="Arial Narrow" panose="020B0606020202030204" pitchFamily="34" charset="0"/>
                      </a:endParaRPr>
                    </a:p>
                  </a:txBody>
                  <a:tcPr marL="7620" marR="7620" marT="7620" marB="0" anchor="ctr">
                    <a:lnL w="12700" cmpd="sng">
                      <a:noFill/>
                    </a:lnL>
                    <a:lnR w="12700" cap="flat" cmpd="sng" algn="ctr">
                      <a:solidFill>
                        <a:srgbClr val="58585A"/>
                      </a:solidFill>
                      <a:prstDash val="solid"/>
                      <a:round/>
                      <a:headEnd type="none" w="med" len="med"/>
                      <a:tailEnd type="none" w="med" len="med"/>
                    </a:lnR>
                    <a:lnT w="12700" cmpd="sng">
                      <a:noFill/>
                    </a:lnT>
                    <a:lnB w="12700" cap="flat" cmpd="sng" algn="ctr">
                      <a:solidFill>
                        <a:srgbClr val="58585A"/>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600" u="none" strike="noStrike" dirty="0">
                          <a:solidFill>
                            <a:srgbClr val="58585A"/>
                          </a:solidFill>
                          <a:effectLst/>
                          <a:latin typeface="Arial Narrow" panose="020B0606020202030204" pitchFamily="34" charset="0"/>
                        </a:rPr>
                        <a:t>Gaza</a:t>
                      </a:r>
                      <a:endParaRPr lang="en-US" sz="1600" b="0" i="0" u="none" strike="noStrike" dirty="0">
                        <a:solidFill>
                          <a:srgbClr val="58585A"/>
                        </a:solidFill>
                        <a:effectLst/>
                        <a:latin typeface="Arial Narrow" panose="020B0606020202030204" pitchFamily="34" charset="0"/>
                      </a:endParaRPr>
                    </a:p>
                  </a:txBody>
                  <a:tcPr marL="7620" marR="7620" marT="7620" marB="0" anchor="ctr">
                    <a:lnL w="12700" cap="flat" cmpd="sng" algn="ctr">
                      <a:solidFill>
                        <a:srgbClr val="58585A"/>
                      </a:solidFill>
                      <a:prstDash val="solid"/>
                      <a:round/>
                      <a:headEnd type="none" w="med" len="med"/>
                      <a:tailEnd type="none" w="med" len="med"/>
                    </a:lnL>
                    <a:lnR w="12700" cmpd="sng">
                      <a:noFill/>
                    </a:lnR>
                    <a:lnT w="12700" cmpd="sng">
                      <a:noFill/>
                    </a:lnT>
                    <a:lnB w="12700" cap="flat" cmpd="sng" algn="ctr">
                      <a:solidFill>
                        <a:srgbClr val="58585A"/>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94383866"/>
                  </a:ext>
                </a:extLst>
              </a:tr>
              <a:tr h="243684">
                <a:tc>
                  <a:txBody>
                    <a:bodyPr/>
                    <a:lstStyle/>
                    <a:p>
                      <a:pPr algn="l" fontAlgn="ctr"/>
                      <a:r>
                        <a:rPr lang="en-US" sz="1500" b="0" i="0" u="none" strike="noStrike" dirty="0">
                          <a:solidFill>
                            <a:srgbClr val="58585A"/>
                          </a:solidFill>
                          <a:effectLst/>
                          <a:latin typeface="Arial Narrow" panose="020B0606020202030204" pitchFamily="34" charset="0"/>
                        </a:rPr>
                        <a:t>Vaccine is not safe</a:t>
                      </a:r>
                    </a:p>
                  </a:txBody>
                  <a:tcPr marL="7620" marR="7620" marT="7620" marB="0" anchor="ctr">
                    <a:lnL w="12700" cmpd="sng">
                      <a:noFill/>
                    </a:lnL>
                    <a:lnR w="12700" cap="flat" cmpd="sng" algn="ctr">
                      <a:solidFill>
                        <a:srgbClr val="58585A"/>
                      </a:solidFill>
                      <a:prstDash val="solid"/>
                      <a:round/>
                      <a:headEnd type="none" w="med" len="med"/>
                      <a:tailEnd type="none" w="med" len="med"/>
                    </a:lnR>
                    <a:lnT w="12700" cap="flat" cmpd="sng" algn="ctr">
                      <a:solidFill>
                        <a:srgbClr val="58585A"/>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600" u="none" strike="noStrike" dirty="0">
                          <a:solidFill>
                            <a:srgbClr val="58585A"/>
                          </a:solidFill>
                          <a:effectLst/>
                          <a:latin typeface="Arial Narrow" panose="020B0606020202030204" pitchFamily="34" charset="0"/>
                        </a:rPr>
                        <a:t>79%</a:t>
                      </a:r>
                      <a:endParaRPr lang="en-US" sz="1600" b="0" i="0" u="none" strike="noStrike" dirty="0">
                        <a:solidFill>
                          <a:srgbClr val="58585A"/>
                        </a:solidFill>
                        <a:effectLst/>
                        <a:latin typeface="Arial Narrow" panose="020B0606020202030204" pitchFamily="34" charset="0"/>
                      </a:endParaRPr>
                    </a:p>
                  </a:txBody>
                  <a:tcPr marL="7620" marR="7620" marT="7620" marB="0" anchor="ctr">
                    <a:lnL w="12700" cap="flat" cmpd="sng" algn="ctr">
                      <a:solidFill>
                        <a:srgbClr val="58585A"/>
                      </a:solidFill>
                      <a:prstDash val="solid"/>
                      <a:round/>
                      <a:headEnd type="none" w="med" len="med"/>
                      <a:tailEnd type="none" w="med" len="med"/>
                    </a:lnL>
                    <a:lnR w="12700" cmpd="sng">
                      <a:noFill/>
                    </a:lnR>
                    <a:lnT w="12700" cap="flat" cmpd="sng" algn="ctr">
                      <a:solidFill>
                        <a:srgbClr val="58585A"/>
                      </a:solidFill>
                      <a:prstDash val="solid"/>
                      <a:round/>
                      <a:headEnd type="none" w="med" len="med"/>
                      <a:tailEnd type="none" w="med" len="med"/>
                    </a:lnT>
                    <a:lnB w="12700" cap="flat" cmpd="sng" algn="ctr">
                      <a:noFill/>
                      <a:prstDash val="sysDash"/>
                      <a:round/>
                      <a:headEnd type="none" w="med" len="med"/>
                      <a:tailEnd type="none" w="med" len="med"/>
                    </a:lnB>
                    <a:lnTlToBr w="12700" cmpd="sng">
                      <a:noFill/>
                      <a:prstDash val="solid"/>
                    </a:lnTlToBr>
                    <a:lnBlToTr w="12700" cmpd="sng">
                      <a:noFill/>
                      <a:prstDash val="solid"/>
                    </a:lnBlToTr>
                    <a:solidFill>
                      <a:srgbClr val="EE5859">
                        <a:alpha val="50196"/>
                      </a:srgbClr>
                    </a:solidFill>
                  </a:tcPr>
                </a:tc>
                <a:extLst>
                  <a:ext uri="{0D108BD9-81ED-4DB2-BD59-A6C34878D82A}">
                    <a16:rowId xmlns:a16="http://schemas.microsoft.com/office/drawing/2014/main" val="1159550076"/>
                  </a:ext>
                </a:extLst>
              </a:tr>
              <a:tr h="243684">
                <a:tc>
                  <a:txBody>
                    <a:bodyPr/>
                    <a:lstStyle/>
                    <a:p>
                      <a:pPr algn="l" fontAlgn="ctr"/>
                      <a:r>
                        <a:rPr lang="en-US" sz="1500" u="none" strike="noStrike" dirty="0">
                          <a:solidFill>
                            <a:srgbClr val="58585A"/>
                          </a:solidFill>
                          <a:effectLst/>
                          <a:latin typeface="Arial Narrow" panose="020B0606020202030204" pitchFamily="34" charset="0"/>
                        </a:rPr>
                        <a:t>Vaccine is not effective</a:t>
                      </a:r>
                      <a:endParaRPr lang="en-US" sz="1500" b="0" i="0" u="none" strike="noStrike" dirty="0">
                        <a:solidFill>
                          <a:srgbClr val="58585A"/>
                        </a:solidFill>
                        <a:effectLst/>
                        <a:latin typeface="Arial Narrow" panose="020B0606020202030204" pitchFamily="34" charset="0"/>
                      </a:endParaRPr>
                    </a:p>
                  </a:txBody>
                  <a:tcPr marL="7620" marR="7620" marT="7620" marB="0" anchor="ctr">
                    <a:lnL w="12700" cmpd="sng">
                      <a:noFill/>
                    </a:lnL>
                    <a:lnR w="12700" cap="flat" cmpd="sng" algn="ctr">
                      <a:solidFill>
                        <a:srgbClr val="58585A"/>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600" u="none" strike="noStrike" dirty="0">
                          <a:solidFill>
                            <a:srgbClr val="58585A"/>
                          </a:solidFill>
                          <a:effectLst/>
                          <a:latin typeface="Arial Narrow" panose="020B0606020202030204" pitchFamily="34" charset="0"/>
                        </a:rPr>
                        <a:t>15%</a:t>
                      </a:r>
                      <a:endParaRPr lang="en-US" sz="1600" b="0" i="0" u="none" strike="noStrike" dirty="0">
                        <a:solidFill>
                          <a:srgbClr val="58585A"/>
                        </a:solidFill>
                        <a:effectLst/>
                        <a:latin typeface="Arial Narrow" panose="020B0606020202030204" pitchFamily="34" charset="0"/>
                      </a:endParaRPr>
                    </a:p>
                  </a:txBody>
                  <a:tcPr marL="7620" marR="7620" marT="7620" marB="0" anchor="ctr">
                    <a:lnL w="12700" cap="flat" cmpd="sng" algn="ctr">
                      <a:solidFill>
                        <a:srgbClr val="58585A"/>
                      </a:solidFill>
                      <a:prstDash val="solid"/>
                      <a:round/>
                      <a:headEnd type="none" w="med" len="med"/>
                      <a:tailEnd type="none" w="med" len="med"/>
                    </a:lnL>
                    <a:lnR w="12700" cmpd="sng">
                      <a:noFill/>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lnTlToBr w="12700" cmpd="sng">
                      <a:noFill/>
                      <a:prstDash val="solid"/>
                    </a:lnTlToBr>
                    <a:lnBlToTr w="12700" cmpd="sng">
                      <a:noFill/>
                      <a:prstDash val="solid"/>
                    </a:lnBlToTr>
                    <a:solidFill>
                      <a:srgbClr val="EE5859">
                        <a:alpha val="30000"/>
                      </a:srgbClr>
                    </a:solidFill>
                  </a:tcPr>
                </a:tc>
                <a:extLst>
                  <a:ext uri="{0D108BD9-81ED-4DB2-BD59-A6C34878D82A}">
                    <a16:rowId xmlns:a16="http://schemas.microsoft.com/office/drawing/2014/main" val="1175252621"/>
                  </a:ext>
                </a:extLst>
              </a:tr>
              <a:tr h="243684">
                <a:tc>
                  <a:txBody>
                    <a:bodyPr/>
                    <a:lstStyle/>
                    <a:p>
                      <a:pPr algn="l" fontAlgn="ctr"/>
                      <a:r>
                        <a:rPr lang="en-US" sz="1500" u="none" strike="noStrike" dirty="0">
                          <a:solidFill>
                            <a:srgbClr val="58585A"/>
                          </a:solidFill>
                          <a:effectLst/>
                          <a:latin typeface="Arial Narrow" panose="020B0606020202030204" pitchFamily="34" charset="0"/>
                        </a:rPr>
                        <a:t>Health conditions of HH members preclude v.</a:t>
                      </a:r>
                      <a:endParaRPr lang="en-US" sz="1500" b="0" i="0" u="none" strike="noStrike" dirty="0">
                        <a:solidFill>
                          <a:srgbClr val="58585A"/>
                        </a:solidFill>
                        <a:effectLst/>
                        <a:latin typeface="Arial Narrow" panose="020B0606020202030204" pitchFamily="34" charset="0"/>
                      </a:endParaRPr>
                    </a:p>
                  </a:txBody>
                  <a:tcPr marL="7620" marR="7620" marT="7620" marB="0" anchor="ctr">
                    <a:lnL w="12700" cmpd="sng">
                      <a:noFill/>
                    </a:lnL>
                    <a:lnR w="12700" cap="flat" cmpd="sng" algn="ctr">
                      <a:solidFill>
                        <a:srgbClr val="58585A"/>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600" u="none" strike="noStrike" dirty="0">
                          <a:solidFill>
                            <a:srgbClr val="58585A"/>
                          </a:solidFill>
                          <a:effectLst/>
                          <a:latin typeface="Arial Narrow" panose="020B0606020202030204" pitchFamily="34" charset="0"/>
                        </a:rPr>
                        <a:t>15%</a:t>
                      </a:r>
                      <a:endParaRPr lang="en-US" sz="1600" b="0" i="0" u="none" strike="noStrike" dirty="0">
                        <a:solidFill>
                          <a:srgbClr val="58585A"/>
                        </a:solidFill>
                        <a:effectLst/>
                        <a:latin typeface="Arial Narrow" panose="020B0606020202030204" pitchFamily="34" charset="0"/>
                      </a:endParaRPr>
                    </a:p>
                  </a:txBody>
                  <a:tcPr marL="7620" marR="7620" marT="7620" marB="0" anchor="ctr">
                    <a:lnL w="12700" cap="flat" cmpd="sng" algn="ctr">
                      <a:solidFill>
                        <a:srgbClr val="58585A"/>
                      </a:solidFill>
                      <a:prstDash val="solid"/>
                      <a:round/>
                      <a:headEnd type="none" w="med" len="med"/>
                      <a:tailEnd type="none" w="med" len="med"/>
                    </a:lnL>
                    <a:lnR w="12700" cmpd="sng">
                      <a:noFill/>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lnTlToBr w="12700" cmpd="sng">
                      <a:noFill/>
                      <a:prstDash val="solid"/>
                    </a:lnTlToBr>
                    <a:lnBlToTr w="12700" cmpd="sng">
                      <a:noFill/>
                      <a:prstDash val="solid"/>
                    </a:lnBlToTr>
                    <a:solidFill>
                      <a:srgbClr val="EE5859">
                        <a:alpha val="29804"/>
                      </a:srgbClr>
                    </a:solidFill>
                  </a:tcPr>
                </a:tc>
                <a:extLst>
                  <a:ext uri="{0D108BD9-81ED-4DB2-BD59-A6C34878D82A}">
                    <a16:rowId xmlns:a16="http://schemas.microsoft.com/office/drawing/2014/main" val="898969081"/>
                  </a:ext>
                </a:extLst>
              </a:tr>
              <a:tr h="243684">
                <a:tc>
                  <a:txBody>
                    <a:bodyPr/>
                    <a:lstStyle/>
                    <a:p>
                      <a:pPr algn="l" fontAlgn="ctr"/>
                      <a:r>
                        <a:rPr lang="en-US" sz="1500" b="0" i="0" u="none" strike="noStrike" dirty="0">
                          <a:solidFill>
                            <a:srgbClr val="58585A"/>
                          </a:solidFill>
                          <a:effectLst/>
                          <a:latin typeface="Arial Narrow" panose="020B0606020202030204" pitchFamily="34" charset="0"/>
                        </a:rPr>
                        <a:t>COVID-19 no threat to HH members</a:t>
                      </a:r>
                    </a:p>
                  </a:txBody>
                  <a:tcPr marL="7620" marR="7620" marT="7620" marB="0" anchor="ctr">
                    <a:lnL w="12700" cmpd="sng">
                      <a:noFill/>
                    </a:lnL>
                    <a:lnR w="12700" cap="flat" cmpd="sng" algn="ctr">
                      <a:solidFill>
                        <a:srgbClr val="58585A"/>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600" u="none" strike="noStrike" dirty="0">
                          <a:solidFill>
                            <a:srgbClr val="58585A"/>
                          </a:solidFill>
                          <a:effectLst/>
                          <a:latin typeface="Arial Narrow" panose="020B0606020202030204" pitchFamily="34" charset="0"/>
                        </a:rPr>
                        <a:t>9%</a:t>
                      </a:r>
                      <a:endParaRPr lang="en-US" sz="1600" b="0" i="0" u="none" strike="noStrike" dirty="0">
                        <a:solidFill>
                          <a:srgbClr val="58585A"/>
                        </a:solidFill>
                        <a:effectLst/>
                        <a:latin typeface="Arial Narrow" panose="020B0606020202030204" pitchFamily="34" charset="0"/>
                      </a:endParaRPr>
                    </a:p>
                  </a:txBody>
                  <a:tcPr marL="7620" marR="7620" marT="7620" marB="0" anchor="ctr">
                    <a:lnL w="12700" cap="flat" cmpd="sng" algn="ctr">
                      <a:solidFill>
                        <a:srgbClr val="58585A"/>
                      </a:solidFill>
                      <a:prstDash val="solid"/>
                      <a:round/>
                      <a:headEnd type="none" w="med" len="med"/>
                      <a:tailEnd type="none" w="med" len="med"/>
                    </a:lnL>
                    <a:lnR w="12700" cmpd="sng">
                      <a:noFill/>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lnTlToBr w="12700" cmpd="sng">
                      <a:noFill/>
                      <a:prstDash val="solid"/>
                    </a:lnTlToBr>
                    <a:lnBlToTr w="12700" cmpd="sng">
                      <a:noFill/>
                      <a:prstDash val="solid"/>
                    </a:lnBlToTr>
                    <a:solidFill>
                      <a:srgbClr val="EE5859">
                        <a:alpha val="9804"/>
                      </a:srgbClr>
                    </a:solidFill>
                  </a:tcPr>
                </a:tc>
                <a:extLst>
                  <a:ext uri="{0D108BD9-81ED-4DB2-BD59-A6C34878D82A}">
                    <a16:rowId xmlns:a16="http://schemas.microsoft.com/office/drawing/2014/main" val="3608108237"/>
                  </a:ext>
                </a:extLst>
              </a:tr>
              <a:tr h="243684">
                <a:tc>
                  <a:txBody>
                    <a:bodyPr/>
                    <a:lstStyle/>
                    <a:p>
                      <a:pPr algn="l" fontAlgn="ctr"/>
                      <a:r>
                        <a:rPr lang="en-US" sz="1500" u="none" strike="noStrike" dirty="0">
                          <a:solidFill>
                            <a:srgbClr val="58585A"/>
                          </a:solidFill>
                          <a:effectLst/>
                          <a:latin typeface="Arial Narrow" panose="020B0606020202030204" pitchFamily="34" charset="0"/>
                        </a:rPr>
                        <a:t>HH members are too young</a:t>
                      </a:r>
                      <a:endParaRPr lang="en-US" sz="1500" b="0" i="0" u="none" strike="noStrike" dirty="0">
                        <a:solidFill>
                          <a:srgbClr val="58585A"/>
                        </a:solidFill>
                        <a:effectLst/>
                        <a:latin typeface="Arial Narrow" panose="020B0606020202030204" pitchFamily="34" charset="0"/>
                      </a:endParaRPr>
                    </a:p>
                  </a:txBody>
                  <a:tcPr marL="7620" marR="7620" marT="7620" marB="0" anchor="ctr">
                    <a:lnL w="12700" cmpd="sng">
                      <a:noFill/>
                    </a:lnL>
                    <a:lnR w="12700" cap="flat" cmpd="sng" algn="ctr">
                      <a:solidFill>
                        <a:srgbClr val="58585A"/>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600" u="none" strike="noStrike" dirty="0">
                          <a:solidFill>
                            <a:srgbClr val="58585A"/>
                          </a:solidFill>
                          <a:effectLst/>
                          <a:latin typeface="Arial Narrow" panose="020B0606020202030204" pitchFamily="34" charset="0"/>
                        </a:rPr>
                        <a:t>5%</a:t>
                      </a:r>
                      <a:endParaRPr lang="en-US" sz="1600" b="0" i="0" u="none" strike="noStrike" dirty="0">
                        <a:solidFill>
                          <a:srgbClr val="58585A"/>
                        </a:solidFill>
                        <a:effectLst/>
                        <a:latin typeface="Arial Narrow" panose="020B0606020202030204" pitchFamily="34" charset="0"/>
                      </a:endParaRPr>
                    </a:p>
                  </a:txBody>
                  <a:tcPr marL="7620" marR="7620" marT="7620" marB="0" anchor="ctr">
                    <a:lnL w="12700" cap="flat" cmpd="sng" algn="ctr">
                      <a:solidFill>
                        <a:srgbClr val="58585A"/>
                      </a:solidFill>
                      <a:prstDash val="solid"/>
                      <a:round/>
                      <a:headEnd type="none" w="med" len="med"/>
                      <a:tailEnd type="none" w="med" len="med"/>
                    </a:lnL>
                    <a:lnR w="12700" cmpd="sng">
                      <a:noFill/>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33705886"/>
                  </a:ext>
                </a:extLst>
              </a:tr>
              <a:tr h="243684">
                <a:tc>
                  <a:txBody>
                    <a:bodyPr/>
                    <a:lstStyle/>
                    <a:p>
                      <a:pPr algn="l" fontAlgn="ctr"/>
                      <a:r>
                        <a:rPr lang="en-US" sz="1500" b="0" i="0" u="none" strike="noStrike" dirty="0">
                          <a:solidFill>
                            <a:srgbClr val="58585A"/>
                          </a:solidFill>
                          <a:effectLst/>
                          <a:latin typeface="Arial Narrow" panose="020B0606020202030204" pitchFamily="34" charset="0"/>
                        </a:rPr>
                        <a:t>Opposition to vaccines of any kind</a:t>
                      </a:r>
                    </a:p>
                  </a:txBody>
                  <a:tcPr marL="7620" marR="7620" marT="7620" marB="0" anchor="ctr">
                    <a:lnL w="12700" cmpd="sng">
                      <a:noFill/>
                    </a:lnL>
                    <a:lnR w="12700" cap="flat" cmpd="sng" algn="ctr">
                      <a:solidFill>
                        <a:srgbClr val="58585A"/>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600" u="none" strike="noStrike" dirty="0">
                          <a:solidFill>
                            <a:srgbClr val="58585A"/>
                          </a:solidFill>
                          <a:effectLst/>
                          <a:latin typeface="Arial Narrow" panose="020B0606020202030204" pitchFamily="34" charset="0"/>
                        </a:rPr>
                        <a:t>5%</a:t>
                      </a:r>
                      <a:endParaRPr lang="en-US" sz="1600" b="0" i="0" u="none" strike="noStrike" dirty="0">
                        <a:solidFill>
                          <a:srgbClr val="58585A"/>
                        </a:solidFill>
                        <a:effectLst/>
                        <a:latin typeface="Arial Narrow" panose="020B0606020202030204" pitchFamily="34" charset="0"/>
                      </a:endParaRPr>
                    </a:p>
                  </a:txBody>
                  <a:tcPr marL="7620" marR="7620" marT="7620" marB="0" anchor="ctr">
                    <a:lnL w="12700" cap="flat" cmpd="sng" algn="ctr">
                      <a:solidFill>
                        <a:srgbClr val="58585A"/>
                      </a:solidFill>
                      <a:prstDash val="solid"/>
                      <a:round/>
                      <a:headEnd type="none" w="med" len="med"/>
                      <a:tailEnd type="none" w="med" len="med"/>
                    </a:lnL>
                    <a:lnR w="12700" cmpd="sng">
                      <a:noFill/>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74083255"/>
                  </a:ext>
                </a:extLst>
              </a:tr>
            </a:tbl>
          </a:graphicData>
        </a:graphic>
      </p:graphicFrame>
      <p:sp>
        <p:nvSpPr>
          <p:cNvPr id="10" name="TextBox 9">
            <a:extLst>
              <a:ext uri="{FF2B5EF4-FFF2-40B4-BE49-F238E27FC236}">
                <a16:creationId xmlns:a16="http://schemas.microsoft.com/office/drawing/2014/main" id="{5629D5CA-8426-2342-A4D3-A171EA77498F}"/>
              </a:ext>
            </a:extLst>
          </p:cNvPr>
          <p:cNvSpPr txBox="1"/>
          <p:nvPr/>
        </p:nvSpPr>
        <p:spPr>
          <a:xfrm>
            <a:off x="386175" y="1424567"/>
            <a:ext cx="8588008" cy="754053"/>
          </a:xfrm>
          <a:prstGeom prst="rect">
            <a:avLst/>
          </a:prstGeom>
          <a:noFill/>
        </p:spPr>
        <p:txBody>
          <a:bodyPr wrap="square" rtlCol="0">
            <a:spAutoFit/>
          </a:bodyPr>
          <a:lstStyle/>
          <a:p>
            <a:r>
              <a:rPr lang="en-US" sz="2800" b="1" dirty="0">
                <a:solidFill>
                  <a:srgbClr val="EE5859"/>
                </a:solidFill>
                <a:latin typeface="Arial Narrow" panose="020B0606020202030204" pitchFamily="34" charset="0"/>
              </a:rPr>
              <a:t>72% </a:t>
            </a:r>
            <a:r>
              <a:rPr lang="en-US" sz="1500" b="1" dirty="0">
                <a:solidFill>
                  <a:srgbClr val="58585A"/>
                </a:solidFill>
                <a:latin typeface="Arial Narrow" panose="020B0606020202030204" pitchFamily="34" charset="0"/>
              </a:rPr>
              <a:t>of households  in the Gaza Strip reported that NOT all members in their household are willing </a:t>
            </a:r>
            <a:r>
              <a:rPr lang="en-US" sz="1500" b="1" dirty="0" smtClean="0">
                <a:solidFill>
                  <a:srgbClr val="58585A"/>
                </a:solidFill>
                <a:latin typeface="Arial Narrow" panose="020B0606020202030204" pitchFamily="34" charset="0"/>
              </a:rPr>
              <a:t>or can </a:t>
            </a:r>
            <a:r>
              <a:rPr lang="en-US" sz="1500" b="1" dirty="0">
                <a:solidFill>
                  <a:srgbClr val="58585A"/>
                </a:solidFill>
                <a:latin typeface="Arial Narrow" panose="020B0606020202030204" pitchFamily="34" charset="0"/>
              </a:rPr>
              <a:t>be vaccinated against </a:t>
            </a:r>
            <a:r>
              <a:rPr lang="en-US" sz="1500" b="1" dirty="0" smtClean="0">
                <a:solidFill>
                  <a:srgbClr val="58585A"/>
                </a:solidFill>
                <a:latin typeface="Arial Narrow" panose="020B0606020202030204" pitchFamily="34" charset="0"/>
              </a:rPr>
              <a:t>COVID-19 at the time of data collection* </a:t>
            </a:r>
            <a:r>
              <a:rPr lang="en-US" sz="1500" b="1" dirty="0">
                <a:solidFill>
                  <a:srgbClr val="58585A"/>
                </a:solidFill>
                <a:latin typeface="Arial Narrow" panose="020B0606020202030204" pitchFamily="34" charset="0"/>
              </a:rPr>
              <a:t>(compares to 45% in the West Bank)</a:t>
            </a:r>
            <a:endParaRPr lang="en-US" sz="1500" b="1" dirty="0">
              <a:latin typeface="Arial Narrow" panose="020B0606020202030204" pitchFamily="34" charset="0"/>
            </a:endParaRPr>
          </a:p>
        </p:txBody>
      </p:sp>
      <p:sp>
        <p:nvSpPr>
          <p:cNvPr id="18" name="TextBox 17">
            <a:extLst>
              <a:ext uri="{FF2B5EF4-FFF2-40B4-BE49-F238E27FC236}">
                <a16:creationId xmlns:a16="http://schemas.microsoft.com/office/drawing/2014/main" id="{72712CE6-12D8-7642-B2AD-5583F0BE955C}"/>
              </a:ext>
            </a:extLst>
          </p:cNvPr>
          <p:cNvSpPr txBox="1"/>
          <p:nvPr/>
        </p:nvSpPr>
        <p:spPr>
          <a:xfrm>
            <a:off x="386176" y="3448722"/>
            <a:ext cx="4904281" cy="584775"/>
          </a:xfrm>
          <a:prstGeom prst="rect">
            <a:avLst/>
          </a:prstGeom>
          <a:noFill/>
        </p:spPr>
        <p:txBody>
          <a:bodyPr wrap="square" rtlCol="0">
            <a:spAutoFit/>
          </a:bodyPr>
          <a:lstStyle/>
          <a:p>
            <a:r>
              <a:rPr lang="en-US" sz="1600" b="1" dirty="0">
                <a:solidFill>
                  <a:srgbClr val="58585A"/>
                </a:solidFill>
                <a:latin typeface="Arial Narrow" panose="020B0606020202030204" pitchFamily="34" charset="0"/>
              </a:rPr>
              <a:t>Most commonly reported reasons for why individuals do not want to be </a:t>
            </a:r>
            <a:r>
              <a:rPr lang="en-US" sz="1600" b="1" dirty="0" smtClean="0">
                <a:solidFill>
                  <a:srgbClr val="58585A"/>
                </a:solidFill>
                <a:latin typeface="Arial Narrow" panose="020B0606020202030204" pitchFamily="34" charset="0"/>
              </a:rPr>
              <a:t>vaccinated**:</a:t>
            </a:r>
            <a:endParaRPr lang="en-US" sz="1600" b="1" dirty="0">
              <a:latin typeface="Arial Narrow" panose="020B0606020202030204" pitchFamily="34" charset="0"/>
            </a:endParaRPr>
          </a:p>
        </p:txBody>
      </p:sp>
      <p:sp>
        <p:nvSpPr>
          <p:cNvPr id="6" name="TextBox 5">
            <a:extLst>
              <a:ext uri="{FF2B5EF4-FFF2-40B4-BE49-F238E27FC236}">
                <a16:creationId xmlns:a16="http://schemas.microsoft.com/office/drawing/2014/main" id="{11807055-2378-1543-9E47-5D499206F2AF}"/>
              </a:ext>
            </a:extLst>
          </p:cNvPr>
          <p:cNvSpPr txBox="1"/>
          <p:nvPr/>
        </p:nvSpPr>
        <p:spPr>
          <a:xfrm>
            <a:off x="276183" y="5873350"/>
            <a:ext cx="4283545" cy="400110"/>
          </a:xfrm>
          <a:prstGeom prst="rect">
            <a:avLst/>
          </a:prstGeom>
          <a:noFill/>
        </p:spPr>
        <p:txBody>
          <a:bodyPr wrap="none" rtlCol="0">
            <a:spAutoFit/>
          </a:bodyPr>
          <a:lstStyle/>
          <a:p>
            <a:r>
              <a:rPr lang="en-GB" sz="1000" dirty="0" smtClean="0">
                <a:solidFill>
                  <a:srgbClr val="58585A"/>
                </a:solidFill>
                <a:latin typeface="Arial Narrow" panose="020B0604020202020204" pitchFamily="34" charset="0"/>
                <a:cs typeface="Arial Narrow" panose="020B0604020202020204" pitchFamily="34" charset="0"/>
              </a:rPr>
              <a:t>* The question was only referring to households members eligible for the vaccine</a:t>
            </a:r>
          </a:p>
          <a:p>
            <a:r>
              <a:rPr lang="en-GB" sz="1000" dirty="0" smtClean="0">
                <a:solidFill>
                  <a:srgbClr val="58585A"/>
                </a:solidFill>
                <a:latin typeface="Arial Narrow" panose="020B0604020202020204" pitchFamily="34" charset="0"/>
                <a:cs typeface="Arial Narrow" panose="020B0604020202020204" pitchFamily="34" charset="0"/>
              </a:rPr>
              <a:t>** </a:t>
            </a:r>
            <a:r>
              <a:rPr lang="en-GB" sz="1000" dirty="0">
                <a:solidFill>
                  <a:srgbClr val="58585A"/>
                </a:solidFill>
                <a:latin typeface="Arial Narrow" panose="020B0604020202020204" pitchFamily="34" charset="0"/>
                <a:cs typeface="Arial Narrow" panose="020B0604020202020204" pitchFamily="34" charset="0"/>
              </a:rPr>
              <a:t>As a percentage of HHs that reported that not all members are willing to be vaccinated</a:t>
            </a:r>
          </a:p>
        </p:txBody>
      </p:sp>
      <p:sp>
        <p:nvSpPr>
          <p:cNvPr id="26" name="TextBox 25">
            <a:extLst>
              <a:ext uri="{FF2B5EF4-FFF2-40B4-BE49-F238E27FC236}">
                <a16:creationId xmlns:a16="http://schemas.microsoft.com/office/drawing/2014/main" id="{B0E5CE19-A599-0544-BCD8-887DCC7E9EAE}"/>
              </a:ext>
            </a:extLst>
          </p:cNvPr>
          <p:cNvSpPr txBox="1"/>
          <p:nvPr/>
        </p:nvSpPr>
        <p:spPr>
          <a:xfrm>
            <a:off x="770419" y="2269482"/>
            <a:ext cx="2204327" cy="400110"/>
          </a:xfrm>
          <a:prstGeom prst="rect">
            <a:avLst/>
          </a:prstGeom>
          <a:noFill/>
        </p:spPr>
        <p:txBody>
          <a:bodyPr wrap="square" rtlCol="0">
            <a:spAutoFit/>
          </a:bodyPr>
          <a:lstStyle/>
          <a:p>
            <a:r>
              <a:rPr lang="en-US" sz="2000" b="1" dirty="0">
                <a:solidFill>
                  <a:srgbClr val="EE5859"/>
                </a:solidFill>
                <a:latin typeface="Arial Narrow" panose="020B0606020202030204" pitchFamily="34" charset="0"/>
              </a:rPr>
              <a:t>70% </a:t>
            </a:r>
            <a:r>
              <a:rPr lang="en-US" b="1" dirty="0">
                <a:solidFill>
                  <a:srgbClr val="58585A"/>
                </a:solidFill>
                <a:latin typeface="Arial Narrow" panose="020B0606020202030204" pitchFamily="34" charset="0"/>
              </a:rPr>
              <a:t>of refugee HHs</a:t>
            </a:r>
            <a:endParaRPr lang="en-US" dirty="0"/>
          </a:p>
        </p:txBody>
      </p:sp>
      <p:sp>
        <p:nvSpPr>
          <p:cNvPr id="28" name="TextBox 27">
            <a:extLst>
              <a:ext uri="{FF2B5EF4-FFF2-40B4-BE49-F238E27FC236}">
                <a16:creationId xmlns:a16="http://schemas.microsoft.com/office/drawing/2014/main" id="{25E1FD78-37F5-0F4C-9F0E-2AB282EEBEE1}"/>
              </a:ext>
            </a:extLst>
          </p:cNvPr>
          <p:cNvSpPr txBox="1"/>
          <p:nvPr/>
        </p:nvSpPr>
        <p:spPr>
          <a:xfrm>
            <a:off x="756565" y="2753128"/>
            <a:ext cx="2870699" cy="400110"/>
          </a:xfrm>
          <a:prstGeom prst="rect">
            <a:avLst/>
          </a:prstGeom>
          <a:noFill/>
        </p:spPr>
        <p:txBody>
          <a:bodyPr wrap="square" rtlCol="0">
            <a:spAutoFit/>
          </a:bodyPr>
          <a:lstStyle/>
          <a:p>
            <a:r>
              <a:rPr lang="en-US" sz="2000" b="1" dirty="0">
                <a:solidFill>
                  <a:srgbClr val="EE5859"/>
                </a:solidFill>
                <a:latin typeface="Arial Narrow" panose="020B0606020202030204" pitchFamily="34" charset="0"/>
              </a:rPr>
              <a:t>75% </a:t>
            </a:r>
            <a:r>
              <a:rPr lang="en-US" b="1" dirty="0">
                <a:solidFill>
                  <a:srgbClr val="58585A"/>
                </a:solidFill>
                <a:latin typeface="Arial Narrow" panose="020B0606020202030204" pitchFamily="34" charset="0"/>
              </a:rPr>
              <a:t>of non-refugee HHs</a:t>
            </a:r>
            <a:endParaRPr lang="en-US" dirty="0"/>
          </a:p>
        </p:txBody>
      </p:sp>
      <p:pic>
        <p:nvPicPr>
          <p:cNvPr id="29" name="Picture 28" descr="A picture containing shape&#10;&#10;Description automatically generated">
            <a:extLst>
              <a:ext uri="{FF2B5EF4-FFF2-40B4-BE49-F238E27FC236}">
                <a16:creationId xmlns:a16="http://schemas.microsoft.com/office/drawing/2014/main" id="{FA86F1C6-5C16-8E45-BCD8-EB056D362B6B}"/>
              </a:ext>
            </a:extLst>
          </p:cNvPr>
          <p:cNvPicPr>
            <a:picLocks noChangeAspect="1"/>
          </p:cNvPicPr>
          <p:nvPr/>
        </p:nvPicPr>
        <p:blipFill>
          <a:blip r:embed="rId3" cstate="screen">
            <a:alphaModFix amt="70000"/>
            <a:extLst>
              <a:ext uri="{28A0092B-C50C-407E-A947-70E740481C1C}">
                <a14:useLocalDpi xmlns:a14="http://schemas.microsoft.com/office/drawing/2010/main"/>
              </a:ext>
            </a:extLst>
          </a:blip>
          <a:stretch>
            <a:fillRect/>
          </a:stretch>
        </p:blipFill>
        <p:spPr>
          <a:xfrm>
            <a:off x="386176" y="2257028"/>
            <a:ext cx="436298" cy="436298"/>
          </a:xfrm>
          <a:prstGeom prst="rect">
            <a:avLst/>
          </a:prstGeom>
        </p:spPr>
      </p:pic>
      <p:pic>
        <p:nvPicPr>
          <p:cNvPr id="17" name="Graphic 16" descr="Man with solid fill">
            <a:extLst>
              <a:ext uri="{FF2B5EF4-FFF2-40B4-BE49-F238E27FC236}">
                <a16:creationId xmlns:a16="http://schemas.microsoft.com/office/drawing/2014/main" id="{254093E8-A332-B144-A6F8-F55A13E2C150}"/>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411228" y="2796294"/>
            <a:ext cx="314385" cy="314385"/>
          </a:xfrm>
          <a:prstGeom prst="rect">
            <a:avLst/>
          </a:prstGeom>
        </p:spPr>
      </p:pic>
      <p:pic>
        <p:nvPicPr>
          <p:cNvPr id="20" name="Picture 19">
            <a:extLst>
              <a:ext uri="{FF2B5EF4-FFF2-40B4-BE49-F238E27FC236}">
                <a16:creationId xmlns:a16="http://schemas.microsoft.com/office/drawing/2014/main" id="{3BC7746F-72C6-B74C-8415-9045F321E354}"/>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100000" contrast="100000"/>
                    </a14:imgEffect>
                  </a14:imgLayer>
                </a14:imgProps>
              </a:ext>
            </a:extLst>
          </a:blip>
          <a:stretch>
            <a:fillRect/>
          </a:stretch>
        </p:blipFill>
        <p:spPr>
          <a:xfrm>
            <a:off x="197141" y="129579"/>
            <a:ext cx="1024251" cy="1024251"/>
          </a:xfrm>
          <a:prstGeom prst="rect">
            <a:avLst/>
          </a:prstGeom>
        </p:spPr>
      </p:pic>
      <p:pic>
        <p:nvPicPr>
          <p:cNvPr id="5" name="Picture 4">
            <a:extLst>
              <a:ext uri="{FF2B5EF4-FFF2-40B4-BE49-F238E27FC236}">
                <a16:creationId xmlns:a16="http://schemas.microsoft.com/office/drawing/2014/main" id="{3D86687A-38F4-454D-BD8D-1BA16666AFA7}"/>
              </a:ext>
            </a:extLst>
          </p:cNvPr>
          <p:cNvPicPr>
            <a:picLocks noChangeAspect="1"/>
          </p:cNvPicPr>
          <p:nvPr/>
        </p:nvPicPr>
        <p:blipFill>
          <a:blip r:embed="rId8"/>
          <a:stretch>
            <a:fillRect/>
          </a:stretch>
        </p:blipFill>
        <p:spPr>
          <a:xfrm>
            <a:off x="5657125" y="2176198"/>
            <a:ext cx="3438159" cy="4083243"/>
          </a:xfrm>
          <a:prstGeom prst="rect">
            <a:avLst/>
          </a:prstGeom>
        </p:spPr>
      </p:pic>
    </p:spTree>
    <p:extLst>
      <p:ext uri="{BB962C8B-B14F-4D97-AF65-F5344CB8AC3E}">
        <p14:creationId xmlns:p14="http://schemas.microsoft.com/office/powerpoint/2010/main" val="28532268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01FCE4-936D-4C83-80B4-9E20FB254158}"/>
              </a:ext>
            </a:extLst>
          </p:cNvPr>
          <p:cNvSpPr>
            <a:spLocks noGrp="1"/>
          </p:cNvSpPr>
          <p:nvPr>
            <p:ph type="ctrTitle"/>
          </p:nvPr>
        </p:nvSpPr>
        <p:spPr>
          <a:xfrm>
            <a:off x="1252445" y="266337"/>
            <a:ext cx="8087840" cy="724646"/>
          </a:xfrm>
        </p:spPr>
        <p:txBody>
          <a:bodyPr/>
          <a:lstStyle/>
          <a:p>
            <a:r>
              <a:rPr lang="en-US" sz="3200" dirty="0"/>
              <a:t>GAZA ESCALATION |  </a:t>
            </a:r>
            <a:r>
              <a:rPr lang="en-US" sz="3100" dirty="0"/>
              <a:t>Displacement and Damage</a:t>
            </a:r>
          </a:p>
        </p:txBody>
      </p:sp>
      <p:sp>
        <p:nvSpPr>
          <p:cNvPr id="12" name="TextBox 11">
            <a:extLst>
              <a:ext uri="{FF2B5EF4-FFF2-40B4-BE49-F238E27FC236}">
                <a16:creationId xmlns:a16="http://schemas.microsoft.com/office/drawing/2014/main" id="{5629D5CA-8426-2342-A4D3-A171EA77498F}"/>
              </a:ext>
            </a:extLst>
          </p:cNvPr>
          <p:cNvSpPr txBox="1"/>
          <p:nvPr/>
        </p:nvSpPr>
        <p:spPr>
          <a:xfrm>
            <a:off x="276183" y="1431835"/>
            <a:ext cx="4046728" cy="1015663"/>
          </a:xfrm>
          <a:prstGeom prst="rect">
            <a:avLst/>
          </a:prstGeom>
          <a:noFill/>
        </p:spPr>
        <p:txBody>
          <a:bodyPr wrap="square" rtlCol="0">
            <a:spAutoFit/>
          </a:bodyPr>
          <a:lstStyle/>
          <a:p>
            <a:r>
              <a:rPr lang="en-US" sz="2800" b="1" dirty="0">
                <a:solidFill>
                  <a:srgbClr val="EE5859"/>
                </a:solidFill>
                <a:latin typeface="Arial Narrow" panose="020B0606020202030204" pitchFamily="34" charset="0"/>
              </a:rPr>
              <a:t>21%</a:t>
            </a:r>
            <a:r>
              <a:rPr lang="en-US" sz="1600" b="1" dirty="0">
                <a:solidFill>
                  <a:srgbClr val="58585A"/>
                </a:solidFill>
                <a:latin typeface="Arial Narrow" panose="020B0606020202030204" pitchFamily="34" charset="0"/>
              </a:rPr>
              <a:t> of </a:t>
            </a:r>
            <a:r>
              <a:rPr lang="en-US" sz="1600" b="1" dirty="0" smtClean="0">
                <a:solidFill>
                  <a:srgbClr val="58585A"/>
                </a:solidFill>
                <a:latin typeface="Arial Narrow" panose="020B0606020202030204" pitchFamily="34" charset="0"/>
              </a:rPr>
              <a:t>households </a:t>
            </a:r>
            <a:r>
              <a:rPr lang="en-US" sz="1600" b="1" dirty="0">
                <a:solidFill>
                  <a:srgbClr val="58585A"/>
                </a:solidFill>
                <a:latin typeface="Arial Narrow" panose="020B0606020202030204" pitchFamily="34" charset="0"/>
              </a:rPr>
              <a:t>reported having been displaced </a:t>
            </a:r>
            <a:r>
              <a:rPr lang="en-US" sz="1600" b="1" dirty="0" smtClean="0">
                <a:solidFill>
                  <a:srgbClr val="58585A"/>
                </a:solidFill>
                <a:latin typeface="Arial Narrow" panose="020B0606020202030204" pitchFamily="34" charset="0"/>
              </a:rPr>
              <a:t>temporarily*** </a:t>
            </a:r>
            <a:r>
              <a:rPr lang="en-US" sz="1600" b="1" dirty="0">
                <a:solidFill>
                  <a:srgbClr val="58585A"/>
                </a:solidFill>
                <a:latin typeface="Arial Narrow" panose="020B0606020202030204" pitchFamily="34" charset="0"/>
              </a:rPr>
              <a:t>as a result of the recent conflict</a:t>
            </a:r>
            <a:endParaRPr lang="en-US" sz="1600" b="1" dirty="0">
              <a:latin typeface="Arial Narrow" panose="020B0606020202030204" pitchFamily="34" charset="0"/>
            </a:endParaRPr>
          </a:p>
        </p:txBody>
      </p:sp>
      <p:sp>
        <p:nvSpPr>
          <p:cNvPr id="22" name="TextBox 21">
            <a:extLst>
              <a:ext uri="{FF2B5EF4-FFF2-40B4-BE49-F238E27FC236}">
                <a16:creationId xmlns:a16="http://schemas.microsoft.com/office/drawing/2014/main" id="{5629D5CA-8426-2342-A4D3-A171EA77498F}"/>
              </a:ext>
            </a:extLst>
          </p:cNvPr>
          <p:cNvSpPr txBox="1"/>
          <p:nvPr/>
        </p:nvSpPr>
        <p:spPr>
          <a:xfrm>
            <a:off x="4500562" y="3021869"/>
            <a:ext cx="4506803" cy="523220"/>
          </a:xfrm>
          <a:prstGeom prst="rect">
            <a:avLst/>
          </a:prstGeom>
          <a:noFill/>
        </p:spPr>
        <p:txBody>
          <a:bodyPr wrap="square" rtlCol="0">
            <a:spAutoFit/>
          </a:bodyPr>
          <a:lstStyle/>
          <a:p>
            <a:r>
              <a:rPr lang="en-US" sz="1400" b="1" dirty="0">
                <a:solidFill>
                  <a:srgbClr val="58585A"/>
                </a:solidFill>
                <a:latin typeface="Arial Narrow" panose="020B0606020202030204" pitchFamily="34" charset="0"/>
              </a:rPr>
              <a:t>% of households who reported that, as a result of the escalation, their typical monthly income:</a:t>
            </a:r>
            <a:endParaRPr lang="en-US" sz="1400" b="1" dirty="0">
              <a:latin typeface="Arial Narrow" panose="020B0606020202030204" pitchFamily="34" charset="0"/>
            </a:endParaRPr>
          </a:p>
        </p:txBody>
      </p:sp>
      <p:sp>
        <p:nvSpPr>
          <p:cNvPr id="23" name="TextBox 22">
            <a:extLst>
              <a:ext uri="{FF2B5EF4-FFF2-40B4-BE49-F238E27FC236}">
                <a16:creationId xmlns:a16="http://schemas.microsoft.com/office/drawing/2014/main" id="{1645CD82-A1F2-0B44-B641-A5D94DE81C95}"/>
              </a:ext>
            </a:extLst>
          </p:cNvPr>
          <p:cNvSpPr txBox="1"/>
          <p:nvPr/>
        </p:nvSpPr>
        <p:spPr>
          <a:xfrm>
            <a:off x="1959693" y="3572565"/>
            <a:ext cx="841185" cy="369332"/>
          </a:xfrm>
          <a:prstGeom prst="rect">
            <a:avLst/>
          </a:prstGeom>
          <a:noFill/>
        </p:spPr>
        <p:txBody>
          <a:bodyPr wrap="square" rtlCol="0">
            <a:spAutoFit/>
          </a:bodyPr>
          <a:lstStyle/>
          <a:p>
            <a:r>
              <a:rPr lang="en-US" b="1" dirty="0">
                <a:solidFill>
                  <a:srgbClr val="EE5859"/>
                </a:solidFill>
                <a:latin typeface="Arial Narrow" panose="020B0606020202030204" pitchFamily="34" charset="0"/>
              </a:rPr>
              <a:t>63%</a:t>
            </a:r>
            <a:endParaRPr lang="en-US" dirty="0">
              <a:solidFill>
                <a:srgbClr val="58585A"/>
              </a:solidFill>
            </a:endParaRPr>
          </a:p>
        </p:txBody>
      </p:sp>
      <p:sp>
        <p:nvSpPr>
          <p:cNvPr id="24" name="TextBox 23">
            <a:extLst>
              <a:ext uri="{FF2B5EF4-FFF2-40B4-BE49-F238E27FC236}">
                <a16:creationId xmlns:a16="http://schemas.microsoft.com/office/drawing/2014/main" id="{5629D5CA-8426-2342-A4D3-A171EA77498F}"/>
              </a:ext>
            </a:extLst>
          </p:cNvPr>
          <p:cNvSpPr txBox="1"/>
          <p:nvPr/>
        </p:nvSpPr>
        <p:spPr>
          <a:xfrm>
            <a:off x="867936" y="3583075"/>
            <a:ext cx="1692307" cy="307777"/>
          </a:xfrm>
          <a:prstGeom prst="rect">
            <a:avLst/>
          </a:prstGeom>
          <a:noFill/>
        </p:spPr>
        <p:txBody>
          <a:bodyPr wrap="square" rtlCol="0">
            <a:spAutoFit/>
          </a:bodyPr>
          <a:lstStyle/>
          <a:p>
            <a:r>
              <a:rPr lang="en-US" sz="1400" dirty="0">
                <a:solidFill>
                  <a:srgbClr val="58585A"/>
                </a:solidFill>
                <a:latin typeface="Arial Narrow" panose="020B0606020202030204" pitchFamily="34" charset="0"/>
              </a:rPr>
              <a:t>Since 2014:</a:t>
            </a:r>
            <a:endParaRPr lang="en-US" sz="1400" dirty="0">
              <a:latin typeface="Arial Narrow" panose="020B0606020202030204" pitchFamily="34" charset="0"/>
            </a:endParaRPr>
          </a:p>
        </p:txBody>
      </p:sp>
      <p:sp>
        <p:nvSpPr>
          <p:cNvPr id="25" name="TextBox 24">
            <a:extLst>
              <a:ext uri="{FF2B5EF4-FFF2-40B4-BE49-F238E27FC236}">
                <a16:creationId xmlns:a16="http://schemas.microsoft.com/office/drawing/2014/main" id="{1645CD82-A1F2-0B44-B641-A5D94DE81C95}"/>
              </a:ext>
            </a:extLst>
          </p:cNvPr>
          <p:cNvSpPr txBox="1"/>
          <p:nvPr/>
        </p:nvSpPr>
        <p:spPr>
          <a:xfrm>
            <a:off x="1967055" y="3848965"/>
            <a:ext cx="695246" cy="369332"/>
          </a:xfrm>
          <a:prstGeom prst="rect">
            <a:avLst/>
          </a:prstGeom>
          <a:noFill/>
        </p:spPr>
        <p:txBody>
          <a:bodyPr wrap="square" rtlCol="0">
            <a:spAutoFit/>
          </a:bodyPr>
          <a:lstStyle/>
          <a:p>
            <a:r>
              <a:rPr lang="en-US" b="1" dirty="0">
                <a:solidFill>
                  <a:srgbClr val="EE5859"/>
                </a:solidFill>
                <a:latin typeface="Arial Narrow" panose="020B0606020202030204" pitchFamily="34" charset="0"/>
              </a:rPr>
              <a:t>31%</a:t>
            </a:r>
            <a:endParaRPr lang="en-US" dirty="0">
              <a:solidFill>
                <a:srgbClr val="58585A"/>
              </a:solidFill>
            </a:endParaRPr>
          </a:p>
        </p:txBody>
      </p:sp>
      <p:sp>
        <p:nvSpPr>
          <p:cNvPr id="27" name="TextBox 26">
            <a:extLst>
              <a:ext uri="{FF2B5EF4-FFF2-40B4-BE49-F238E27FC236}">
                <a16:creationId xmlns:a16="http://schemas.microsoft.com/office/drawing/2014/main" id="{5629D5CA-8426-2342-A4D3-A171EA77498F}"/>
              </a:ext>
            </a:extLst>
          </p:cNvPr>
          <p:cNvSpPr txBox="1"/>
          <p:nvPr/>
        </p:nvSpPr>
        <p:spPr>
          <a:xfrm>
            <a:off x="186631" y="3844371"/>
            <a:ext cx="1972674" cy="307777"/>
          </a:xfrm>
          <a:prstGeom prst="rect">
            <a:avLst/>
          </a:prstGeom>
          <a:noFill/>
        </p:spPr>
        <p:txBody>
          <a:bodyPr wrap="square" rtlCol="0">
            <a:spAutoFit/>
          </a:bodyPr>
          <a:lstStyle/>
          <a:p>
            <a:r>
              <a:rPr lang="en-US" sz="1400" dirty="0">
                <a:solidFill>
                  <a:srgbClr val="58585A"/>
                </a:solidFill>
                <a:latin typeface="Arial Narrow" panose="020B0606020202030204" pitchFamily="34" charset="0"/>
              </a:rPr>
              <a:t>In the 2021 </a:t>
            </a:r>
            <a:r>
              <a:rPr lang="en-US" sz="1400" dirty="0" smtClean="0">
                <a:solidFill>
                  <a:srgbClr val="58585A"/>
                </a:solidFill>
                <a:latin typeface="Arial Narrow" panose="020B0606020202030204" pitchFamily="34" charset="0"/>
              </a:rPr>
              <a:t>escalation*:</a:t>
            </a:r>
            <a:endParaRPr lang="en-US" sz="1400" dirty="0">
              <a:latin typeface="Arial Narrow" panose="020B0606020202030204" pitchFamily="34" charset="0"/>
            </a:endParaRPr>
          </a:p>
        </p:txBody>
      </p:sp>
      <p:graphicFrame>
        <p:nvGraphicFramePr>
          <p:cNvPr id="28" name="Table 27">
            <a:extLst>
              <a:ext uri="{FF2B5EF4-FFF2-40B4-BE49-F238E27FC236}">
                <a16:creationId xmlns:a16="http://schemas.microsoft.com/office/drawing/2014/main" id="{99D1BD6F-52E7-0249-B86D-AF498EFD8578}"/>
              </a:ext>
            </a:extLst>
          </p:cNvPr>
          <p:cNvGraphicFramePr>
            <a:graphicFrameLocks noGrp="1"/>
          </p:cNvGraphicFramePr>
          <p:nvPr>
            <p:extLst>
              <p:ext uri="{D42A27DB-BD31-4B8C-83A1-F6EECF244321}">
                <p14:modId xmlns:p14="http://schemas.microsoft.com/office/powerpoint/2010/main" val="1608571588"/>
              </p:ext>
            </p:extLst>
          </p:nvPr>
        </p:nvGraphicFramePr>
        <p:xfrm>
          <a:off x="4711965" y="4994911"/>
          <a:ext cx="3634117" cy="1196340"/>
        </p:xfrm>
        <a:graphic>
          <a:graphicData uri="http://schemas.openxmlformats.org/drawingml/2006/table">
            <a:tbl>
              <a:tblPr>
                <a:tableStyleId>{5C22544A-7EE6-4342-B048-85BDC9FD1C3A}</a:tableStyleId>
              </a:tblPr>
              <a:tblGrid>
                <a:gridCol w="2273315">
                  <a:extLst>
                    <a:ext uri="{9D8B030D-6E8A-4147-A177-3AD203B41FA5}">
                      <a16:colId xmlns:a16="http://schemas.microsoft.com/office/drawing/2014/main" val="2665553580"/>
                    </a:ext>
                  </a:extLst>
                </a:gridCol>
                <a:gridCol w="1360802">
                  <a:extLst>
                    <a:ext uri="{9D8B030D-6E8A-4147-A177-3AD203B41FA5}">
                      <a16:colId xmlns:a16="http://schemas.microsoft.com/office/drawing/2014/main" val="558775855"/>
                    </a:ext>
                  </a:extLst>
                </a:gridCol>
              </a:tblGrid>
              <a:tr h="230187">
                <a:tc>
                  <a:txBody>
                    <a:bodyPr/>
                    <a:lstStyle/>
                    <a:p>
                      <a:pPr algn="l" fontAlgn="ctr"/>
                      <a:r>
                        <a:rPr lang="en-US" sz="1600" b="0" i="0" u="none" strike="noStrike" dirty="0">
                          <a:solidFill>
                            <a:srgbClr val="58585A"/>
                          </a:solidFill>
                          <a:effectLst/>
                          <a:latin typeface="Arial Narrow" panose="020B0606020202030204" pitchFamily="34" charset="0"/>
                        </a:rPr>
                        <a:t>Impact</a:t>
                      </a:r>
                    </a:p>
                  </a:txBody>
                  <a:tcPr marL="7620" marR="7620" marT="7620" marB="0" anchor="ctr">
                    <a:lnL w="12700" cmpd="sng">
                      <a:noFill/>
                    </a:lnL>
                    <a:lnR w="12700" cap="flat" cmpd="sng" algn="ctr">
                      <a:solidFill>
                        <a:srgbClr val="58585A"/>
                      </a:solidFill>
                      <a:prstDash val="solid"/>
                      <a:round/>
                      <a:headEnd type="none" w="med" len="med"/>
                      <a:tailEnd type="none" w="med" len="med"/>
                    </a:lnR>
                    <a:lnT w="12700" cmpd="sng">
                      <a:noFill/>
                    </a:lnT>
                    <a:lnB w="12700" cap="flat" cmpd="sng" algn="ctr">
                      <a:solidFill>
                        <a:srgbClr val="58585A"/>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600" b="0" i="0" u="none" strike="noStrike" dirty="0">
                          <a:solidFill>
                            <a:srgbClr val="58585A"/>
                          </a:solidFill>
                          <a:effectLst/>
                          <a:latin typeface="Arial Narrow" panose="020B0606020202030204" pitchFamily="34" charset="0"/>
                        </a:rPr>
                        <a:t>% of HHs</a:t>
                      </a:r>
                    </a:p>
                  </a:txBody>
                  <a:tcPr marL="7620" marR="7620" marT="7620" marB="0" anchor="ctr">
                    <a:lnL w="12700" cap="flat" cmpd="sng" algn="ctr">
                      <a:solidFill>
                        <a:srgbClr val="58585A"/>
                      </a:solidFill>
                      <a:prstDash val="solid"/>
                      <a:round/>
                      <a:headEnd type="none" w="med" len="med"/>
                      <a:tailEnd type="none" w="med" len="med"/>
                    </a:lnL>
                    <a:lnR w="12700" cap="flat" cmpd="sng" algn="ctr">
                      <a:solidFill>
                        <a:srgbClr val="58585A"/>
                      </a:solidFill>
                      <a:prstDash val="solid"/>
                      <a:round/>
                      <a:headEnd type="none" w="med" len="med"/>
                      <a:tailEnd type="none" w="med" len="med"/>
                    </a:lnR>
                    <a:lnT w="12700" cmpd="sng">
                      <a:noFill/>
                    </a:lnT>
                    <a:lnB w="12700" cap="flat" cmpd="sng" algn="ctr">
                      <a:solidFill>
                        <a:srgbClr val="58585A"/>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94383866"/>
                  </a:ext>
                </a:extLst>
              </a:tr>
              <a:tr h="230187">
                <a:tc>
                  <a:txBody>
                    <a:bodyPr/>
                    <a:lstStyle/>
                    <a:p>
                      <a:pPr algn="l" fontAlgn="ctr"/>
                      <a:r>
                        <a:rPr lang="en-US" sz="1500" b="0" i="0" u="none" strike="noStrike" dirty="0">
                          <a:solidFill>
                            <a:srgbClr val="58585A"/>
                          </a:solidFill>
                          <a:effectLst/>
                          <a:latin typeface="Arial Narrow" panose="020B0606020202030204" pitchFamily="34" charset="0"/>
                        </a:rPr>
                        <a:t>Temporary loss of income</a:t>
                      </a:r>
                    </a:p>
                  </a:txBody>
                  <a:tcPr marL="7620" marR="7620" marT="7620" marB="0" anchor="ctr">
                    <a:lnL w="12700" cmpd="sng">
                      <a:noFill/>
                    </a:lnL>
                    <a:lnR w="12700" cap="flat" cmpd="sng" algn="ctr">
                      <a:solidFill>
                        <a:srgbClr val="58585A"/>
                      </a:solidFill>
                      <a:prstDash val="solid"/>
                      <a:round/>
                      <a:headEnd type="none" w="med" len="med"/>
                      <a:tailEnd type="none" w="med" len="med"/>
                    </a:lnR>
                    <a:lnT w="12700" cap="flat" cmpd="sng" algn="ctr">
                      <a:solidFill>
                        <a:srgbClr val="58585A"/>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500" u="none" strike="noStrike" dirty="0">
                          <a:solidFill>
                            <a:srgbClr val="58585A"/>
                          </a:solidFill>
                          <a:effectLst/>
                          <a:latin typeface="Arial Narrow" panose="020B0606020202030204" pitchFamily="34" charset="0"/>
                        </a:rPr>
                        <a:t>32%</a:t>
                      </a:r>
                      <a:endParaRPr lang="en-US" sz="1500" b="0" i="0" u="none" strike="noStrike" dirty="0">
                        <a:solidFill>
                          <a:srgbClr val="58585A"/>
                        </a:solidFill>
                        <a:effectLst/>
                        <a:latin typeface="Arial Narrow" panose="020B0606020202030204" pitchFamily="34" charset="0"/>
                      </a:endParaRPr>
                    </a:p>
                  </a:txBody>
                  <a:tcPr marL="7620" marR="7620" marT="7620" marB="0" anchor="ctr">
                    <a:lnL w="12700" cap="flat" cmpd="sng" algn="ctr">
                      <a:solidFill>
                        <a:srgbClr val="58585A"/>
                      </a:solidFill>
                      <a:prstDash val="solid"/>
                      <a:round/>
                      <a:headEnd type="none" w="med" len="med"/>
                      <a:tailEnd type="none" w="med" len="med"/>
                    </a:lnL>
                    <a:lnR w="12700" cap="flat" cmpd="sng" algn="ctr">
                      <a:solidFill>
                        <a:srgbClr val="58585A"/>
                      </a:solidFill>
                      <a:prstDash val="solid"/>
                      <a:round/>
                      <a:headEnd type="none" w="med" len="med"/>
                      <a:tailEnd type="none" w="med" len="med"/>
                    </a:lnR>
                    <a:lnT w="12700" cap="flat" cmpd="sng" algn="ctr">
                      <a:solidFill>
                        <a:srgbClr val="58585A"/>
                      </a:solidFill>
                      <a:prstDash val="solid"/>
                      <a:round/>
                      <a:headEnd type="none" w="med" len="med"/>
                      <a:tailEnd type="none" w="med" len="med"/>
                    </a:lnT>
                    <a:lnB w="12700" cap="flat" cmpd="sng" algn="ctr">
                      <a:noFill/>
                      <a:prstDash val="sysDash"/>
                      <a:round/>
                      <a:headEnd type="none" w="med" len="med"/>
                      <a:tailEnd type="none" w="med" len="med"/>
                    </a:lnB>
                    <a:lnTlToBr w="12700" cmpd="sng">
                      <a:noFill/>
                      <a:prstDash val="solid"/>
                    </a:lnTlToBr>
                    <a:lnBlToTr w="12700" cmpd="sng">
                      <a:noFill/>
                      <a:prstDash val="solid"/>
                    </a:lnBlToTr>
                    <a:solidFill>
                      <a:srgbClr val="EE5859">
                        <a:alpha val="50196"/>
                      </a:srgbClr>
                    </a:solidFill>
                  </a:tcPr>
                </a:tc>
                <a:extLst>
                  <a:ext uri="{0D108BD9-81ED-4DB2-BD59-A6C34878D82A}">
                    <a16:rowId xmlns:a16="http://schemas.microsoft.com/office/drawing/2014/main" val="1159550076"/>
                  </a:ext>
                </a:extLst>
              </a:tr>
              <a:tr h="230187">
                <a:tc>
                  <a:txBody>
                    <a:bodyPr/>
                    <a:lstStyle/>
                    <a:p>
                      <a:pPr algn="l" fontAlgn="ctr"/>
                      <a:r>
                        <a:rPr lang="en-US" sz="1500" u="none" strike="noStrike" dirty="0">
                          <a:solidFill>
                            <a:srgbClr val="58585A"/>
                          </a:solidFill>
                          <a:effectLst/>
                          <a:latin typeface="Arial Narrow" panose="020B0606020202030204" pitchFamily="34" charset="0"/>
                        </a:rPr>
                        <a:t>Increase/taking on debt</a:t>
                      </a:r>
                      <a:endParaRPr lang="en-US" sz="1500" b="0" i="0" u="none" strike="noStrike" dirty="0">
                        <a:solidFill>
                          <a:srgbClr val="58585A"/>
                        </a:solidFill>
                        <a:effectLst/>
                        <a:latin typeface="Arial Narrow" panose="020B0606020202030204" pitchFamily="34" charset="0"/>
                      </a:endParaRPr>
                    </a:p>
                  </a:txBody>
                  <a:tcPr marL="7620" marR="7620" marT="7620" marB="0" anchor="ctr">
                    <a:lnL w="12700" cmpd="sng">
                      <a:noFill/>
                    </a:lnL>
                    <a:lnR w="12700" cap="flat" cmpd="sng" algn="ctr">
                      <a:solidFill>
                        <a:srgbClr val="58585A"/>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500" u="none" strike="noStrike" dirty="0">
                          <a:solidFill>
                            <a:srgbClr val="58585A"/>
                          </a:solidFill>
                          <a:effectLst/>
                          <a:latin typeface="Arial Narrow" panose="020B0606020202030204" pitchFamily="34" charset="0"/>
                        </a:rPr>
                        <a:t>14%</a:t>
                      </a:r>
                      <a:endParaRPr lang="en-US" sz="1500" b="0" i="0" u="none" strike="noStrike" dirty="0">
                        <a:solidFill>
                          <a:srgbClr val="58585A"/>
                        </a:solidFill>
                        <a:effectLst/>
                        <a:latin typeface="Arial Narrow" panose="020B0606020202030204" pitchFamily="34" charset="0"/>
                      </a:endParaRPr>
                    </a:p>
                  </a:txBody>
                  <a:tcPr marL="7620" marR="7620" marT="7620" marB="0" anchor="ctr">
                    <a:lnL w="12700" cap="flat" cmpd="sng" algn="ctr">
                      <a:solidFill>
                        <a:srgbClr val="58585A"/>
                      </a:solidFill>
                      <a:prstDash val="solid"/>
                      <a:round/>
                      <a:headEnd type="none" w="med" len="med"/>
                      <a:tailEnd type="none" w="med" len="med"/>
                    </a:lnL>
                    <a:lnR w="12700" cap="flat" cmpd="sng" algn="ctr">
                      <a:solidFill>
                        <a:srgbClr val="58585A"/>
                      </a:solidFill>
                      <a:prstDash val="solid"/>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lnTlToBr w="12700" cmpd="sng">
                      <a:noFill/>
                      <a:prstDash val="solid"/>
                    </a:lnTlToBr>
                    <a:lnBlToTr w="12700" cmpd="sng">
                      <a:noFill/>
                      <a:prstDash val="solid"/>
                    </a:lnBlToTr>
                    <a:solidFill>
                      <a:srgbClr val="EE5859">
                        <a:alpha val="30980"/>
                      </a:srgbClr>
                    </a:solidFill>
                  </a:tcPr>
                </a:tc>
                <a:extLst>
                  <a:ext uri="{0D108BD9-81ED-4DB2-BD59-A6C34878D82A}">
                    <a16:rowId xmlns:a16="http://schemas.microsoft.com/office/drawing/2014/main" val="1175252621"/>
                  </a:ext>
                </a:extLst>
              </a:tr>
              <a:tr h="230187">
                <a:tc>
                  <a:txBody>
                    <a:bodyPr/>
                    <a:lstStyle/>
                    <a:p>
                      <a:pPr algn="l" fontAlgn="ctr"/>
                      <a:r>
                        <a:rPr lang="en-US" sz="1500" b="0" i="0" u="none" strike="noStrike" dirty="0">
                          <a:solidFill>
                            <a:srgbClr val="58585A"/>
                          </a:solidFill>
                          <a:effectLst/>
                          <a:latin typeface="Arial Narrow" panose="020B0606020202030204" pitchFamily="34" charset="0"/>
                        </a:rPr>
                        <a:t>No</a:t>
                      </a:r>
                      <a:r>
                        <a:rPr lang="en-US" sz="1500" b="0" i="0" u="none" strike="noStrike" baseline="0" dirty="0">
                          <a:solidFill>
                            <a:srgbClr val="58585A"/>
                          </a:solidFill>
                          <a:effectLst/>
                          <a:latin typeface="Arial Narrow" panose="020B0606020202030204" pitchFamily="34" charset="0"/>
                        </a:rPr>
                        <a:t> livelihood opportunities</a:t>
                      </a:r>
                      <a:endParaRPr lang="en-US" sz="1500" b="0" i="0" u="none" strike="noStrike" dirty="0">
                        <a:solidFill>
                          <a:srgbClr val="58585A"/>
                        </a:solidFill>
                        <a:effectLst/>
                        <a:latin typeface="Arial Narrow" panose="020B0606020202030204" pitchFamily="34" charset="0"/>
                      </a:endParaRPr>
                    </a:p>
                  </a:txBody>
                  <a:tcPr marL="7620" marR="7620" marT="7620" marB="0" anchor="ctr">
                    <a:lnL w="12700" cmpd="sng">
                      <a:noFill/>
                    </a:lnL>
                    <a:lnR w="12700" cap="flat" cmpd="sng" algn="ctr">
                      <a:solidFill>
                        <a:srgbClr val="58585A"/>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500" u="none" strike="noStrike" dirty="0">
                          <a:solidFill>
                            <a:srgbClr val="58585A"/>
                          </a:solidFill>
                          <a:effectLst/>
                          <a:latin typeface="Arial Narrow" panose="020B0606020202030204" pitchFamily="34" charset="0"/>
                        </a:rPr>
                        <a:t>8%</a:t>
                      </a:r>
                      <a:endParaRPr lang="en-US" sz="1500" b="0" i="0" u="none" strike="noStrike" dirty="0">
                        <a:solidFill>
                          <a:srgbClr val="58585A"/>
                        </a:solidFill>
                        <a:effectLst/>
                        <a:latin typeface="Arial Narrow" panose="020B0606020202030204" pitchFamily="34" charset="0"/>
                      </a:endParaRPr>
                    </a:p>
                  </a:txBody>
                  <a:tcPr marL="7620" marR="7620" marT="7620" marB="0" anchor="ctr">
                    <a:lnL w="12700" cap="flat" cmpd="sng" algn="ctr">
                      <a:solidFill>
                        <a:srgbClr val="58585A"/>
                      </a:solidFill>
                      <a:prstDash val="solid"/>
                      <a:round/>
                      <a:headEnd type="none" w="med" len="med"/>
                      <a:tailEnd type="none" w="med" len="med"/>
                    </a:lnL>
                    <a:lnR w="12700" cap="flat" cmpd="sng" algn="ctr">
                      <a:solidFill>
                        <a:srgbClr val="58585A"/>
                      </a:solidFill>
                      <a:prstDash val="solid"/>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lnTlToBr w="12700" cmpd="sng">
                      <a:noFill/>
                      <a:prstDash val="solid"/>
                    </a:lnTlToBr>
                    <a:lnBlToTr w="12700" cmpd="sng">
                      <a:noFill/>
                      <a:prstDash val="solid"/>
                    </a:lnBlToTr>
                    <a:solidFill>
                      <a:srgbClr val="EE5859">
                        <a:alpha val="10196"/>
                      </a:srgbClr>
                    </a:solidFill>
                  </a:tcPr>
                </a:tc>
                <a:extLst>
                  <a:ext uri="{0D108BD9-81ED-4DB2-BD59-A6C34878D82A}">
                    <a16:rowId xmlns:a16="http://schemas.microsoft.com/office/drawing/2014/main" val="898969081"/>
                  </a:ext>
                </a:extLst>
              </a:tr>
              <a:tr h="230187">
                <a:tc>
                  <a:txBody>
                    <a:bodyPr/>
                    <a:lstStyle/>
                    <a:p>
                      <a:pPr algn="l" fontAlgn="ctr"/>
                      <a:r>
                        <a:rPr lang="en-US" sz="1500" u="none" strike="noStrike" dirty="0">
                          <a:solidFill>
                            <a:srgbClr val="58585A"/>
                          </a:solidFill>
                          <a:effectLst/>
                          <a:latin typeface="Arial Narrow" panose="020B0606020202030204" pitchFamily="34" charset="0"/>
                        </a:rPr>
                        <a:t>Permanent loss of income</a:t>
                      </a:r>
                      <a:endParaRPr lang="en-US" sz="1500" b="0" i="0" u="none" strike="noStrike" dirty="0">
                        <a:solidFill>
                          <a:srgbClr val="58585A"/>
                        </a:solidFill>
                        <a:effectLst/>
                        <a:latin typeface="Arial Narrow" panose="020B0606020202030204" pitchFamily="34" charset="0"/>
                      </a:endParaRPr>
                    </a:p>
                  </a:txBody>
                  <a:tcPr marL="7620" marR="7620" marT="7620" marB="0" anchor="ctr">
                    <a:lnL w="12700" cmpd="sng">
                      <a:noFill/>
                    </a:lnL>
                    <a:lnR w="12700" cap="flat" cmpd="sng" algn="ctr">
                      <a:solidFill>
                        <a:srgbClr val="58585A"/>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500" u="none" strike="noStrike" dirty="0">
                          <a:solidFill>
                            <a:srgbClr val="58585A"/>
                          </a:solidFill>
                          <a:effectLst/>
                          <a:latin typeface="Arial Narrow" panose="020B0606020202030204" pitchFamily="34" charset="0"/>
                        </a:rPr>
                        <a:t>5%</a:t>
                      </a:r>
                      <a:endParaRPr lang="en-US" sz="1500" b="0" i="0" u="none" strike="noStrike" dirty="0">
                        <a:solidFill>
                          <a:srgbClr val="58585A"/>
                        </a:solidFill>
                        <a:effectLst/>
                        <a:latin typeface="Arial Narrow" panose="020B0606020202030204" pitchFamily="34" charset="0"/>
                      </a:endParaRPr>
                    </a:p>
                  </a:txBody>
                  <a:tcPr marL="7620" marR="7620" marT="7620" marB="0" anchor="ctr">
                    <a:lnL w="12700" cap="flat" cmpd="sng" algn="ctr">
                      <a:solidFill>
                        <a:srgbClr val="58585A"/>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08108237"/>
                  </a:ext>
                </a:extLst>
              </a:tr>
            </a:tbl>
          </a:graphicData>
        </a:graphic>
      </p:graphicFrame>
      <p:sp>
        <p:nvSpPr>
          <p:cNvPr id="29" name="TextBox 28">
            <a:extLst>
              <a:ext uri="{FF2B5EF4-FFF2-40B4-BE49-F238E27FC236}">
                <a16:creationId xmlns:a16="http://schemas.microsoft.com/office/drawing/2014/main" id="{1645CD82-A1F2-0B44-B641-A5D94DE81C95}"/>
              </a:ext>
            </a:extLst>
          </p:cNvPr>
          <p:cNvSpPr txBox="1"/>
          <p:nvPr/>
        </p:nvSpPr>
        <p:spPr>
          <a:xfrm>
            <a:off x="7484875" y="3509984"/>
            <a:ext cx="841185" cy="369332"/>
          </a:xfrm>
          <a:prstGeom prst="rect">
            <a:avLst/>
          </a:prstGeom>
          <a:noFill/>
        </p:spPr>
        <p:txBody>
          <a:bodyPr wrap="square" rtlCol="0">
            <a:spAutoFit/>
          </a:bodyPr>
          <a:lstStyle/>
          <a:p>
            <a:r>
              <a:rPr lang="en-US" b="1" dirty="0">
                <a:solidFill>
                  <a:srgbClr val="EE5859"/>
                </a:solidFill>
                <a:latin typeface="Arial Narrow" panose="020B0606020202030204" pitchFamily="34" charset="0"/>
              </a:rPr>
              <a:t>36%</a:t>
            </a:r>
            <a:endParaRPr lang="en-US" dirty="0">
              <a:solidFill>
                <a:srgbClr val="58585A"/>
              </a:solidFill>
            </a:endParaRPr>
          </a:p>
        </p:txBody>
      </p:sp>
      <p:sp>
        <p:nvSpPr>
          <p:cNvPr id="30" name="TextBox 29">
            <a:extLst>
              <a:ext uri="{FF2B5EF4-FFF2-40B4-BE49-F238E27FC236}">
                <a16:creationId xmlns:a16="http://schemas.microsoft.com/office/drawing/2014/main" id="{5629D5CA-8426-2342-A4D3-A171EA77498F}"/>
              </a:ext>
            </a:extLst>
          </p:cNvPr>
          <p:cNvSpPr txBox="1"/>
          <p:nvPr/>
        </p:nvSpPr>
        <p:spPr>
          <a:xfrm>
            <a:off x="6203057" y="3531004"/>
            <a:ext cx="1363948" cy="307777"/>
          </a:xfrm>
          <a:prstGeom prst="rect">
            <a:avLst/>
          </a:prstGeom>
          <a:noFill/>
        </p:spPr>
        <p:txBody>
          <a:bodyPr wrap="square" rtlCol="0">
            <a:spAutoFit/>
          </a:bodyPr>
          <a:lstStyle/>
          <a:p>
            <a:r>
              <a:rPr lang="en-US" sz="1400" dirty="0">
                <a:solidFill>
                  <a:srgbClr val="58585A"/>
                </a:solidFill>
                <a:latin typeface="Arial Narrow" panose="020B0606020202030204" pitchFamily="34" charset="0"/>
              </a:rPr>
              <a:t>Decreased a lot:</a:t>
            </a:r>
            <a:endParaRPr lang="en-US" sz="1400" dirty="0">
              <a:latin typeface="Arial Narrow" panose="020B0606020202030204" pitchFamily="34" charset="0"/>
            </a:endParaRPr>
          </a:p>
        </p:txBody>
      </p:sp>
      <p:sp>
        <p:nvSpPr>
          <p:cNvPr id="31" name="TextBox 30">
            <a:extLst>
              <a:ext uri="{FF2B5EF4-FFF2-40B4-BE49-F238E27FC236}">
                <a16:creationId xmlns:a16="http://schemas.microsoft.com/office/drawing/2014/main" id="{1645CD82-A1F2-0B44-B641-A5D94DE81C95}"/>
              </a:ext>
            </a:extLst>
          </p:cNvPr>
          <p:cNvSpPr txBox="1"/>
          <p:nvPr/>
        </p:nvSpPr>
        <p:spPr>
          <a:xfrm>
            <a:off x="7492236" y="3807406"/>
            <a:ext cx="695246" cy="369332"/>
          </a:xfrm>
          <a:prstGeom prst="rect">
            <a:avLst/>
          </a:prstGeom>
          <a:noFill/>
        </p:spPr>
        <p:txBody>
          <a:bodyPr wrap="square" rtlCol="0">
            <a:spAutoFit/>
          </a:bodyPr>
          <a:lstStyle/>
          <a:p>
            <a:r>
              <a:rPr lang="en-US" b="1" dirty="0">
                <a:solidFill>
                  <a:srgbClr val="EE5859"/>
                </a:solidFill>
                <a:latin typeface="Arial Narrow" panose="020B0606020202030204" pitchFamily="34" charset="0"/>
              </a:rPr>
              <a:t>14%</a:t>
            </a:r>
            <a:endParaRPr lang="en-US" dirty="0">
              <a:solidFill>
                <a:srgbClr val="58585A"/>
              </a:solidFill>
            </a:endParaRPr>
          </a:p>
        </p:txBody>
      </p:sp>
      <p:sp>
        <p:nvSpPr>
          <p:cNvPr id="33" name="TextBox 32">
            <a:extLst>
              <a:ext uri="{FF2B5EF4-FFF2-40B4-BE49-F238E27FC236}">
                <a16:creationId xmlns:a16="http://schemas.microsoft.com/office/drawing/2014/main" id="{5629D5CA-8426-2342-A4D3-A171EA77498F}"/>
              </a:ext>
            </a:extLst>
          </p:cNvPr>
          <p:cNvSpPr txBox="1"/>
          <p:nvPr/>
        </p:nvSpPr>
        <p:spPr>
          <a:xfrm>
            <a:off x="6203056" y="3823832"/>
            <a:ext cx="1356587" cy="307777"/>
          </a:xfrm>
          <a:prstGeom prst="rect">
            <a:avLst/>
          </a:prstGeom>
          <a:noFill/>
        </p:spPr>
        <p:txBody>
          <a:bodyPr wrap="square" rtlCol="0">
            <a:spAutoFit/>
          </a:bodyPr>
          <a:lstStyle/>
          <a:p>
            <a:r>
              <a:rPr lang="en-US" sz="1400" dirty="0">
                <a:solidFill>
                  <a:srgbClr val="58585A"/>
                </a:solidFill>
                <a:latin typeface="Arial Narrow" panose="020B0606020202030204" pitchFamily="34" charset="0"/>
              </a:rPr>
              <a:t>Decreased a little:</a:t>
            </a:r>
            <a:endParaRPr lang="en-US" sz="1400" dirty="0">
              <a:latin typeface="Arial Narrow" panose="020B0606020202030204" pitchFamily="34" charset="0"/>
            </a:endParaRPr>
          </a:p>
        </p:txBody>
      </p:sp>
      <p:sp>
        <p:nvSpPr>
          <p:cNvPr id="36" name="TextBox 35">
            <a:extLst>
              <a:ext uri="{FF2B5EF4-FFF2-40B4-BE49-F238E27FC236}">
                <a16:creationId xmlns:a16="http://schemas.microsoft.com/office/drawing/2014/main" id="{5629D5CA-8426-2342-A4D3-A171EA77498F}"/>
              </a:ext>
            </a:extLst>
          </p:cNvPr>
          <p:cNvSpPr txBox="1"/>
          <p:nvPr/>
        </p:nvSpPr>
        <p:spPr>
          <a:xfrm>
            <a:off x="4504865" y="4142687"/>
            <a:ext cx="4502498" cy="830997"/>
          </a:xfrm>
          <a:prstGeom prst="rect">
            <a:avLst/>
          </a:prstGeom>
          <a:noFill/>
        </p:spPr>
        <p:txBody>
          <a:bodyPr wrap="square" rtlCol="0">
            <a:spAutoFit/>
          </a:bodyPr>
          <a:lstStyle/>
          <a:p>
            <a:r>
              <a:rPr lang="en-US" sz="2000" b="1" dirty="0">
                <a:solidFill>
                  <a:srgbClr val="EE5859"/>
                </a:solidFill>
                <a:latin typeface="Arial Narrow" panose="020B0606020202030204" pitchFamily="34" charset="0"/>
              </a:rPr>
              <a:t>50% </a:t>
            </a:r>
            <a:r>
              <a:rPr lang="en-US" sz="1400" dirty="0">
                <a:solidFill>
                  <a:srgbClr val="58585A"/>
                </a:solidFill>
                <a:latin typeface="Arial Narrow" panose="020B0606020202030204" pitchFamily="34" charset="0"/>
              </a:rPr>
              <a:t>of households </a:t>
            </a:r>
            <a:r>
              <a:rPr lang="en-US" sz="1400" dirty="0" smtClean="0">
                <a:solidFill>
                  <a:srgbClr val="58585A"/>
                </a:solidFill>
                <a:latin typeface="Arial Narrow" panose="020B0606020202030204" pitchFamily="34" charset="0"/>
              </a:rPr>
              <a:t>reported </a:t>
            </a:r>
            <a:r>
              <a:rPr lang="en-US" sz="1400" dirty="0">
                <a:solidFill>
                  <a:srgbClr val="58585A"/>
                </a:solidFill>
                <a:latin typeface="Arial Narrow" panose="020B0606020202030204" pitchFamily="34" charset="0"/>
              </a:rPr>
              <a:t>that the escalation had an impact on their livelihoods and assets. The most commonly reported were**:</a:t>
            </a:r>
            <a:endParaRPr lang="en-US" sz="1600" dirty="0">
              <a:latin typeface="Arial Narrow" panose="020B0606020202030204" pitchFamily="34" charset="0"/>
            </a:endParaRPr>
          </a:p>
        </p:txBody>
      </p:sp>
      <p:sp>
        <p:nvSpPr>
          <p:cNvPr id="37" name="TextBox 36">
            <a:extLst>
              <a:ext uri="{FF2B5EF4-FFF2-40B4-BE49-F238E27FC236}">
                <a16:creationId xmlns:a16="http://schemas.microsoft.com/office/drawing/2014/main" id="{5629D5CA-8426-2342-A4D3-A171EA77498F}"/>
              </a:ext>
            </a:extLst>
          </p:cNvPr>
          <p:cNvSpPr txBox="1"/>
          <p:nvPr/>
        </p:nvSpPr>
        <p:spPr>
          <a:xfrm>
            <a:off x="279123" y="3070276"/>
            <a:ext cx="3936735" cy="523220"/>
          </a:xfrm>
          <a:prstGeom prst="rect">
            <a:avLst/>
          </a:prstGeom>
          <a:noFill/>
        </p:spPr>
        <p:txBody>
          <a:bodyPr wrap="square" rtlCol="0">
            <a:spAutoFit/>
          </a:bodyPr>
          <a:lstStyle/>
          <a:p>
            <a:r>
              <a:rPr lang="en-US" sz="1400" b="1" dirty="0">
                <a:solidFill>
                  <a:srgbClr val="58585A"/>
                </a:solidFill>
                <a:latin typeface="Arial Narrow" panose="020B0606020202030204" pitchFamily="34" charset="0"/>
              </a:rPr>
              <a:t>% of households who reported that their shelter had been damaged or destroyed:</a:t>
            </a:r>
            <a:endParaRPr lang="en-US" sz="1400" b="1" dirty="0">
              <a:latin typeface="Arial Narrow" panose="020B0606020202030204" pitchFamily="34" charset="0"/>
            </a:endParaRPr>
          </a:p>
        </p:txBody>
      </p:sp>
      <p:sp>
        <p:nvSpPr>
          <p:cNvPr id="38" name="TextBox 37">
            <a:extLst>
              <a:ext uri="{FF2B5EF4-FFF2-40B4-BE49-F238E27FC236}">
                <a16:creationId xmlns:a16="http://schemas.microsoft.com/office/drawing/2014/main" id="{5629D5CA-8426-2342-A4D3-A171EA77498F}"/>
              </a:ext>
            </a:extLst>
          </p:cNvPr>
          <p:cNvSpPr txBox="1"/>
          <p:nvPr/>
        </p:nvSpPr>
        <p:spPr>
          <a:xfrm>
            <a:off x="386175" y="4316910"/>
            <a:ext cx="3936735" cy="584775"/>
          </a:xfrm>
          <a:prstGeom prst="rect">
            <a:avLst/>
          </a:prstGeom>
          <a:noFill/>
        </p:spPr>
        <p:txBody>
          <a:bodyPr wrap="square" rtlCol="0">
            <a:spAutoFit/>
          </a:bodyPr>
          <a:lstStyle/>
          <a:p>
            <a:r>
              <a:rPr lang="en-US" b="1" dirty="0">
                <a:solidFill>
                  <a:srgbClr val="EE5859"/>
                </a:solidFill>
                <a:latin typeface="Arial Narrow" panose="020B0606020202030204" pitchFamily="34" charset="0"/>
              </a:rPr>
              <a:t>85% </a:t>
            </a:r>
            <a:r>
              <a:rPr lang="en-US" sz="1400" dirty="0">
                <a:solidFill>
                  <a:srgbClr val="58585A"/>
                </a:solidFill>
                <a:latin typeface="Arial Narrow" panose="020B0606020202030204" pitchFamily="34" charset="0"/>
              </a:rPr>
              <a:t>of households </a:t>
            </a:r>
            <a:r>
              <a:rPr lang="en-US" sz="1400" dirty="0" smtClean="0">
                <a:solidFill>
                  <a:srgbClr val="58585A"/>
                </a:solidFill>
                <a:latin typeface="Arial Narrow" panose="020B0606020202030204" pitchFamily="34" charset="0"/>
              </a:rPr>
              <a:t>reported </a:t>
            </a:r>
            <a:r>
              <a:rPr lang="en-US" sz="1400" dirty="0">
                <a:solidFill>
                  <a:srgbClr val="58585A"/>
                </a:solidFill>
                <a:latin typeface="Arial Narrow" panose="020B0606020202030204" pitchFamily="34" charset="0"/>
              </a:rPr>
              <a:t>that they had “no capacity” to repair their </a:t>
            </a:r>
            <a:r>
              <a:rPr lang="en-US" sz="1400" dirty="0" smtClean="0">
                <a:solidFill>
                  <a:srgbClr val="58585A"/>
                </a:solidFill>
                <a:latin typeface="Arial Narrow" panose="020B0606020202030204" pitchFamily="34" charset="0"/>
              </a:rPr>
              <a:t>shelters at the time of data collection*</a:t>
            </a:r>
            <a:endParaRPr lang="en-US" sz="1600" dirty="0">
              <a:latin typeface="Arial Narrow" panose="020B0606020202030204" pitchFamily="34" charset="0"/>
            </a:endParaRPr>
          </a:p>
        </p:txBody>
      </p:sp>
      <p:sp>
        <p:nvSpPr>
          <p:cNvPr id="26" name="TextBox 25">
            <a:extLst>
              <a:ext uri="{FF2B5EF4-FFF2-40B4-BE49-F238E27FC236}">
                <a16:creationId xmlns:a16="http://schemas.microsoft.com/office/drawing/2014/main" id="{1BF13591-D62B-9741-8A4D-4A7E34CF3A2E}"/>
              </a:ext>
            </a:extLst>
          </p:cNvPr>
          <p:cNvSpPr txBox="1"/>
          <p:nvPr/>
        </p:nvSpPr>
        <p:spPr>
          <a:xfrm>
            <a:off x="279123" y="2617709"/>
            <a:ext cx="3271616" cy="400110"/>
          </a:xfrm>
          <a:prstGeom prst="rect">
            <a:avLst/>
          </a:prstGeom>
          <a:noFill/>
        </p:spPr>
        <p:txBody>
          <a:bodyPr wrap="square" rtlCol="0">
            <a:spAutoFit/>
          </a:bodyPr>
          <a:lstStyle/>
          <a:p>
            <a:r>
              <a:rPr lang="fr-FR" sz="2000" b="1" dirty="0" err="1">
                <a:solidFill>
                  <a:srgbClr val="58585A"/>
                </a:solidFill>
                <a:latin typeface="Arial Narrow" panose="020B0606020202030204" pitchFamily="34" charset="0"/>
              </a:rPr>
              <a:t>Shelter</a:t>
            </a:r>
            <a:r>
              <a:rPr lang="fr-FR" sz="2000" b="1" dirty="0">
                <a:solidFill>
                  <a:srgbClr val="58585A"/>
                </a:solidFill>
                <a:latin typeface="Arial Narrow" panose="020B0606020202030204" pitchFamily="34" charset="0"/>
              </a:rPr>
              <a:t> Damage:</a:t>
            </a:r>
            <a:endParaRPr lang="en-US" sz="2000" b="1" dirty="0">
              <a:solidFill>
                <a:srgbClr val="58585A"/>
              </a:solidFill>
              <a:latin typeface="Arial Narrow" panose="020B0606020202030204" pitchFamily="34" charset="0"/>
            </a:endParaRPr>
          </a:p>
        </p:txBody>
      </p:sp>
      <p:sp>
        <p:nvSpPr>
          <p:cNvPr id="32" name="TextBox 31">
            <a:extLst>
              <a:ext uri="{FF2B5EF4-FFF2-40B4-BE49-F238E27FC236}">
                <a16:creationId xmlns:a16="http://schemas.microsoft.com/office/drawing/2014/main" id="{E290AE2D-7AB7-6549-A2D1-049177677202}"/>
              </a:ext>
            </a:extLst>
          </p:cNvPr>
          <p:cNvSpPr txBox="1"/>
          <p:nvPr/>
        </p:nvSpPr>
        <p:spPr>
          <a:xfrm>
            <a:off x="4500562" y="2620058"/>
            <a:ext cx="3271616" cy="400110"/>
          </a:xfrm>
          <a:prstGeom prst="rect">
            <a:avLst/>
          </a:prstGeom>
          <a:noFill/>
        </p:spPr>
        <p:txBody>
          <a:bodyPr wrap="square" rtlCol="0">
            <a:spAutoFit/>
          </a:bodyPr>
          <a:lstStyle/>
          <a:p>
            <a:r>
              <a:rPr lang="fr-FR" sz="2000" b="1" dirty="0" err="1">
                <a:solidFill>
                  <a:srgbClr val="58585A"/>
                </a:solidFill>
                <a:latin typeface="Arial Narrow" panose="020B0606020202030204" pitchFamily="34" charset="0"/>
              </a:rPr>
              <a:t>Livelihoods</a:t>
            </a:r>
            <a:r>
              <a:rPr lang="fr-FR" sz="2000" b="1" dirty="0">
                <a:solidFill>
                  <a:srgbClr val="58585A"/>
                </a:solidFill>
                <a:latin typeface="Arial Narrow" panose="020B0606020202030204" pitchFamily="34" charset="0"/>
              </a:rPr>
              <a:t> Impact:</a:t>
            </a:r>
            <a:endParaRPr lang="en-US" sz="2000" b="1" dirty="0">
              <a:solidFill>
                <a:srgbClr val="58585A"/>
              </a:solidFill>
              <a:latin typeface="Arial Narrow" panose="020B0606020202030204" pitchFamily="34" charset="0"/>
            </a:endParaRPr>
          </a:p>
        </p:txBody>
      </p:sp>
      <p:cxnSp>
        <p:nvCxnSpPr>
          <p:cNvPr id="40" name="Straight Connector 39">
            <a:extLst>
              <a:ext uri="{FF2B5EF4-FFF2-40B4-BE49-F238E27FC236}">
                <a16:creationId xmlns:a16="http://schemas.microsoft.com/office/drawing/2014/main" id="{A1343D29-439B-F24D-A44E-0EA4537DAF68}"/>
              </a:ext>
            </a:extLst>
          </p:cNvPr>
          <p:cNvCxnSpPr/>
          <p:nvPr/>
        </p:nvCxnSpPr>
        <p:spPr>
          <a:xfrm flipV="1">
            <a:off x="4322920" y="3118998"/>
            <a:ext cx="0" cy="2988000"/>
          </a:xfrm>
          <a:prstGeom prst="line">
            <a:avLst/>
          </a:prstGeom>
          <a:ln w="19050">
            <a:solidFill>
              <a:srgbClr val="58585A"/>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FD779060-ED31-A04C-8912-5AE1FDFB91D3}"/>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00000"/>
                    </a14:imgEffect>
                  </a14:imgLayer>
                </a14:imgProps>
              </a:ext>
            </a:extLst>
          </a:blip>
          <a:stretch>
            <a:fillRect/>
          </a:stretch>
        </p:blipFill>
        <p:spPr>
          <a:xfrm>
            <a:off x="174695" y="94504"/>
            <a:ext cx="1004143" cy="1004143"/>
          </a:xfrm>
          <a:prstGeom prst="rect">
            <a:avLst/>
          </a:prstGeom>
        </p:spPr>
      </p:pic>
      <p:sp>
        <p:nvSpPr>
          <p:cNvPr id="34" name="Text Placeholder 3">
            <a:extLst>
              <a:ext uri="{FF2B5EF4-FFF2-40B4-BE49-F238E27FC236}">
                <a16:creationId xmlns:a16="http://schemas.microsoft.com/office/drawing/2014/main" id="{8E68458F-7786-884D-B578-D988C6068FF3}"/>
              </a:ext>
            </a:extLst>
          </p:cNvPr>
          <p:cNvSpPr txBox="1">
            <a:spLocks/>
          </p:cNvSpPr>
          <p:nvPr/>
        </p:nvSpPr>
        <p:spPr>
          <a:xfrm>
            <a:off x="4500562" y="1456540"/>
            <a:ext cx="4367116" cy="861443"/>
          </a:xfrm>
          <a:prstGeom prst="rect">
            <a:avLst/>
          </a:prstGeom>
        </p:spPr>
        <p:txBody>
          <a:bodyPr/>
          <a:lstStyle>
            <a:lvl1pPr marL="0" indent="0" algn="l" defTabSz="914400" rtl="0" eaLnBrk="1" latinLnBrk="0" hangingPunct="1">
              <a:lnSpc>
                <a:spcPts val="1500"/>
              </a:lnSpc>
              <a:spcBef>
                <a:spcPts val="1000"/>
              </a:spcBef>
              <a:buFont typeface="Arial" panose="020B0604020202020204" pitchFamily="34" charset="0"/>
              <a:buNone/>
              <a:defRPr sz="1300" kern="1200" baseline="0">
                <a:solidFill>
                  <a:srgbClr val="58585A"/>
                </a:solidFill>
                <a:latin typeface="Arial Narrow" panose="020B06060202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1400" dirty="0"/>
              <a:t>The highest </a:t>
            </a:r>
            <a:r>
              <a:rPr lang="en-US" sz="1400" dirty="0" smtClean="0"/>
              <a:t>percentages </a:t>
            </a:r>
            <a:r>
              <a:rPr lang="en-US" sz="1400" dirty="0"/>
              <a:t>of temporarily displaced households </a:t>
            </a:r>
            <a:r>
              <a:rPr lang="en-US" sz="1400" dirty="0" smtClean="0"/>
              <a:t>were </a:t>
            </a:r>
            <a:r>
              <a:rPr lang="en-US" sz="1400" dirty="0"/>
              <a:t>observed in the governorate of North Gaza (43%) and </a:t>
            </a:r>
            <a:r>
              <a:rPr lang="en-US" sz="1400" dirty="0" smtClean="0"/>
              <a:t>especially in </a:t>
            </a:r>
            <a:r>
              <a:rPr lang="en-US" sz="1400" dirty="0"/>
              <a:t>the localities of Umm Naser (91%) and Beit </a:t>
            </a:r>
            <a:r>
              <a:rPr lang="en-US" sz="1400" dirty="0" err="1"/>
              <a:t>Hanun</a:t>
            </a:r>
            <a:r>
              <a:rPr lang="en-US" sz="1400" dirty="0"/>
              <a:t> (61%).</a:t>
            </a:r>
          </a:p>
          <a:p>
            <a:endParaRPr lang="en-US" sz="1400" dirty="0"/>
          </a:p>
          <a:p>
            <a:endParaRPr lang="en-US" sz="2000" b="1" dirty="0">
              <a:solidFill>
                <a:srgbClr val="EE5859"/>
              </a:solidFill>
            </a:endParaRPr>
          </a:p>
        </p:txBody>
      </p:sp>
      <p:sp>
        <p:nvSpPr>
          <p:cNvPr id="35" name="TextBox 34">
            <a:extLst>
              <a:ext uri="{FF2B5EF4-FFF2-40B4-BE49-F238E27FC236}">
                <a16:creationId xmlns:a16="http://schemas.microsoft.com/office/drawing/2014/main" id="{D7855171-1110-FD4F-B55F-61EF5C792B20}"/>
              </a:ext>
            </a:extLst>
          </p:cNvPr>
          <p:cNvSpPr txBox="1"/>
          <p:nvPr/>
        </p:nvSpPr>
        <p:spPr>
          <a:xfrm>
            <a:off x="276182" y="4993321"/>
            <a:ext cx="3936727" cy="1015663"/>
          </a:xfrm>
          <a:prstGeom prst="rect">
            <a:avLst/>
          </a:prstGeom>
          <a:noFill/>
        </p:spPr>
        <p:txBody>
          <a:bodyPr wrap="square" rtlCol="0">
            <a:spAutoFit/>
          </a:bodyPr>
          <a:lstStyle/>
          <a:p>
            <a:r>
              <a:rPr lang="en-GB" sz="1000" dirty="0">
                <a:solidFill>
                  <a:srgbClr val="58585A"/>
                </a:solidFill>
                <a:latin typeface="Arial Narrow" panose="020B0604020202020204" pitchFamily="34" charset="0"/>
                <a:cs typeface="Arial Narrow" panose="020B0604020202020204" pitchFamily="34" charset="0"/>
              </a:rPr>
              <a:t>* As a percentage of HHs who </a:t>
            </a:r>
            <a:r>
              <a:rPr lang="en-GB" sz="1000" dirty="0" smtClean="0">
                <a:solidFill>
                  <a:srgbClr val="58585A"/>
                </a:solidFill>
                <a:latin typeface="Arial Narrow" panose="020B0604020202020204" pitchFamily="34" charset="0"/>
                <a:cs typeface="Arial Narrow" panose="020B0604020202020204" pitchFamily="34" charset="0"/>
              </a:rPr>
              <a:t>reported having </a:t>
            </a:r>
            <a:r>
              <a:rPr lang="en-GB" sz="1000" dirty="0">
                <a:solidFill>
                  <a:srgbClr val="58585A"/>
                </a:solidFill>
                <a:latin typeface="Arial Narrow" panose="020B0604020202020204" pitchFamily="34" charset="0"/>
                <a:cs typeface="Arial Narrow" panose="020B0604020202020204" pitchFamily="34" charset="0"/>
              </a:rPr>
              <a:t>experienced shelter damage as a result of bombardment since 2014 </a:t>
            </a:r>
          </a:p>
          <a:p>
            <a:r>
              <a:rPr lang="en-GB" sz="1000" dirty="0">
                <a:solidFill>
                  <a:srgbClr val="58585A"/>
                </a:solidFill>
                <a:latin typeface="Arial Narrow" panose="020B0604020202020204" pitchFamily="34" charset="0"/>
                <a:cs typeface="Arial Narrow" panose="020B0604020202020204" pitchFamily="34" charset="0"/>
              </a:rPr>
              <a:t>** As a percentage of HHs that reported an impact of the recent escalation on their livelihoods</a:t>
            </a:r>
          </a:p>
          <a:p>
            <a:r>
              <a:rPr lang="en-GB" sz="1000" dirty="0" smtClean="0">
                <a:solidFill>
                  <a:srgbClr val="58585A"/>
                </a:solidFill>
                <a:latin typeface="Arial Narrow" panose="020B0604020202020204" pitchFamily="34" charset="0"/>
                <a:cs typeface="Arial Narrow" panose="020B0604020202020204" pitchFamily="34" charset="0"/>
              </a:rPr>
              <a:t>*** </a:t>
            </a:r>
            <a:r>
              <a:rPr lang="en-GB" sz="1000" dirty="0">
                <a:solidFill>
                  <a:srgbClr val="58585A"/>
                </a:solidFill>
                <a:latin typeface="Arial Narrow" panose="020B0604020202020204" pitchFamily="34" charset="0"/>
                <a:cs typeface="Arial Narrow" panose="020B0604020202020204" pitchFamily="34" charset="0"/>
              </a:rPr>
              <a:t>Individuals who have been displaced as a result of the conflict, but have since returned to their original location</a:t>
            </a:r>
          </a:p>
        </p:txBody>
      </p:sp>
    </p:spTree>
    <p:extLst>
      <p:ext uri="{BB962C8B-B14F-4D97-AF65-F5344CB8AC3E}">
        <p14:creationId xmlns:p14="http://schemas.microsoft.com/office/powerpoint/2010/main" val="36028942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01FCE4-936D-4C83-80B4-9E20FB254158}"/>
              </a:ext>
            </a:extLst>
          </p:cNvPr>
          <p:cNvSpPr>
            <a:spLocks noGrp="1"/>
          </p:cNvSpPr>
          <p:nvPr>
            <p:ph type="ctrTitle"/>
          </p:nvPr>
        </p:nvSpPr>
        <p:spPr>
          <a:xfrm>
            <a:off x="1236405" y="266337"/>
            <a:ext cx="8087840" cy="724646"/>
          </a:xfrm>
        </p:spPr>
        <p:txBody>
          <a:bodyPr/>
          <a:lstStyle/>
          <a:p>
            <a:r>
              <a:rPr lang="en-US" sz="3200" dirty="0"/>
              <a:t>GAZA ESCALATION |  Assistance</a:t>
            </a:r>
          </a:p>
        </p:txBody>
      </p:sp>
      <p:sp>
        <p:nvSpPr>
          <p:cNvPr id="19" name="TextBox 18">
            <a:extLst>
              <a:ext uri="{FF2B5EF4-FFF2-40B4-BE49-F238E27FC236}">
                <a16:creationId xmlns:a16="http://schemas.microsoft.com/office/drawing/2014/main" id="{5629D5CA-8426-2342-A4D3-A171EA77498F}"/>
              </a:ext>
            </a:extLst>
          </p:cNvPr>
          <p:cNvSpPr txBox="1"/>
          <p:nvPr/>
        </p:nvSpPr>
        <p:spPr>
          <a:xfrm>
            <a:off x="334833" y="3152260"/>
            <a:ext cx="3756396" cy="646331"/>
          </a:xfrm>
          <a:prstGeom prst="rect">
            <a:avLst/>
          </a:prstGeom>
          <a:noFill/>
        </p:spPr>
        <p:txBody>
          <a:bodyPr wrap="square" rtlCol="0">
            <a:spAutoFit/>
          </a:bodyPr>
          <a:lstStyle/>
          <a:p>
            <a:r>
              <a:rPr lang="en-US" sz="2000" b="1" dirty="0">
                <a:solidFill>
                  <a:srgbClr val="EE5859"/>
                </a:solidFill>
                <a:latin typeface="Arial Narrow" panose="020B0606020202030204" pitchFamily="34" charset="0"/>
              </a:rPr>
              <a:t>94% </a:t>
            </a:r>
            <a:r>
              <a:rPr lang="en-US" sz="1600" dirty="0">
                <a:solidFill>
                  <a:srgbClr val="58585A"/>
                </a:solidFill>
                <a:latin typeface="Arial Narrow" panose="020B0606020202030204" pitchFamily="34" charset="0"/>
              </a:rPr>
              <a:t>of households in Gaza reported wanting to receive assistance in the future </a:t>
            </a:r>
            <a:endParaRPr lang="en-US" sz="1600" dirty="0">
              <a:latin typeface="Arial Narrow" panose="020B0606020202030204" pitchFamily="34" charset="0"/>
            </a:endParaRPr>
          </a:p>
        </p:txBody>
      </p:sp>
      <p:sp>
        <p:nvSpPr>
          <p:cNvPr id="24" name="TextBox 23">
            <a:extLst>
              <a:ext uri="{FF2B5EF4-FFF2-40B4-BE49-F238E27FC236}">
                <a16:creationId xmlns:a16="http://schemas.microsoft.com/office/drawing/2014/main" id="{5629D5CA-8426-2342-A4D3-A171EA77498F}"/>
              </a:ext>
            </a:extLst>
          </p:cNvPr>
          <p:cNvSpPr txBox="1"/>
          <p:nvPr/>
        </p:nvSpPr>
        <p:spPr>
          <a:xfrm>
            <a:off x="334836" y="1402166"/>
            <a:ext cx="8809164" cy="800219"/>
          </a:xfrm>
          <a:prstGeom prst="rect">
            <a:avLst/>
          </a:prstGeom>
          <a:noFill/>
        </p:spPr>
        <p:txBody>
          <a:bodyPr wrap="square" rtlCol="0">
            <a:spAutoFit/>
          </a:bodyPr>
          <a:lstStyle/>
          <a:p>
            <a:r>
              <a:rPr lang="en-US" b="1" dirty="0">
                <a:solidFill>
                  <a:srgbClr val="58585A"/>
                </a:solidFill>
                <a:latin typeface="Arial Narrow" panose="020B0606020202030204" pitchFamily="34" charset="0"/>
              </a:rPr>
              <a:t>By the time of data collection, </a:t>
            </a:r>
            <a:r>
              <a:rPr lang="en-US" sz="2800" b="1" dirty="0">
                <a:solidFill>
                  <a:srgbClr val="EE5859"/>
                </a:solidFill>
                <a:latin typeface="Arial Narrow" panose="020B0606020202030204" pitchFamily="34" charset="0"/>
              </a:rPr>
              <a:t>53%</a:t>
            </a:r>
            <a:r>
              <a:rPr lang="en-US" sz="2000" b="1" dirty="0">
                <a:solidFill>
                  <a:srgbClr val="EE5859"/>
                </a:solidFill>
                <a:latin typeface="Arial Narrow" panose="020B0606020202030204" pitchFamily="34" charset="0"/>
              </a:rPr>
              <a:t> </a:t>
            </a:r>
            <a:r>
              <a:rPr lang="en-US" b="1" dirty="0">
                <a:solidFill>
                  <a:srgbClr val="58585A"/>
                </a:solidFill>
                <a:latin typeface="Arial Narrow" panose="020B0606020202030204" pitchFamily="34" charset="0"/>
              </a:rPr>
              <a:t>of households in Gaza reported having received assistance of some type since the beginning of the escalation</a:t>
            </a:r>
            <a:endParaRPr lang="en-US" b="1" dirty="0">
              <a:latin typeface="Arial Narrow" panose="020B0606020202030204" pitchFamily="34" charset="0"/>
            </a:endParaRPr>
          </a:p>
        </p:txBody>
      </p:sp>
      <p:graphicFrame>
        <p:nvGraphicFramePr>
          <p:cNvPr id="28" name="Table 27">
            <a:extLst>
              <a:ext uri="{FF2B5EF4-FFF2-40B4-BE49-F238E27FC236}">
                <a16:creationId xmlns:a16="http://schemas.microsoft.com/office/drawing/2014/main" id="{99D1BD6F-52E7-0249-B86D-AF498EFD8578}"/>
              </a:ext>
            </a:extLst>
          </p:cNvPr>
          <p:cNvGraphicFramePr>
            <a:graphicFrameLocks noGrp="1"/>
          </p:cNvGraphicFramePr>
          <p:nvPr>
            <p:extLst>
              <p:ext uri="{D42A27DB-BD31-4B8C-83A1-F6EECF244321}">
                <p14:modId xmlns:p14="http://schemas.microsoft.com/office/powerpoint/2010/main" val="3173158773"/>
              </p:ext>
            </p:extLst>
          </p:nvPr>
        </p:nvGraphicFramePr>
        <p:xfrm>
          <a:off x="386174" y="4739410"/>
          <a:ext cx="3582776" cy="1196340"/>
        </p:xfrm>
        <a:graphic>
          <a:graphicData uri="http://schemas.openxmlformats.org/drawingml/2006/table">
            <a:tbl>
              <a:tblPr>
                <a:tableStyleId>{5C22544A-7EE6-4342-B048-85BDC9FD1C3A}</a:tableStyleId>
              </a:tblPr>
              <a:tblGrid>
                <a:gridCol w="2241199">
                  <a:extLst>
                    <a:ext uri="{9D8B030D-6E8A-4147-A177-3AD203B41FA5}">
                      <a16:colId xmlns:a16="http://schemas.microsoft.com/office/drawing/2014/main" val="2665553580"/>
                    </a:ext>
                  </a:extLst>
                </a:gridCol>
                <a:gridCol w="1341577">
                  <a:extLst>
                    <a:ext uri="{9D8B030D-6E8A-4147-A177-3AD203B41FA5}">
                      <a16:colId xmlns:a16="http://schemas.microsoft.com/office/drawing/2014/main" val="558775855"/>
                    </a:ext>
                  </a:extLst>
                </a:gridCol>
              </a:tblGrid>
              <a:tr h="230187">
                <a:tc>
                  <a:txBody>
                    <a:bodyPr/>
                    <a:lstStyle/>
                    <a:p>
                      <a:pPr algn="l" fontAlgn="ctr"/>
                      <a:r>
                        <a:rPr lang="en-US" sz="1600" b="0" i="0" u="none" strike="noStrike" dirty="0">
                          <a:solidFill>
                            <a:srgbClr val="58585A"/>
                          </a:solidFill>
                          <a:effectLst/>
                          <a:latin typeface="Arial Narrow" panose="020B0606020202030204" pitchFamily="34" charset="0"/>
                        </a:rPr>
                        <a:t>Aid type</a:t>
                      </a:r>
                    </a:p>
                  </a:txBody>
                  <a:tcPr marL="7620" marR="7620" marT="7620" marB="0" anchor="ctr">
                    <a:lnL w="12700" cmpd="sng">
                      <a:noFill/>
                    </a:lnL>
                    <a:lnR w="12700" cap="flat" cmpd="sng" algn="ctr">
                      <a:solidFill>
                        <a:srgbClr val="58585A"/>
                      </a:solidFill>
                      <a:prstDash val="solid"/>
                      <a:round/>
                      <a:headEnd type="none" w="med" len="med"/>
                      <a:tailEnd type="none" w="med" len="med"/>
                    </a:lnR>
                    <a:lnT w="12700" cmpd="sng">
                      <a:noFill/>
                    </a:lnT>
                    <a:lnB w="12700" cap="flat" cmpd="sng" algn="ctr">
                      <a:solidFill>
                        <a:srgbClr val="58585A"/>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600" b="0" i="0" u="none" strike="noStrike" dirty="0">
                          <a:solidFill>
                            <a:srgbClr val="58585A"/>
                          </a:solidFill>
                          <a:effectLst/>
                          <a:latin typeface="Arial Narrow" panose="020B0606020202030204" pitchFamily="34" charset="0"/>
                        </a:rPr>
                        <a:t>% of HHs</a:t>
                      </a:r>
                    </a:p>
                  </a:txBody>
                  <a:tcPr marL="7620" marR="7620" marT="7620" marB="0" anchor="ctr">
                    <a:lnL w="12700" cap="flat" cmpd="sng" algn="ctr">
                      <a:solidFill>
                        <a:srgbClr val="58585A"/>
                      </a:solidFill>
                      <a:prstDash val="solid"/>
                      <a:round/>
                      <a:headEnd type="none" w="med" len="med"/>
                      <a:tailEnd type="none" w="med" len="med"/>
                    </a:lnL>
                    <a:lnR w="12700" cap="flat" cmpd="sng" algn="ctr">
                      <a:solidFill>
                        <a:srgbClr val="58585A"/>
                      </a:solidFill>
                      <a:prstDash val="solid"/>
                      <a:round/>
                      <a:headEnd type="none" w="med" len="med"/>
                      <a:tailEnd type="none" w="med" len="med"/>
                    </a:lnR>
                    <a:lnT w="12700" cmpd="sng">
                      <a:noFill/>
                    </a:lnT>
                    <a:lnB w="12700" cap="flat" cmpd="sng" algn="ctr">
                      <a:solidFill>
                        <a:srgbClr val="58585A"/>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94383866"/>
                  </a:ext>
                </a:extLst>
              </a:tr>
              <a:tr h="230187">
                <a:tc>
                  <a:txBody>
                    <a:bodyPr/>
                    <a:lstStyle/>
                    <a:p>
                      <a:pPr algn="l" fontAlgn="ctr"/>
                      <a:r>
                        <a:rPr lang="en-US" sz="1500" b="0" i="0" u="none" strike="noStrike" dirty="0">
                          <a:solidFill>
                            <a:srgbClr val="58585A"/>
                          </a:solidFill>
                          <a:effectLst/>
                          <a:latin typeface="Arial Narrow" panose="020B0606020202030204" pitchFamily="34" charset="0"/>
                        </a:rPr>
                        <a:t>Physical cash</a:t>
                      </a:r>
                    </a:p>
                  </a:txBody>
                  <a:tcPr marL="7620" marR="7620" marT="7620" marB="0" anchor="ctr">
                    <a:lnL w="12700" cmpd="sng">
                      <a:noFill/>
                    </a:lnL>
                    <a:lnR w="12700" cap="flat" cmpd="sng" algn="ctr">
                      <a:solidFill>
                        <a:srgbClr val="58585A"/>
                      </a:solidFill>
                      <a:prstDash val="solid"/>
                      <a:round/>
                      <a:headEnd type="none" w="med" len="med"/>
                      <a:tailEnd type="none" w="med" len="med"/>
                    </a:lnR>
                    <a:lnT w="12700" cap="flat" cmpd="sng" algn="ctr">
                      <a:solidFill>
                        <a:srgbClr val="58585A"/>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500" u="none" strike="noStrike" dirty="0">
                          <a:solidFill>
                            <a:srgbClr val="58585A"/>
                          </a:solidFill>
                          <a:effectLst/>
                          <a:latin typeface="Arial Narrow" panose="020B0606020202030204" pitchFamily="34" charset="0"/>
                        </a:rPr>
                        <a:t>77%</a:t>
                      </a:r>
                      <a:endParaRPr lang="en-US" sz="1500" b="0" i="0" u="none" strike="noStrike" dirty="0">
                        <a:solidFill>
                          <a:srgbClr val="58585A"/>
                        </a:solidFill>
                        <a:effectLst/>
                        <a:latin typeface="Arial Narrow" panose="020B0606020202030204" pitchFamily="34" charset="0"/>
                      </a:endParaRPr>
                    </a:p>
                  </a:txBody>
                  <a:tcPr marL="7620" marR="7620" marT="7620" marB="0" anchor="ctr">
                    <a:lnL w="12700" cap="flat" cmpd="sng" algn="ctr">
                      <a:solidFill>
                        <a:srgbClr val="58585A"/>
                      </a:solidFill>
                      <a:prstDash val="solid"/>
                      <a:round/>
                      <a:headEnd type="none" w="med" len="med"/>
                      <a:tailEnd type="none" w="med" len="med"/>
                    </a:lnL>
                    <a:lnR w="12700" cap="flat" cmpd="sng" algn="ctr">
                      <a:solidFill>
                        <a:srgbClr val="58585A"/>
                      </a:solidFill>
                      <a:prstDash val="solid"/>
                      <a:round/>
                      <a:headEnd type="none" w="med" len="med"/>
                      <a:tailEnd type="none" w="med" len="med"/>
                    </a:lnR>
                    <a:lnT w="12700" cap="flat" cmpd="sng" algn="ctr">
                      <a:solidFill>
                        <a:srgbClr val="58585A"/>
                      </a:solidFill>
                      <a:prstDash val="solid"/>
                      <a:round/>
                      <a:headEnd type="none" w="med" len="med"/>
                      <a:tailEnd type="none" w="med" len="med"/>
                    </a:lnT>
                    <a:lnB w="12700" cap="flat" cmpd="sng" algn="ctr">
                      <a:noFill/>
                      <a:prstDash val="sysDash"/>
                      <a:round/>
                      <a:headEnd type="none" w="med" len="med"/>
                      <a:tailEnd type="none" w="med" len="med"/>
                    </a:lnB>
                    <a:lnTlToBr w="12700" cmpd="sng">
                      <a:noFill/>
                      <a:prstDash val="solid"/>
                    </a:lnTlToBr>
                    <a:lnBlToTr w="12700" cmpd="sng">
                      <a:noFill/>
                      <a:prstDash val="solid"/>
                    </a:lnBlToTr>
                    <a:solidFill>
                      <a:srgbClr val="EE5859">
                        <a:alpha val="50196"/>
                      </a:srgbClr>
                    </a:solidFill>
                  </a:tcPr>
                </a:tc>
                <a:extLst>
                  <a:ext uri="{0D108BD9-81ED-4DB2-BD59-A6C34878D82A}">
                    <a16:rowId xmlns:a16="http://schemas.microsoft.com/office/drawing/2014/main" val="1159550076"/>
                  </a:ext>
                </a:extLst>
              </a:tr>
              <a:tr h="230187">
                <a:tc>
                  <a:txBody>
                    <a:bodyPr/>
                    <a:lstStyle/>
                    <a:p>
                      <a:pPr algn="l" fontAlgn="ctr"/>
                      <a:r>
                        <a:rPr lang="en-US" sz="1500" u="none" strike="noStrike" dirty="0">
                          <a:solidFill>
                            <a:srgbClr val="58585A"/>
                          </a:solidFill>
                          <a:effectLst/>
                          <a:latin typeface="Arial Narrow" panose="020B0606020202030204" pitchFamily="34" charset="0"/>
                        </a:rPr>
                        <a:t>In-kind (food)</a:t>
                      </a:r>
                      <a:endParaRPr lang="en-US" sz="1500" b="0" i="0" u="none" strike="noStrike" dirty="0">
                        <a:solidFill>
                          <a:srgbClr val="58585A"/>
                        </a:solidFill>
                        <a:effectLst/>
                        <a:latin typeface="Arial Narrow" panose="020B0606020202030204" pitchFamily="34" charset="0"/>
                      </a:endParaRPr>
                    </a:p>
                  </a:txBody>
                  <a:tcPr marL="7620" marR="7620" marT="7620" marB="0" anchor="ctr">
                    <a:lnL w="12700" cmpd="sng">
                      <a:noFill/>
                    </a:lnL>
                    <a:lnR w="12700" cap="flat" cmpd="sng" algn="ctr">
                      <a:solidFill>
                        <a:srgbClr val="58585A"/>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500" u="none" strike="noStrike" dirty="0">
                          <a:solidFill>
                            <a:srgbClr val="58585A"/>
                          </a:solidFill>
                          <a:effectLst/>
                          <a:latin typeface="Arial Narrow" panose="020B0606020202030204" pitchFamily="34" charset="0"/>
                        </a:rPr>
                        <a:t>36%</a:t>
                      </a:r>
                      <a:endParaRPr lang="en-US" sz="1500" b="0" i="0" u="none" strike="noStrike" dirty="0">
                        <a:solidFill>
                          <a:srgbClr val="58585A"/>
                        </a:solidFill>
                        <a:effectLst/>
                        <a:latin typeface="Arial Narrow" panose="020B0606020202030204" pitchFamily="34" charset="0"/>
                      </a:endParaRPr>
                    </a:p>
                  </a:txBody>
                  <a:tcPr marL="7620" marR="7620" marT="7620" marB="0" anchor="ctr">
                    <a:lnL w="12700" cap="flat" cmpd="sng" algn="ctr">
                      <a:solidFill>
                        <a:srgbClr val="58585A"/>
                      </a:solidFill>
                      <a:prstDash val="solid"/>
                      <a:round/>
                      <a:headEnd type="none" w="med" len="med"/>
                      <a:tailEnd type="none" w="med" len="med"/>
                    </a:lnL>
                    <a:lnR w="12700" cap="flat" cmpd="sng" algn="ctr">
                      <a:solidFill>
                        <a:srgbClr val="58585A"/>
                      </a:solidFill>
                      <a:prstDash val="solid"/>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lnTlToBr w="12700" cmpd="sng">
                      <a:noFill/>
                      <a:prstDash val="solid"/>
                    </a:lnTlToBr>
                    <a:lnBlToTr w="12700" cmpd="sng">
                      <a:noFill/>
                      <a:prstDash val="solid"/>
                    </a:lnBlToTr>
                    <a:solidFill>
                      <a:srgbClr val="EE5859">
                        <a:alpha val="30980"/>
                      </a:srgbClr>
                    </a:solidFill>
                  </a:tcPr>
                </a:tc>
                <a:extLst>
                  <a:ext uri="{0D108BD9-81ED-4DB2-BD59-A6C34878D82A}">
                    <a16:rowId xmlns:a16="http://schemas.microsoft.com/office/drawing/2014/main" val="1175252621"/>
                  </a:ext>
                </a:extLst>
              </a:tr>
              <a:tr h="230187">
                <a:tc>
                  <a:txBody>
                    <a:bodyPr/>
                    <a:lstStyle/>
                    <a:p>
                      <a:pPr algn="l" fontAlgn="ctr"/>
                      <a:r>
                        <a:rPr lang="en-US" sz="1500" u="none" strike="noStrike" dirty="0">
                          <a:solidFill>
                            <a:srgbClr val="58585A"/>
                          </a:solidFill>
                          <a:effectLst/>
                          <a:latin typeface="Arial Narrow" panose="020B0606020202030204" pitchFamily="34" charset="0"/>
                        </a:rPr>
                        <a:t>Vouchers</a:t>
                      </a:r>
                      <a:endParaRPr lang="en-US" sz="1500" b="0" i="0" u="none" strike="noStrike" dirty="0">
                        <a:solidFill>
                          <a:srgbClr val="58585A"/>
                        </a:solidFill>
                        <a:effectLst/>
                        <a:latin typeface="Arial Narrow" panose="020B0606020202030204" pitchFamily="34" charset="0"/>
                      </a:endParaRPr>
                    </a:p>
                  </a:txBody>
                  <a:tcPr marL="7620" marR="7620" marT="7620" marB="0" anchor="ctr">
                    <a:lnL w="12700" cmpd="sng">
                      <a:noFill/>
                    </a:lnL>
                    <a:lnR w="12700" cap="flat" cmpd="sng" algn="ctr">
                      <a:solidFill>
                        <a:srgbClr val="58585A"/>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500" u="none" strike="noStrike" dirty="0">
                          <a:solidFill>
                            <a:srgbClr val="58585A"/>
                          </a:solidFill>
                          <a:effectLst/>
                          <a:latin typeface="Arial Narrow" panose="020B0606020202030204" pitchFamily="34" charset="0"/>
                        </a:rPr>
                        <a:t>20%</a:t>
                      </a:r>
                      <a:endParaRPr lang="en-US" sz="1500" b="0" i="0" u="none" strike="noStrike" dirty="0">
                        <a:solidFill>
                          <a:srgbClr val="58585A"/>
                        </a:solidFill>
                        <a:effectLst/>
                        <a:latin typeface="Arial Narrow" panose="020B0606020202030204" pitchFamily="34" charset="0"/>
                      </a:endParaRPr>
                    </a:p>
                  </a:txBody>
                  <a:tcPr marL="7620" marR="7620" marT="7620" marB="0" anchor="ctr">
                    <a:lnL w="12700" cap="flat" cmpd="sng" algn="ctr">
                      <a:solidFill>
                        <a:srgbClr val="58585A"/>
                      </a:solidFill>
                      <a:prstDash val="solid"/>
                      <a:round/>
                      <a:headEnd type="none" w="med" len="med"/>
                      <a:tailEnd type="none" w="med" len="med"/>
                    </a:lnL>
                    <a:lnR w="12700" cap="flat" cmpd="sng" algn="ctr">
                      <a:solidFill>
                        <a:srgbClr val="58585A"/>
                      </a:solidFill>
                      <a:prstDash val="solid"/>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lnTlToBr w="12700" cmpd="sng">
                      <a:noFill/>
                      <a:prstDash val="solid"/>
                    </a:lnTlToBr>
                    <a:lnBlToTr w="12700" cmpd="sng">
                      <a:noFill/>
                      <a:prstDash val="solid"/>
                    </a:lnBlToTr>
                    <a:solidFill>
                      <a:srgbClr val="EE5859">
                        <a:alpha val="10196"/>
                      </a:srgbClr>
                    </a:solidFill>
                  </a:tcPr>
                </a:tc>
                <a:extLst>
                  <a:ext uri="{0D108BD9-81ED-4DB2-BD59-A6C34878D82A}">
                    <a16:rowId xmlns:a16="http://schemas.microsoft.com/office/drawing/2014/main" val="898969081"/>
                  </a:ext>
                </a:extLst>
              </a:tr>
              <a:tr h="230187">
                <a:tc>
                  <a:txBody>
                    <a:bodyPr/>
                    <a:lstStyle/>
                    <a:p>
                      <a:pPr algn="l" fontAlgn="ctr"/>
                      <a:r>
                        <a:rPr lang="en-US" sz="1500" u="none" strike="noStrike" dirty="0">
                          <a:solidFill>
                            <a:srgbClr val="58585A"/>
                          </a:solidFill>
                          <a:effectLst/>
                          <a:latin typeface="Arial Narrow" panose="020B0606020202030204" pitchFamily="34" charset="0"/>
                        </a:rPr>
                        <a:t>Services (e.g. healthcare, </a:t>
                      </a:r>
                      <a:r>
                        <a:rPr lang="en-US" sz="1500" u="none" strike="noStrike" dirty="0" err="1">
                          <a:solidFill>
                            <a:srgbClr val="58585A"/>
                          </a:solidFill>
                          <a:effectLst/>
                          <a:latin typeface="Arial Narrow" panose="020B0606020202030204" pitchFamily="34" charset="0"/>
                        </a:rPr>
                        <a:t>edu</a:t>
                      </a:r>
                      <a:r>
                        <a:rPr lang="en-US" sz="1500" u="none" strike="noStrike" dirty="0">
                          <a:solidFill>
                            <a:srgbClr val="58585A"/>
                          </a:solidFill>
                          <a:effectLst/>
                          <a:latin typeface="Arial Narrow" panose="020B0606020202030204" pitchFamily="34" charset="0"/>
                        </a:rPr>
                        <a:t>)</a:t>
                      </a:r>
                      <a:endParaRPr lang="en-US" sz="1500" b="0" i="0" u="none" strike="noStrike" dirty="0">
                        <a:solidFill>
                          <a:srgbClr val="58585A"/>
                        </a:solidFill>
                        <a:effectLst/>
                        <a:latin typeface="Arial Narrow" panose="020B0606020202030204" pitchFamily="34" charset="0"/>
                      </a:endParaRPr>
                    </a:p>
                  </a:txBody>
                  <a:tcPr marL="7620" marR="7620" marT="7620" marB="0" anchor="ctr">
                    <a:lnL w="12700" cmpd="sng">
                      <a:noFill/>
                    </a:lnL>
                    <a:lnR w="12700" cap="flat" cmpd="sng" algn="ctr">
                      <a:solidFill>
                        <a:srgbClr val="58585A"/>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500" u="none" strike="noStrike" dirty="0">
                          <a:solidFill>
                            <a:srgbClr val="58585A"/>
                          </a:solidFill>
                          <a:effectLst/>
                          <a:latin typeface="Arial Narrow" panose="020B0606020202030204" pitchFamily="34" charset="0"/>
                        </a:rPr>
                        <a:t>9%</a:t>
                      </a:r>
                      <a:endParaRPr lang="en-US" sz="1500" b="0" i="0" u="none" strike="noStrike" dirty="0">
                        <a:solidFill>
                          <a:srgbClr val="58585A"/>
                        </a:solidFill>
                        <a:effectLst/>
                        <a:latin typeface="Arial Narrow" panose="020B0606020202030204" pitchFamily="34" charset="0"/>
                      </a:endParaRPr>
                    </a:p>
                  </a:txBody>
                  <a:tcPr marL="7620" marR="7620" marT="7620" marB="0" anchor="ctr">
                    <a:lnL w="12700" cap="flat" cmpd="sng" algn="ctr">
                      <a:solidFill>
                        <a:srgbClr val="58585A"/>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08108237"/>
                  </a:ext>
                </a:extLst>
              </a:tr>
            </a:tbl>
          </a:graphicData>
        </a:graphic>
      </p:graphicFrame>
      <p:sp>
        <p:nvSpPr>
          <p:cNvPr id="32" name="TextBox 31">
            <a:extLst>
              <a:ext uri="{FF2B5EF4-FFF2-40B4-BE49-F238E27FC236}">
                <a16:creationId xmlns:a16="http://schemas.microsoft.com/office/drawing/2014/main" id="{5629D5CA-8426-2342-A4D3-A171EA77498F}"/>
              </a:ext>
            </a:extLst>
          </p:cNvPr>
          <p:cNvSpPr txBox="1"/>
          <p:nvPr/>
        </p:nvSpPr>
        <p:spPr>
          <a:xfrm>
            <a:off x="4554608" y="3152259"/>
            <a:ext cx="4398584" cy="646331"/>
          </a:xfrm>
          <a:prstGeom prst="rect">
            <a:avLst/>
          </a:prstGeom>
          <a:noFill/>
        </p:spPr>
        <p:txBody>
          <a:bodyPr wrap="square" rtlCol="0">
            <a:spAutoFit/>
          </a:bodyPr>
          <a:lstStyle/>
          <a:p>
            <a:r>
              <a:rPr lang="en-US" sz="2000" b="1" dirty="0">
                <a:solidFill>
                  <a:srgbClr val="EE5859"/>
                </a:solidFill>
                <a:latin typeface="Arial Narrow" panose="020B0606020202030204" pitchFamily="34" charset="0"/>
              </a:rPr>
              <a:t>63% </a:t>
            </a:r>
            <a:r>
              <a:rPr lang="en-US" sz="1600" dirty="0" smtClean="0">
                <a:solidFill>
                  <a:srgbClr val="58585A"/>
                </a:solidFill>
                <a:latin typeface="Arial Narrow" panose="020B0606020202030204" pitchFamily="34" charset="0"/>
              </a:rPr>
              <a:t>of households in Gaza </a:t>
            </a:r>
            <a:r>
              <a:rPr lang="en-US" sz="1600" dirty="0">
                <a:solidFill>
                  <a:srgbClr val="58585A"/>
                </a:solidFill>
                <a:latin typeface="Arial Narrow" panose="020B0606020202030204" pitchFamily="34" charset="0"/>
              </a:rPr>
              <a:t>reported experiencing barriers to accessing assistance:</a:t>
            </a:r>
            <a:endParaRPr lang="en-US" sz="1600" dirty="0">
              <a:latin typeface="Arial Narrow" panose="020B0606020202030204" pitchFamily="34" charset="0"/>
            </a:endParaRPr>
          </a:p>
        </p:txBody>
      </p:sp>
      <p:graphicFrame>
        <p:nvGraphicFramePr>
          <p:cNvPr id="34" name="Table 33">
            <a:extLst>
              <a:ext uri="{FF2B5EF4-FFF2-40B4-BE49-F238E27FC236}">
                <a16:creationId xmlns:a16="http://schemas.microsoft.com/office/drawing/2014/main" id="{99D1BD6F-52E7-0249-B86D-AF498EFD8578}"/>
              </a:ext>
            </a:extLst>
          </p:cNvPr>
          <p:cNvGraphicFramePr>
            <a:graphicFrameLocks noGrp="1"/>
          </p:cNvGraphicFramePr>
          <p:nvPr>
            <p:extLst>
              <p:ext uri="{D42A27DB-BD31-4B8C-83A1-F6EECF244321}">
                <p14:modId xmlns:p14="http://schemas.microsoft.com/office/powerpoint/2010/main" val="2924996881"/>
              </p:ext>
            </p:extLst>
          </p:nvPr>
        </p:nvGraphicFramePr>
        <p:xfrm>
          <a:off x="4677528" y="4739410"/>
          <a:ext cx="3955432" cy="1196340"/>
        </p:xfrm>
        <a:graphic>
          <a:graphicData uri="http://schemas.openxmlformats.org/drawingml/2006/table">
            <a:tbl>
              <a:tblPr>
                <a:tableStyleId>{5C22544A-7EE6-4342-B048-85BDC9FD1C3A}</a:tableStyleId>
              </a:tblPr>
              <a:tblGrid>
                <a:gridCol w="2474313">
                  <a:extLst>
                    <a:ext uri="{9D8B030D-6E8A-4147-A177-3AD203B41FA5}">
                      <a16:colId xmlns:a16="http://schemas.microsoft.com/office/drawing/2014/main" val="2665553580"/>
                    </a:ext>
                  </a:extLst>
                </a:gridCol>
                <a:gridCol w="1481119">
                  <a:extLst>
                    <a:ext uri="{9D8B030D-6E8A-4147-A177-3AD203B41FA5}">
                      <a16:colId xmlns:a16="http://schemas.microsoft.com/office/drawing/2014/main" val="558775855"/>
                    </a:ext>
                  </a:extLst>
                </a:gridCol>
              </a:tblGrid>
              <a:tr h="230187">
                <a:tc>
                  <a:txBody>
                    <a:bodyPr/>
                    <a:lstStyle/>
                    <a:p>
                      <a:pPr algn="l" fontAlgn="ctr"/>
                      <a:r>
                        <a:rPr lang="en-US" sz="1600" b="0" i="0" u="none" strike="noStrike" dirty="0">
                          <a:solidFill>
                            <a:srgbClr val="58585A"/>
                          </a:solidFill>
                          <a:effectLst/>
                          <a:latin typeface="Arial Narrow" panose="020B0606020202030204" pitchFamily="34" charset="0"/>
                        </a:rPr>
                        <a:t>Barriers</a:t>
                      </a:r>
                      <a:r>
                        <a:rPr lang="en-US" sz="1600" b="0" i="0" u="none" strike="noStrike" baseline="0" dirty="0">
                          <a:solidFill>
                            <a:srgbClr val="58585A"/>
                          </a:solidFill>
                          <a:effectLst/>
                          <a:latin typeface="Arial Narrow" panose="020B0606020202030204" pitchFamily="34" charset="0"/>
                        </a:rPr>
                        <a:t> </a:t>
                      </a:r>
                      <a:endParaRPr lang="en-US" sz="1600" b="0" i="0" u="none" strike="noStrike" dirty="0">
                        <a:solidFill>
                          <a:srgbClr val="58585A"/>
                        </a:solidFill>
                        <a:effectLst/>
                        <a:latin typeface="Arial Narrow" panose="020B0606020202030204" pitchFamily="34" charset="0"/>
                      </a:endParaRPr>
                    </a:p>
                  </a:txBody>
                  <a:tcPr marL="7620" marR="7620" marT="7620" marB="0" anchor="ctr">
                    <a:lnL w="12700" cmpd="sng">
                      <a:noFill/>
                    </a:lnL>
                    <a:lnR w="12700" cap="flat" cmpd="sng" algn="ctr">
                      <a:solidFill>
                        <a:srgbClr val="58585A"/>
                      </a:solidFill>
                      <a:prstDash val="solid"/>
                      <a:round/>
                      <a:headEnd type="none" w="med" len="med"/>
                      <a:tailEnd type="none" w="med" len="med"/>
                    </a:lnR>
                    <a:lnT w="12700" cmpd="sng">
                      <a:noFill/>
                    </a:lnT>
                    <a:lnB w="12700" cap="flat" cmpd="sng" algn="ctr">
                      <a:solidFill>
                        <a:srgbClr val="58585A"/>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600" b="0" i="0" u="none" strike="noStrike" dirty="0">
                          <a:solidFill>
                            <a:srgbClr val="58585A"/>
                          </a:solidFill>
                          <a:effectLst/>
                          <a:latin typeface="Arial Narrow" panose="020B0606020202030204" pitchFamily="34" charset="0"/>
                        </a:rPr>
                        <a:t>% of HHs</a:t>
                      </a:r>
                    </a:p>
                  </a:txBody>
                  <a:tcPr marL="7620" marR="7620" marT="7620" marB="0" anchor="ctr">
                    <a:lnL w="12700" cap="flat" cmpd="sng" algn="ctr">
                      <a:solidFill>
                        <a:srgbClr val="58585A"/>
                      </a:solidFill>
                      <a:prstDash val="solid"/>
                      <a:round/>
                      <a:headEnd type="none" w="med" len="med"/>
                      <a:tailEnd type="none" w="med" len="med"/>
                    </a:lnL>
                    <a:lnR w="12700" cap="flat" cmpd="sng" algn="ctr">
                      <a:solidFill>
                        <a:srgbClr val="58585A"/>
                      </a:solidFill>
                      <a:prstDash val="solid"/>
                      <a:round/>
                      <a:headEnd type="none" w="med" len="med"/>
                      <a:tailEnd type="none" w="med" len="med"/>
                    </a:lnR>
                    <a:lnT w="12700" cmpd="sng">
                      <a:noFill/>
                    </a:lnT>
                    <a:lnB w="12700" cap="flat" cmpd="sng" algn="ctr">
                      <a:solidFill>
                        <a:srgbClr val="58585A"/>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94383866"/>
                  </a:ext>
                </a:extLst>
              </a:tr>
              <a:tr h="230187">
                <a:tc>
                  <a:txBody>
                    <a:bodyPr/>
                    <a:lstStyle/>
                    <a:p>
                      <a:pPr algn="l" fontAlgn="ctr"/>
                      <a:r>
                        <a:rPr lang="en-US" sz="1500" b="0" i="0" u="none" strike="noStrike" dirty="0">
                          <a:solidFill>
                            <a:srgbClr val="58585A"/>
                          </a:solidFill>
                          <a:effectLst/>
                          <a:latin typeface="Arial Narrow" panose="020B0606020202030204" pitchFamily="34" charset="0"/>
                        </a:rPr>
                        <a:t>Was deemed ineligible</a:t>
                      </a:r>
                    </a:p>
                  </a:txBody>
                  <a:tcPr marL="7620" marR="7620" marT="7620" marB="0" anchor="ctr">
                    <a:lnL w="12700" cmpd="sng">
                      <a:noFill/>
                    </a:lnL>
                    <a:lnR w="12700" cap="flat" cmpd="sng" algn="ctr">
                      <a:solidFill>
                        <a:srgbClr val="58585A"/>
                      </a:solidFill>
                      <a:prstDash val="solid"/>
                      <a:round/>
                      <a:headEnd type="none" w="med" len="med"/>
                      <a:tailEnd type="none" w="med" len="med"/>
                    </a:lnR>
                    <a:lnT w="12700" cap="flat" cmpd="sng" algn="ctr">
                      <a:solidFill>
                        <a:srgbClr val="58585A"/>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500" u="none" strike="noStrike" dirty="0">
                          <a:solidFill>
                            <a:srgbClr val="58585A"/>
                          </a:solidFill>
                          <a:effectLst/>
                          <a:latin typeface="Arial Narrow" panose="020B0606020202030204" pitchFamily="34" charset="0"/>
                        </a:rPr>
                        <a:t>34%</a:t>
                      </a:r>
                      <a:endParaRPr lang="en-US" sz="1500" b="0" i="0" u="none" strike="noStrike" dirty="0">
                        <a:solidFill>
                          <a:srgbClr val="58585A"/>
                        </a:solidFill>
                        <a:effectLst/>
                        <a:latin typeface="Arial Narrow" panose="020B0606020202030204" pitchFamily="34" charset="0"/>
                      </a:endParaRPr>
                    </a:p>
                  </a:txBody>
                  <a:tcPr marL="7620" marR="7620" marT="7620" marB="0" anchor="ctr">
                    <a:lnL w="12700" cap="flat" cmpd="sng" algn="ctr">
                      <a:solidFill>
                        <a:srgbClr val="58585A"/>
                      </a:solidFill>
                      <a:prstDash val="solid"/>
                      <a:round/>
                      <a:headEnd type="none" w="med" len="med"/>
                      <a:tailEnd type="none" w="med" len="med"/>
                    </a:lnL>
                    <a:lnR w="12700" cap="flat" cmpd="sng" algn="ctr">
                      <a:solidFill>
                        <a:srgbClr val="58585A"/>
                      </a:solidFill>
                      <a:prstDash val="solid"/>
                      <a:round/>
                      <a:headEnd type="none" w="med" len="med"/>
                      <a:tailEnd type="none" w="med" len="med"/>
                    </a:lnR>
                    <a:lnT w="12700" cap="flat" cmpd="sng" algn="ctr">
                      <a:solidFill>
                        <a:srgbClr val="58585A"/>
                      </a:solidFill>
                      <a:prstDash val="solid"/>
                      <a:round/>
                      <a:headEnd type="none" w="med" len="med"/>
                      <a:tailEnd type="none" w="med" len="med"/>
                    </a:lnT>
                    <a:lnB w="12700" cap="flat" cmpd="sng" algn="ctr">
                      <a:noFill/>
                      <a:prstDash val="sysDash"/>
                      <a:round/>
                      <a:headEnd type="none" w="med" len="med"/>
                      <a:tailEnd type="none" w="med" len="med"/>
                    </a:lnB>
                    <a:lnTlToBr w="12700" cmpd="sng">
                      <a:noFill/>
                      <a:prstDash val="solid"/>
                    </a:lnTlToBr>
                    <a:lnBlToTr w="12700" cmpd="sng">
                      <a:noFill/>
                      <a:prstDash val="solid"/>
                    </a:lnBlToTr>
                    <a:solidFill>
                      <a:srgbClr val="EE5859">
                        <a:alpha val="50196"/>
                      </a:srgbClr>
                    </a:solidFill>
                  </a:tcPr>
                </a:tc>
                <a:extLst>
                  <a:ext uri="{0D108BD9-81ED-4DB2-BD59-A6C34878D82A}">
                    <a16:rowId xmlns:a16="http://schemas.microsoft.com/office/drawing/2014/main" val="1159550076"/>
                  </a:ext>
                </a:extLst>
              </a:tr>
              <a:tr h="230187">
                <a:tc>
                  <a:txBody>
                    <a:bodyPr/>
                    <a:lstStyle/>
                    <a:p>
                      <a:pPr algn="l" fontAlgn="ctr"/>
                      <a:r>
                        <a:rPr lang="en-US" sz="1500" u="none" strike="noStrike" dirty="0">
                          <a:solidFill>
                            <a:srgbClr val="58585A"/>
                          </a:solidFill>
                          <a:effectLst/>
                          <a:latin typeface="Arial Narrow" panose="020B0606020202030204" pitchFamily="34" charset="0"/>
                        </a:rPr>
                        <a:t>Did not know how to apply</a:t>
                      </a:r>
                      <a:endParaRPr lang="en-US" sz="1500" b="0" i="0" u="none" strike="noStrike" dirty="0">
                        <a:solidFill>
                          <a:srgbClr val="58585A"/>
                        </a:solidFill>
                        <a:effectLst/>
                        <a:latin typeface="Arial Narrow" panose="020B0606020202030204" pitchFamily="34" charset="0"/>
                      </a:endParaRPr>
                    </a:p>
                  </a:txBody>
                  <a:tcPr marL="7620" marR="7620" marT="7620" marB="0" anchor="ctr">
                    <a:lnL w="12700" cmpd="sng">
                      <a:noFill/>
                    </a:lnL>
                    <a:lnR w="12700" cap="flat" cmpd="sng" algn="ctr">
                      <a:solidFill>
                        <a:srgbClr val="58585A"/>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500" u="none" strike="noStrike" dirty="0">
                          <a:solidFill>
                            <a:srgbClr val="58585A"/>
                          </a:solidFill>
                          <a:effectLst/>
                          <a:latin typeface="Arial Narrow" panose="020B0606020202030204" pitchFamily="34" charset="0"/>
                        </a:rPr>
                        <a:t>18%</a:t>
                      </a:r>
                      <a:endParaRPr lang="en-US" sz="1500" b="0" i="0" u="none" strike="noStrike" dirty="0">
                        <a:solidFill>
                          <a:srgbClr val="58585A"/>
                        </a:solidFill>
                        <a:effectLst/>
                        <a:latin typeface="Arial Narrow" panose="020B0606020202030204" pitchFamily="34" charset="0"/>
                      </a:endParaRPr>
                    </a:p>
                  </a:txBody>
                  <a:tcPr marL="7620" marR="7620" marT="7620" marB="0" anchor="ctr">
                    <a:lnL w="12700" cap="flat" cmpd="sng" algn="ctr">
                      <a:solidFill>
                        <a:srgbClr val="58585A"/>
                      </a:solidFill>
                      <a:prstDash val="solid"/>
                      <a:round/>
                      <a:headEnd type="none" w="med" len="med"/>
                      <a:tailEnd type="none" w="med" len="med"/>
                    </a:lnL>
                    <a:lnR w="12700" cap="flat" cmpd="sng" algn="ctr">
                      <a:solidFill>
                        <a:srgbClr val="58585A"/>
                      </a:solidFill>
                      <a:prstDash val="solid"/>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lnTlToBr w="12700" cmpd="sng">
                      <a:noFill/>
                      <a:prstDash val="solid"/>
                    </a:lnTlToBr>
                    <a:lnBlToTr w="12700" cmpd="sng">
                      <a:noFill/>
                      <a:prstDash val="solid"/>
                    </a:lnBlToTr>
                    <a:solidFill>
                      <a:srgbClr val="EE5859">
                        <a:alpha val="30980"/>
                      </a:srgbClr>
                    </a:solidFill>
                  </a:tcPr>
                </a:tc>
                <a:extLst>
                  <a:ext uri="{0D108BD9-81ED-4DB2-BD59-A6C34878D82A}">
                    <a16:rowId xmlns:a16="http://schemas.microsoft.com/office/drawing/2014/main" val="1175252621"/>
                  </a:ext>
                </a:extLst>
              </a:tr>
              <a:tr h="230187">
                <a:tc>
                  <a:txBody>
                    <a:bodyPr/>
                    <a:lstStyle/>
                    <a:p>
                      <a:pPr algn="l" fontAlgn="ctr"/>
                      <a:r>
                        <a:rPr lang="en-US" sz="1500" u="none" strike="noStrike" dirty="0">
                          <a:solidFill>
                            <a:srgbClr val="58585A"/>
                          </a:solidFill>
                          <a:effectLst/>
                          <a:latin typeface="Arial Narrow" panose="020B0606020202030204" pitchFamily="34" charset="0"/>
                        </a:rPr>
                        <a:t>Did not understand application</a:t>
                      </a:r>
                      <a:endParaRPr lang="en-US" sz="1500" b="0" i="0" u="none" strike="noStrike" dirty="0">
                        <a:solidFill>
                          <a:srgbClr val="58585A"/>
                        </a:solidFill>
                        <a:effectLst/>
                        <a:latin typeface="Arial Narrow" panose="020B0606020202030204" pitchFamily="34" charset="0"/>
                      </a:endParaRPr>
                    </a:p>
                  </a:txBody>
                  <a:tcPr marL="7620" marR="7620" marT="7620" marB="0" anchor="ctr">
                    <a:lnL w="12700" cmpd="sng">
                      <a:noFill/>
                    </a:lnL>
                    <a:lnR w="12700" cap="flat" cmpd="sng" algn="ctr">
                      <a:solidFill>
                        <a:srgbClr val="58585A"/>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500" u="none" strike="noStrike" dirty="0">
                          <a:solidFill>
                            <a:srgbClr val="58585A"/>
                          </a:solidFill>
                          <a:effectLst/>
                          <a:latin typeface="Arial Narrow" panose="020B0606020202030204" pitchFamily="34" charset="0"/>
                        </a:rPr>
                        <a:t>12%</a:t>
                      </a:r>
                      <a:endParaRPr lang="en-US" sz="1500" b="0" i="0" u="none" strike="noStrike" dirty="0">
                        <a:solidFill>
                          <a:srgbClr val="58585A"/>
                        </a:solidFill>
                        <a:effectLst/>
                        <a:latin typeface="Arial Narrow" panose="020B0606020202030204" pitchFamily="34" charset="0"/>
                      </a:endParaRPr>
                    </a:p>
                  </a:txBody>
                  <a:tcPr marL="7620" marR="7620" marT="7620" marB="0" anchor="ctr">
                    <a:lnL w="12700" cap="flat" cmpd="sng" algn="ctr">
                      <a:solidFill>
                        <a:srgbClr val="58585A"/>
                      </a:solidFill>
                      <a:prstDash val="solid"/>
                      <a:round/>
                      <a:headEnd type="none" w="med" len="med"/>
                      <a:tailEnd type="none" w="med" len="med"/>
                    </a:lnL>
                    <a:lnR w="12700" cap="flat" cmpd="sng" algn="ctr">
                      <a:solidFill>
                        <a:srgbClr val="58585A"/>
                      </a:solidFill>
                      <a:prstDash val="solid"/>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lnTlToBr w="12700" cmpd="sng">
                      <a:noFill/>
                      <a:prstDash val="solid"/>
                    </a:lnTlToBr>
                    <a:lnBlToTr w="12700" cmpd="sng">
                      <a:noFill/>
                      <a:prstDash val="solid"/>
                    </a:lnBlToTr>
                    <a:solidFill>
                      <a:srgbClr val="EE5859">
                        <a:alpha val="10196"/>
                      </a:srgbClr>
                    </a:solidFill>
                  </a:tcPr>
                </a:tc>
                <a:extLst>
                  <a:ext uri="{0D108BD9-81ED-4DB2-BD59-A6C34878D82A}">
                    <a16:rowId xmlns:a16="http://schemas.microsoft.com/office/drawing/2014/main" val="898969081"/>
                  </a:ext>
                </a:extLst>
              </a:tr>
              <a:tr h="230187">
                <a:tc>
                  <a:txBody>
                    <a:bodyPr/>
                    <a:lstStyle/>
                    <a:p>
                      <a:pPr algn="l" fontAlgn="ctr"/>
                      <a:r>
                        <a:rPr lang="en-US" sz="1500" u="none" strike="noStrike" dirty="0">
                          <a:solidFill>
                            <a:srgbClr val="58585A"/>
                          </a:solidFill>
                          <a:effectLst/>
                          <a:latin typeface="Arial Narrow" panose="020B0606020202030204" pitchFamily="34" charset="0"/>
                        </a:rPr>
                        <a:t>Lack of resources</a:t>
                      </a:r>
                      <a:r>
                        <a:rPr lang="en-US" sz="1500" u="none" strike="noStrike" baseline="0" dirty="0">
                          <a:solidFill>
                            <a:srgbClr val="58585A"/>
                          </a:solidFill>
                          <a:effectLst/>
                          <a:latin typeface="Arial Narrow" panose="020B0606020202030204" pitchFamily="34" charset="0"/>
                        </a:rPr>
                        <a:t> by providers</a:t>
                      </a:r>
                      <a:endParaRPr lang="en-US" sz="1500" b="0" i="0" u="none" strike="noStrike" dirty="0">
                        <a:solidFill>
                          <a:srgbClr val="58585A"/>
                        </a:solidFill>
                        <a:effectLst/>
                        <a:latin typeface="Arial Narrow" panose="020B0606020202030204" pitchFamily="34" charset="0"/>
                      </a:endParaRPr>
                    </a:p>
                  </a:txBody>
                  <a:tcPr marL="7620" marR="7620" marT="7620" marB="0" anchor="ctr">
                    <a:lnL w="12700" cmpd="sng">
                      <a:noFill/>
                    </a:lnL>
                    <a:lnR w="12700" cap="flat" cmpd="sng" algn="ctr">
                      <a:solidFill>
                        <a:srgbClr val="58585A"/>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500" u="none" strike="noStrike" dirty="0">
                          <a:solidFill>
                            <a:srgbClr val="58585A"/>
                          </a:solidFill>
                          <a:effectLst/>
                          <a:latin typeface="Arial Narrow" panose="020B0606020202030204" pitchFamily="34" charset="0"/>
                        </a:rPr>
                        <a:t>7%</a:t>
                      </a:r>
                      <a:endParaRPr lang="en-US" sz="1500" b="0" i="0" u="none" strike="noStrike" dirty="0">
                        <a:solidFill>
                          <a:srgbClr val="58585A"/>
                        </a:solidFill>
                        <a:effectLst/>
                        <a:latin typeface="Arial Narrow" panose="020B0606020202030204" pitchFamily="34" charset="0"/>
                      </a:endParaRPr>
                    </a:p>
                  </a:txBody>
                  <a:tcPr marL="7620" marR="7620" marT="7620" marB="0" anchor="ctr">
                    <a:lnL w="12700" cap="flat" cmpd="sng" algn="ctr">
                      <a:solidFill>
                        <a:srgbClr val="58585A"/>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08108237"/>
                  </a:ext>
                </a:extLst>
              </a:tr>
            </a:tbl>
          </a:graphicData>
        </a:graphic>
      </p:graphicFrame>
      <p:sp>
        <p:nvSpPr>
          <p:cNvPr id="35" name="TextBox 34">
            <a:extLst>
              <a:ext uri="{FF2B5EF4-FFF2-40B4-BE49-F238E27FC236}">
                <a16:creationId xmlns:a16="http://schemas.microsoft.com/office/drawing/2014/main" id="{5629D5CA-8426-2342-A4D3-A171EA77498F}"/>
              </a:ext>
            </a:extLst>
          </p:cNvPr>
          <p:cNvSpPr txBox="1"/>
          <p:nvPr/>
        </p:nvSpPr>
        <p:spPr>
          <a:xfrm>
            <a:off x="334833" y="4198285"/>
            <a:ext cx="3634117" cy="307777"/>
          </a:xfrm>
          <a:prstGeom prst="rect">
            <a:avLst/>
          </a:prstGeom>
          <a:noFill/>
        </p:spPr>
        <p:txBody>
          <a:bodyPr wrap="square" rtlCol="0">
            <a:spAutoFit/>
          </a:bodyPr>
          <a:lstStyle/>
          <a:p>
            <a:r>
              <a:rPr lang="en-US" sz="1400" b="1" dirty="0">
                <a:solidFill>
                  <a:srgbClr val="58585A"/>
                </a:solidFill>
                <a:latin typeface="Arial Narrow" panose="020B0606020202030204" pitchFamily="34" charset="0"/>
              </a:rPr>
              <a:t>Most commonly reported types of preferred aid:</a:t>
            </a:r>
            <a:endParaRPr lang="en-US" sz="1400" b="1" dirty="0">
              <a:latin typeface="Arial Narrow" panose="020B0606020202030204" pitchFamily="34" charset="0"/>
            </a:endParaRPr>
          </a:p>
        </p:txBody>
      </p:sp>
      <p:sp>
        <p:nvSpPr>
          <p:cNvPr id="36" name="TextBox 35">
            <a:extLst>
              <a:ext uri="{FF2B5EF4-FFF2-40B4-BE49-F238E27FC236}">
                <a16:creationId xmlns:a16="http://schemas.microsoft.com/office/drawing/2014/main" id="{5629D5CA-8426-2342-A4D3-A171EA77498F}"/>
              </a:ext>
            </a:extLst>
          </p:cNvPr>
          <p:cNvSpPr txBox="1"/>
          <p:nvPr/>
        </p:nvSpPr>
        <p:spPr>
          <a:xfrm>
            <a:off x="4566884" y="4143967"/>
            <a:ext cx="4374032" cy="307777"/>
          </a:xfrm>
          <a:prstGeom prst="rect">
            <a:avLst/>
          </a:prstGeom>
          <a:noFill/>
        </p:spPr>
        <p:txBody>
          <a:bodyPr wrap="square" rtlCol="0">
            <a:spAutoFit/>
          </a:bodyPr>
          <a:lstStyle/>
          <a:p>
            <a:r>
              <a:rPr lang="en-US" sz="1400" b="1" dirty="0">
                <a:solidFill>
                  <a:srgbClr val="58585A"/>
                </a:solidFill>
                <a:latin typeface="Arial Narrow" panose="020B0606020202030204" pitchFamily="34" charset="0"/>
              </a:rPr>
              <a:t>Most commonly reported barriers to accessing aid:</a:t>
            </a:r>
            <a:endParaRPr lang="en-US" sz="1400" b="1" dirty="0">
              <a:latin typeface="Arial Narrow" panose="020B0606020202030204" pitchFamily="34" charset="0"/>
            </a:endParaRPr>
          </a:p>
        </p:txBody>
      </p:sp>
      <p:cxnSp>
        <p:nvCxnSpPr>
          <p:cNvPr id="37" name="Straight Connector 36">
            <a:extLst>
              <a:ext uri="{FF2B5EF4-FFF2-40B4-BE49-F238E27FC236}">
                <a16:creationId xmlns:a16="http://schemas.microsoft.com/office/drawing/2014/main" id="{E420520D-DEC4-474E-89AD-939C517FD7EE}"/>
              </a:ext>
            </a:extLst>
          </p:cNvPr>
          <p:cNvCxnSpPr/>
          <p:nvPr/>
        </p:nvCxnSpPr>
        <p:spPr>
          <a:xfrm flipV="1">
            <a:off x="4322920" y="3150661"/>
            <a:ext cx="0" cy="2916000"/>
          </a:xfrm>
          <a:prstGeom prst="line">
            <a:avLst/>
          </a:prstGeom>
          <a:ln w="19050">
            <a:solidFill>
              <a:srgbClr val="58585A"/>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BEC19D82-2589-9E4E-819A-1FA8070CA4DD}"/>
              </a:ext>
            </a:extLst>
          </p:cNvPr>
          <p:cNvSpPr txBox="1"/>
          <p:nvPr/>
        </p:nvSpPr>
        <p:spPr>
          <a:xfrm>
            <a:off x="334833" y="2694048"/>
            <a:ext cx="3271616" cy="400110"/>
          </a:xfrm>
          <a:prstGeom prst="rect">
            <a:avLst/>
          </a:prstGeom>
          <a:noFill/>
        </p:spPr>
        <p:txBody>
          <a:bodyPr wrap="square" rtlCol="0">
            <a:spAutoFit/>
          </a:bodyPr>
          <a:lstStyle/>
          <a:p>
            <a:r>
              <a:rPr lang="fr-FR" sz="2000" b="1" dirty="0" err="1">
                <a:solidFill>
                  <a:srgbClr val="58585A"/>
                </a:solidFill>
                <a:latin typeface="Arial Narrow" panose="020B0606020202030204" pitchFamily="34" charset="0"/>
              </a:rPr>
              <a:t>Preferred</a:t>
            </a:r>
            <a:r>
              <a:rPr lang="fr-FR" sz="2000" b="1" dirty="0">
                <a:solidFill>
                  <a:srgbClr val="58585A"/>
                </a:solidFill>
                <a:latin typeface="Arial Narrow" panose="020B0606020202030204" pitchFamily="34" charset="0"/>
              </a:rPr>
              <a:t> Assistance:</a:t>
            </a:r>
            <a:endParaRPr lang="en-US" sz="2000" b="1" dirty="0">
              <a:solidFill>
                <a:srgbClr val="58585A"/>
              </a:solidFill>
              <a:latin typeface="Arial Narrow" panose="020B0606020202030204" pitchFamily="34" charset="0"/>
            </a:endParaRPr>
          </a:p>
        </p:txBody>
      </p:sp>
      <p:sp>
        <p:nvSpPr>
          <p:cNvPr id="12" name="TextBox 11">
            <a:extLst>
              <a:ext uri="{FF2B5EF4-FFF2-40B4-BE49-F238E27FC236}">
                <a16:creationId xmlns:a16="http://schemas.microsoft.com/office/drawing/2014/main" id="{A755991A-8007-884B-ACFA-5B28388FB8AE}"/>
              </a:ext>
            </a:extLst>
          </p:cNvPr>
          <p:cNvSpPr txBox="1"/>
          <p:nvPr/>
        </p:nvSpPr>
        <p:spPr>
          <a:xfrm>
            <a:off x="4511744" y="2694048"/>
            <a:ext cx="3271616" cy="400110"/>
          </a:xfrm>
          <a:prstGeom prst="rect">
            <a:avLst/>
          </a:prstGeom>
          <a:noFill/>
        </p:spPr>
        <p:txBody>
          <a:bodyPr wrap="square" rtlCol="0">
            <a:spAutoFit/>
          </a:bodyPr>
          <a:lstStyle/>
          <a:p>
            <a:r>
              <a:rPr lang="fr-FR" sz="2000" b="1" dirty="0" err="1">
                <a:solidFill>
                  <a:srgbClr val="58585A"/>
                </a:solidFill>
                <a:latin typeface="Arial Narrow" panose="020B0606020202030204" pitchFamily="34" charset="0"/>
              </a:rPr>
              <a:t>Barriers</a:t>
            </a:r>
            <a:r>
              <a:rPr lang="fr-FR" sz="2000" b="1" dirty="0">
                <a:solidFill>
                  <a:srgbClr val="58585A"/>
                </a:solidFill>
                <a:latin typeface="Arial Narrow" panose="020B0606020202030204" pitchFamily="34" charset="0"/>
              </a:rPr>
              <a:t> to Assistance:</a:t>
            </a:r>
            <a:endParaRPr lang="en-US" sz="2000" b="1" dirty="0">
              <a:solidFill>
                <a:srgbClr val="58585A"/>
              </a:solidFill>
              <a:latin typeface="Arial Narrow" panose="020B0606020202030204" pitchFamily="34" charset="0"/>
            </a:endParaRPr>
          </a:p>
        </p:txBody>
      </p:sp>
      <p:pic>
        <p:nvPicPr>
          <p:cNvPr id="14" name="Picture 13">
            <a:extLst>
              <a:ext uri="{FF2B5EF4-FFF2-40B4-BE49-F238E27FC236}">
                <a16:creationId xmlns:a16="http://schemas.microsoft.com/office/drawing/2014/main" id="{6AB417BF-61B1-2340-88D5-FC2E916C8C17}"/>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00000"/>
                    </a14:imgEffect>
                  </a14:imgLayer>
                </a14:imgProps>
              </a:ext>
            </a:extLst>
          </a:blip>
          <a:stretch>
            <a:fillRect/>
          </a:stretch>
        </p:blipFill>
        <p:spPr>
          <a:xfrm>
            <a:off x="174695" y="94504"/>
            <a:ext cx="1004143" cy="1004143"/>
          </a:xfrm>
          <a:prstGeom prst="rect">
            <a:avLst/>
          </a:prstGeom>
        </p:spPr>
      </p:pic>
    </p:spTree>
    <p:extLst>
      <p:ext uri="{BB962C8B-B14F-4D97-AF65-F5344CB8AC3E}">
        <p14:creationId xmlns:p14="http://schemas.microsoft.com/office/powerpoint/2010/main" val="32484016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6D2A01-4E37-43A8-AFAD-B47A03A647F6}"/>
              </a:ext>
            </a:extLst>
          </p:cNvPr>
          <p:cNvSpPr>
            <a:spLocks noGrp="1"/>
          </p:cNvSpPr>
          <p:nvPr>
            <p:ph type="ctrTitle"/>
          </p:nvPr>
        </p:nvSpPr>
        <p:spPr>
          <a:xfrm>
            <a:off x="1170796" y="266337"/>
            <a:ext cx="7524025" cy="724646"/>
          </a:xfrm>
        </p:spPr>
        <p:txBody>
          <a:bodyPr/>
          <a:lstStyle/>
          <a:p>
            <a:r>
              <a:rPr lang="en-US" sz="3200" dirty="0"/>
              <a:t>DISABILITY | Prevalence and Access Barriers</a:t>
            </a:r>
          </a:p>
        </p:txBody>
      </p:sp>
      <p:sp>
        <p:nvSpPr>
          <p:cNvPr id="4" name="Text Placeholder 3">
            <a:extLst>
              <a:ext uri="{FF2B5EF4-FFF2-40B4-BE49-F238E27FC236}">
                <a16:creationId xmlns:a16="http://schemas.microsoft.com/office/drawing/2014/main" id="{29A98C7A-FAD1-4098-8C5A-7D9EB9EB15AE}"/>
              </a:ext>
            </a:extLst>
          </p:cNvPr>
          <p:cNvSpPr>
            <a:spLocks noGrp="1"/>
          </p:cNvSpPr>
          <p:nvPr>
            <p:ph type="body" sz="quarter" idx="13"/>
          </p:nvPr>
        </p:nvSpPr>
        <p:spPr>
          <a:xfrm>
            <a:off x="386176" y="1286678"/>
            <a:ext cx="8087840" cy="1710589"/>
          </a:xfrm>
        </p:spPr>
        <p:txBody>
          <a:bodyPr/>
          <a:lstStyle/>
          <a:p>
            <a:pPr>
              <a:lnSpc>
                <a:spcPct val="100000"/>
              </a:lnSpc>
              <a:spcBef>
                <a:spcPts val="600"/>
              </a:spcBef>
            </a:pPr>
            <a:r>
              <a:rPr lang="en-US" sz="3200" b="1" dirty="0">
                <a:solidFill>
                  <a:srgbClr val="EE5859"/>
                </a:solidFill>
              </a:rPr>
              <a:t>15% </a:t>
            </a:r>
            <a:r>
              <a:rPr lang="en-US" sz="1600" b="1" dirty="0"/>
              <a:t>of </a:t>
            </a:r>
            <a:r>
              <a:rPr lang="en-US" sz="1600" b="1" dirty="0" smtClean="0"/>
              <a:t>households in the Gaza Strip </a:t>
            </a:r>
            <a:r>
              <a:rPr lang="en-US" sz="1600" b="1" dirty="0"/>
              <a:t>reported having at least one household member with a physical and/or cognitive difficulty</a:t>
            </a:r>
            <a:r>
              <a:rPr lang="en-US" sz="1600" b="1" dirty="0" smtClean="0"/>
              <a:t>* at the time of data collection  </a:t>
            </a:r>
            <a:r>
              <a:rPr lang="en-US" sz="1600" dirty="0"/>
              <a:t>(compares to 10% in the WB)</a:t>
            </a:r>
            <a:r>
              <a:rPr lang="en-US" sz="1600" b="1" dirty="0"/>
              <a:t/>
            </a:r>
            <a:br>
              <a:rPr lang="en-US" sz="1600" b="1" dirty="0"/>
            </a:br>
            <a:r>
              <a:rPr lang="en-US" sz="1600" b="1" dirty="0"/>
              <a:t>Among these households, </a:t>
            </a:r>
            <a:r>
              <a:rPr lang="en-US" sz="3200" b="1" dirty="0">
                <a:solidFill>
                  <a:srgbClr val="EE5859"/>
                </a:solidFill>
              </a:rPr>
              <a:t>40% </a:t>
            </a:r>
            <a:r>
              <a:rPr lang="en-US" sz="1600" b="1" dirty="0"/>
              <a:t>cannot access at least one basic service due to these physical and/or cognitive difficulties. </a:t>
            </a:r>
          </a:p>
          <a:p>
            <a:endParaRPr lang="en-US" sz="1800" b="1" dirty="0">
              <a:solidFill>
                <a:srgbClr val="EE5859"/>
              </a:solidFill>
            </a:endParaRPr>
          </a:p>
          <a:p>
            <a:pPr marL="0" indent="0">
              <a:buNone/>
            </a:pPr>
            <a:endParaRPr lang="en-US" sz="3600" dirty="0">
              <a:solidFill>
                <a:schemeClr val="bg2">
                  <a:lumMod val="25000"/>
                </a:schemeClr>
              </a:solidFill>
            </a:endParaRPr>
          </a:p>
          <a:p>
            <a:pPr marL="0" indent="0">
              <a:buNone/>
            </a:pPr>
            <a:endParaRPr lang="en-US" sz="1400" dirty="0"/>
          </a:p>
          <a:p>
            <a:pPr marL="0" indent="0">
              <a:buNone/>
            </a:pPr>
            <a:endParaRPr lang="en-US" sz="1400" dirty="0"/>
          </a:p>
          <a:p>
            <a:endParaRPr lang="en-US" sz="2000" b="1" dirty="0">
              <a:solidFill>
                <a:srgbClr val="EE5859"/>
              </a:solidFill>
            </a:endParaRPr>
          </a:p>
        </p:txBody>
      </p:sp>
      <p:graphicFrame>
        <p:nvGraphicFramePr>
          <p:cNvPr id="6" name="Chart 5">
            <a:extLst>
              <a:ext uri="{FF2B5EF4-FFF2-40B4-BE49-F238E27FC236}">
                <a16:creationId xmlns:a16="http://schemas.microsoft.com/office/drawing/2014/main" id="{56E7E10D-4110-4307-8722-82481ACCDE2D}"/>
              </a:ext>
            </a:extLst>
          </p:cNvPr>
          <p:cNvGraphicFramePr/>
          <p:nvPr>
            <p:extLst>
              <p:ext uri="{D42A27DB-BD31-4B8C-83A1-F6EECF244321}">
                <p14:modId xmlns:p14="http://schemas.microsoft.com/office/powerpoint/2010/main" val="2371069049"/>
              </p:ext>
            </p:extLst>
          </p:nvPr>
        </p:nvGraphicFramePr>
        <p:xfrm>
          <a:off x="1170796" y="4265422"/>
          <a:ext cx="6518598" cy="1657048"/>
        </p:xfrm>
        <a:graphic>
          <a:graphicData uri="http://schemas.openxmlformats.org/drawingml/2006/chart">
            <c:chart xmlns:c="http://schemas.openxmlformats.org/drawingml/2006/chart" xmlns:r="http://schemas.openxmlformats.org/officeDocument/2006/relationships" r:id="rId3"/>
          </a:graphicData>
        </a:graphic>
      </p:graphicFrame>
      <p:pic>
        <p:nvPicPr>
          <p:cNvPr id="5" name="Picture 4">
            <a:extLst>
              <a:ext uri="{FF2B5EF4-FFF2-40B4-BE49-F238E27FC236}">
                <a16:creationId xmlns:a16="http://schemas.microsoft.com/office/drawing/2014/main" id="{90B3B1FD-32DF-464A-954A-F7676CD7925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100000"/>
                    </a14:imgEffect>
                  </a14:imgLayer>
                </a14:imgProps>
              </a:ext>
            </a:extLst>
          </a:blip>
          <a:stretch>
            <a:fillRect/>
          </a:stretch>
        </p:blipFill>
        <p:spPr>
          <a:xfrm>
            <a:off x="202466" y="181553"/>
            <a:ext cx="935037" cy="935037"/>
          </a:xfrm>
          <a:prstGeom prst="rect">
            <a:avLst/>
          </a:prstGeom>
        </p:spPr>
      </p:pic>
      <p:sp>
        <p:nvSpPr>
          <p:cNvPr id="7" name="Text Placeholder 3">
            <a:extLst>
              <a:ext uri="{FF2B5EF4-FFF2-40B4-BE49-F238E27FC236}">
                <a16:creationId xmlns:a16="http://schemas.microsoft.com/office/drawing/2014/main" id="{B9E81F19-7A57-6D46-80C6-BEF339378B04}"/>
              </a:ext>
            </a:extLst>
          </p:cNvPr>
          <p:cNvSpPr txBox="1">
            <a:spLocks/>
          </p:cNvSpPr>
          <p:nvPr/>
        </p:nvSpPr>
        <p:spPr>
          <a:xfrm>
            <a:off x="386176" y="2907001"/>
            <a:ext cx="8087840" cy="861443"/>
          </a:xfrm>
          <a:prstGeom prst="rect">
            <a:avLst/>
          </a:prstGeom>
        </p:spPr>
        <p:txBody>
          <a:bodyPr/>
          <a:lstStyle>
            <a:lvl1pPr marL="0" indent="0" algn="l" defTabSz="914400" rtl="0" eaLnBrk="1" latinLnBrk="0" hangingPunct="1">
              <a:lnSpc>
                <a:spcPts val="1500"/>
              </a:lnSpc>
              <a:spcBef>
                <a:spcPts val="1000"/>
              </a:spcBef>
              <a:buFont typeface="Arial" panose="020B0604020202020204" pitchFamily="34" charset="0"/>
              <a:buNone/>
              <a:defRPr sz="1300" kern="1200" baseline="0">
                <a:solidFill>
                  <a:srgbClr val="58585A"/>
                </a:solidFill>
                <a:latin typeface="Arial Narrow" panose="020B06060202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1600" dirty="0"/>
              <a:t>At the governorate level, the highest </a:t>
            </a:r>
            <a:r>
              <a:rPr lang="en-US" sz="1600" dirty="0" smtClean="0"/>
              <a:t>proportions </a:t>
            </a:r>
            <a:r>
              <a:rPr lang="en-US" sz="1600" dirty="0"/>
              <a:t>of households with at least one member with a physical and/or cognitive difficulty were among households in North Gaza (18%) and Rafah (18%).</a:t>
            </a:r>
            <a:endParaRPr lang="en-US" sz="1400" dirty="0"/>
          </a:p>
          <a:p>
            <a:endParaRPr lang="en-US" sz="2000" b="1" dirty="0">
              <a:solidFill>
                <a:srgbClr val="EE5859"/>
              </a:solidFill>
            </a:endParaRPr>
          </a:p>
        </p:txBody>
      </p:sp>
      <p:sp>
        <p:nvSpPr>
          <p:cNvPr id="8" name="Text Placeholder 3">
            <a:extLst>
              <a:ext uri="{FF2B5EF4-FFF2-40B4-BE49-F238E27FC236}">
                <a16:creationId xmlns:a16="http://schemas.microsoft.com/office/drawing/2014/main" id="{71A048DE-F6FF-194D-A8A2-D773E77B67AA}"/>
              </a:ext>
            </a:extLst>
          </p:cNvPr>
          <p:cNvSpPr txBox="1">
            <a:spLocks/>
          </p:cNvSpPr>
          <p:nvPr/>
        </p:nvSpPr>
        <p:spPr>
          <a:xfrm>
            <a:off x="216754" y="5820700"/>
            <a:ext cx="8087840" cy="626108"/>
          </a:xfrm>
          <a:prstGeom prst="rect">
            <a:avLst/>
          </a:prstGeom>
        </p:spPr>
        <p:txBody>
          <a:bodyPr/>
          <a:lstStyle>
            <a:lvl1pPr marL="0" indent="0" algn="l" defTabSz="914400" rtl="0" eaLnBrk="1" latinLnBrk="0" hangingPunct="1">
              <a:lnSpc>
                <a:spcPts val="1500"/>
              </a:lnSpc>
              <a:spcBef>
                <a:spcPts val="1000"/>
              </a:spcBef>
              <a:buFont typeface="Arial" panose="020B0604020202020204" pitchFamily="34" charset="0"/>
              <a:buNone/>
              <a:defRPr sz="1300" kern="1200" baseline="0">
                <a:solidFill>
                  <a:srgbClr val="58585A"/>
                </a:solidFill>
                <a:latin typeface="Arial Narrow" panose="020B06060202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dirty="0"/>
              <a:t>*As per Washington Group guidance, this included individuals that had "lots of difficulty" or "could not do at all" one of the following activities: seeing, hearing, walking/climbing steps, remembering / concentrating, self-care, communicating.</a:t>
            </a:r>
          </a:p>
          <a:p>
            <a:endParaRPr lang="en-US" sz="2000" b="1" dirty="0">
              <a:solidFill>
                <a:srgbClr val="EE5859"/>
              </a:solidFill>
            </a:endParaRPr>
          </a:p>
        </p:txBody>
      </p:sp>
      <p:sp>
        <p:nvSpPr>
          <p:cNvPr id="9" name="Text Placeholder 3">
            <a:extLst>
              <a:ext uri="{FF2B5EF4-FFF2-40B4-BE49-F238E27FC236}">
                <a16:creationId xmlns:a16="http://schemas.microsoft.com/office/drawing/2014/main" id="{0A08A653-E76E-2340-92C2-9B6F4043BD2B}"/>
              </a:ext>
            </a:extLst>
          </p:cNvPr>
          <p:cNvSpPr txBox="1">
            <a:spLocks/>
          </p:cNvSpPr>
          <p:nvPr/>
        </p:nvSpPr>
        <p:spPr>
          <a:xfrm>
            <a:off x="386175" y="3639396"/>
            <a:ext cx="8087840" cy="629629"/>
          </a:xfrm>
          <a:prstGeom prst="rect">
            <a:avLst/>
          </a:prstGeom>
        </p:spPr>
        <p:txBody>
          <a:bodyPr/>
          <a:lstStyle>
            <a:lvl1pPr marL="0" indent="0" algn="l" defTabSz="914400" rtl="0" eaLnBrk="1" latinLnBrk="0" hangingPunct="1">
              <a:lnSpc>
                <a:spcPts val="1500"/>
              </a:lnSpc>
              <a:spcBef>
                <a:spcPts val="1000"/>
              </a:spcBef>
              <a:buFont typeface="Arial" panose="020B0604020202020204" pitchFamily="34" charset="0"/>
              <a:buNone/>
              <a:defRPr sz="1300" kern="1200" baseline="0">
                <a:solidFill>
                  <a:srgbClr val="58585A"/>
                </a:solidFill>
                <a:latin typeface="Arial Narrow" panose="020B06060202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1600" b="1" dirty="0"/>
              <a:t>% of households with at least one individual who has a lot of difficulty or cannot do at all the following activities:</a:t>
            </a:r>
          </a:p>
          <a:p>
            <a:endParaRPr lang="en-US" sz="1800" b="1" dirty="0">
              <a:solidFill>
                <a:srgbClr val="EE5859"/>
              </a:solidFill>
            </a:endParaRPr>
          </a:p>
          <a:p>
            <a:endParaRPr lang="en-US" sz="3600" dirty="0">
              <a:solidFill>
                <a:schemeClr val="bg2">
                  <a:lumMod val="25000"/>
                </a:schemeClr>
              </a:solidFill>
            </a:endParaRPr>
          </a:p>
          <a:p>
            <a:endParaRPr lang="en-US" sz="1400" dirty="0"/>
          </a:p>
          <a:p>
            <a:endParaRPr lang="en-US" sz="2000" b="1" dirty="0">
              <a:solidFill>
                <a:srgbClr val="EE5859"/>
              </a:solidFill>
            </a:endParaRPr>
          </a:p>
        </p:txBody>
      </p:sp>
    </p:spTree>
    <p:extLst>
      <p:ext uri="{BB962C8B-B14F-4D97-AF65-F5344CB8AC3E}">
        <p14:creationId xmlns:p14="http://schemas.microsoft.com/office/powerpoint/2010/main" val="19974291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s-ES" dirty="0"/>
              <a:t>3</a:t>
            </a:r>
          </a:p>
        </p:txBody>
      </p:sp>
      <p:sp>
        <p:nvSpPr>
          <p:cNvPr id="3" name="Subtitle 2"/>
          <p:cNvSpPr>
            <a:spLocks noGrp="1"/>
          </p:cNvSpPr>
          <p:nvPr>
            <p:ph type="subTitle" idx="1"/>
          </p:nvPr>
        </p:nvSpPr>
        <p:spPr>
          <a:xfrm>
            <a:off x="4439823" y="2285560"/>
            <a:ext cx="4013061" cy="1743959"/>
          </a:xfrm>
        </p:spPr>
        <p:txBody>
          <a:bodyPr/>
          <a:lstStyle/>
          <a:p>
            <a:r>
              <a:rPr lang="de-CH" sz="4000" dirty="0"/>
              <a:t>OPT MSNA</a:t>
            </a:r>
          </a:p>
          <a:p>
            <a:r>
              <a:rPr lang="de-CH" dirty="0"/>
              <a:t>KEY SECTORAL FINDINGS</a:t>
            </a:r>
            <a:endParaRPr lang="es-ES" dirty="0"/>
          </a:p>
        </p:txBody>
      </p:sp>
    </p:spTree>
    <p:extLst>
      <p:ext uri="{BB962C8B-B14F-4D97-AF65-F5344CB8AC3E}">
        <p14:creationId xmlns:p14="http://schemas.microsoft.com/office/powerpoint/2010/main" val="1253714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78A059-EBF0-434C-AD30-E5BC4475143F}"/>
              </a:ext>
            </a:extLst>
          </p:cNvPr>
          <p:cNvSpPr>
            <a:spLocks noGrp="1"/>
          </p:cNvSpPr>
          <p:nvPr>
            <p:ph type="ctrTitle"/>
          </p:nvPr>
        </p:nvSpPr>
        <p:spPr>
          <a:xfrm>
            <a:off x="1055648" y="266337"/>
            <a:ext cx="8620038" cy="724646"/>
          </a:xfrm>
        </p:spPr>
        <p:txBody>
          <a:bodyPr/>
          <a:lstStyle/>
          <a:p>
            <a:r>
              <a:rPr lang="en-US" sz="3200" dirty="0"/>
              <a:t>LIVELIHOODS  |  Employment</a:t>
            </a:r>
          </a:p>
        </p:txBody>
      </p:sp>
      <p:graphicFrame>
        <p:nvGraphicFramePr>
          <p:cNvPr id="9" name="Table 8">
            <a:extLst>
              <a:ext uri="{FF2B5EF4-FFF2-40B4-BE49-F238E27FC236}">
                <a16:creationId xmlns:a16="http://schemas.microsoft.com/office/drawing/2014/main" id="{5254E209-4558-9C4A-BCEA-64B375956705}"/>
              </a:ext>
            </a:extLst>
          </p:cNvPr>
          <p:cNvGraphicFramePr>
            <a:graphicFrameLocks noGrp="1"/>
          </p:cNvGraphicFramePr>
          <p:nvPr/>
        </p:nvGraphicFramePr>
        <p:xfrm>
          <a:off x="828839" y="4175839"/>
          <a:ext cx="7574016" cy="1760220"/>
        </p:xfrm>
        <a:graphic>
          <a:graphicData uri="http://schemas.openxmlformats.org/drawingml/2006/table">
            <a:tbl>
              <a:tblPr>
                <a:tableStyleId>{5C22544A-7EE6-4342-B048-85BDC9FD1C3A}</a:tableStyleId>
              </a:tblPr>
              <a:tblGrid>
                <a:gridCol w="3681463">
                  <a:extLst>
                    <a:ext uri="{9D8B030D-6E8A-4147-A177-3AD203B41FA5}">
                      <a16:colId xmlns:a16="http://schemas.microsoft.com/office/drawing/2014/main" val="1904526808"/>
                    </a:ext>
                  </a:extLst>
                </a:gridCol>
                <a:gridCol w="1275190">
                  <a:extLst>
                    <a:ext uri="{9D8B030D-6E8A-4147-A177-3AD203B41FA5}">
                      <a16:colId xmlns:a16="http://schemas.microsoft.com/office/drawing/2014/main" val="1500261222"/>
                    </a:ext>
                  </a:extLst>
                </a:gridCol>
                <a:gridCol w="1275190">
                  <a:extLst>
                    <a:ext uri="{9D8B030D-6E8A-4147-A177-3AD203B41FA5}">
                      <a16:colId xmlns:a16="http://schemas.microsoft.com/office/drawing/2014/main" val="1401732836"/>
                    </a:ext>
                  </a:extLst>
                </a:gridCol>
                <a:gridCol w="1342173">
                  <a:extLst>
                    <a:ext uri="{9D8B030D-6E8A-4147-A177-3AD203B41FA5}">
                      <a16:colId xmlns:a16="http://schemas.microsoft.com/office/drawing/2014/main" val="3614552467"/>
                    </a:ext>
                  </a:extLst>
                </a:gridCol>
              </a:tblGrid>
              <a:tr h="228600">
                <a:tc>
                  <a:txBody>
                    <a:bodyPr/>
                    <a:lstStyle/>
                    <a:p>
                      <a:pPr algn="l" fontAlgn="b"/>
                      <a:endParaRPr lang="en-US" sz="1600" b="1" i="0" u="none" strike="noStrike" dirty="0">
                        <a:solidFill>
                          <a:srgbClr val="58585A"/>
                        </a:solidFill>
                        <a:effectLst/>
                        <a:latin typeface="Arial Narrow" panose="020B0606020202030204" pitchFamily="34" charset="0"/>
                      </a:endParaRPr>
                    </a:p>
                  </a:txBody>
                  <a:tcPr marL="7620" marR="7620" marT="7620" marB="0" anchor="b">
                    <a:lnR w="12700" cap="flat" cmpd="sng" algn="ctr">
                      <a:solidFill>
                        <a:srgbClr val="58585A"/>
                      </a:solidFill>
                      <a:prstDash val="solid"/>
                      <a:round/>
                      <a:headEnd type="none" w="med" len="med"/>
                      <a:tailEnd type="none" w="med" len="med"/>
                    </a:lnR>
                    <a:lnB w="12700" cap="flat" cmpd="sng" algn="ctr">
                      <a:solidFill>
                        <a:srgbClr val="58585A"/>
                      </a:solidFill>
                      <a:prstDash val="solid"/>
                      <a:round/>
                      <a:headEnd type="none" w="med" len="med"/>
                      <a:tailEnd type="none" w="med" len="med"/>
                    </a:lnB>
                    <a:noFill/>
                  </a:tcPr>
                </a:tc>
                <a:tc>
                  <a:txBody>
                    <a:bodyPr/>
                    <a:lstStyle/>
                    <a:p>
                      <a:pPr algn="ctr" fontAlgn="b"/>
                      <a:r>
                        <a:rPr lang="en-US" sz="1600" u="none" strike="noStrike" dirty="0">
                          <a:solidFill>
                            <a:srgbClr val="58585A"/>
                          </a:solidFill>
                          <a:effectLst/>
                          <a:latin typeface="Arial Narrow" panose="020B0606020202030204" pitchFamily="34" charset="0"/>
                        </a:rPr>
                        <a:t>Gaza Strip</a:t>
                      </a:r>
                      <a:endParaRPr lang="en-US" sz="1600" b="0" i="0" u="none" strike="noStrike" dirty="0">
                        <a:solidFill>
                          <a:srgbClr val="58585A"/>
                        </a:solidFill>
                        <a:effectLst/>
                        <a:latin typeface="Arial Narrow" panose="020B0606020202030204" pitchFamily="34" charset="0"/>
                      </a:endParaRPr>
                    </a:p>
                  </a:txBody>
                  <a:tcPr marL="7620" marR="7620" marT="7620" marB="0" anchor="b">
                    <a:lnL w="12700" cap="flat" cmpd="sng" algn="ctr">
                      <a:solidFill>
                        <a:srgbClr val="58585A"/>
                      </a:solidFill>
                      <a:prstDash val="solid"/>
                      <a:round/>
                      <a:headEnd type="none" w="med" len="med"/>
                      <a:tailEnd type="none" w="med" len="med"/>
                    </a:lnL>
                    <a:lnR w="12700" cap="flat" cmpd="sng" algn="ctr">
                      <a:solidFill>
                        <a:srgbClr val="58585A"/>
                      </a:solidFill>
                      <a:prstDash val="solid"/>
                      <a:round/>
                      <a:headEnd type="none" w="med" len="med"/>
                      <a:tailEnd type="none" w="med" len="med"/>
                    </a:lnR>
                    <a:lnB w="12700" cap="flat" cmpd="sng" algn="ctr">
                      <a:solidFill>
                        <a:srgbClr val="58585A"/>
                      </a:solidFill>
                      <a:prstDash val="solid"/>
                      <a:round/>
                      <a:headEnd type="none" w="med" len="med"/>
                      <a:tailEnd type="none" w="med" len="med"/>
                    </a:lnB>
                    <a:noFill/>
                  </a:tcPr>
                </a:tc>
                <a:tc>
                  <a:txBody>
                    <a:bodyPr/>
                    <a:lstStyle/>
                    <a:p>
                      <a:pPr algn="ctr" fontAlgn="b"/>
                      <a:r>
                        <a:rPr lang="en-US" sz="1600" b="0" i="0" u="none" strike="noStrike" dirty="0">
                          <a:solidFill>
                            <a:srgbClr val="58585A"/>
                          </a:solidFill>
                          <a:effectLst/>
                          <a:latin typeface="Arial Narrow" panose="020B0606020202030204" pitchFamily="34" charset="0"/>
                        </a:rPr>
                        <a:t>OPT</a:t>
                      </a:r>
                    </a:p>
                  </a:txBody>
                  <a:tcPr marL="7620" marR="7620" marT="7620" marB="0" anchor="b">
                    <a:lnL w="12700" cap="flat" cmpd="sng" algn="ctr">
                      <a:solidFill>
                        <a:srgbClr val="58585A"/>
                      </a:solidFill>
                      <a:prstDash val="solid"/>
                      <a:round/>
                      <a:headEnd type="none" w="med" len="med"/>
                      <a:tailEnd type="none" w="med" len="med"/>
                    </a:lnL>
                    <a:lnR w="12700" cap="flat" cmpd="sng" algn="ctr">
                      <a:solidFill>
                        <a:srgbClr val="58585A"/>
                      </a:solidFill>
                      <a:prstDash val="solid"/>
                      <a:round/>
                      <a:headEnd type="none" w="med" len="med"/>
                      <a:tailEnd type="none" w="med" len="med"/>
                    </a:lnR>
                    <a:lnB w="12700" cap="flat" cmpd="sng" algn="ctr">
                      <a:solidFill>
                        <a:srgbClr val="58585A"/>
                      </a:solidFill>
                      <a:prstDash val="solid"/>
                      <a:round/>
                      <a:headEnd type="none" w="med" len="med"/>
                      <a:tailEnd type="none" w="med" len="med"/>
                    </a:lnB>
                    <a:noFill/>
                  </a:tcPr>
                </a:tc>
                <a:tc>
                  <a:txBody>
                    <a:bodyPr/>
                    <a:lstStyle/>
                    <a:p>
                      <a:pPr algn="ctr" fontAlgn="b"/>
                      <a:r>
                        <a:rPr lang="en-US" sz="1600" u="none" strike="noStrike" dirty="0">
                          <a:solidFill>
                            <a:srgbClr val="58585A"/>
                          </a:solidFill>
                          <a:effectLst/>
                          <a:latin typeface="Arial Narrow" panose="020B0606020202030204" pitchFamily="34" charset="0"/>
                        </a:rPr>
                        <a:t>West Bank</a:t>
                      </a:r>
                      <a:endParaRPr lang="en-US" sz="1600" b="0" i="0" u="none" strike="noStrike" dirty="0">
                        <a:solidFill>
                          <a:srgbClr val="58585A"/>
                        </a:solidFill>
                        <a:effectLst/>
                        <a:latin typeface="Arial Narrow" panose="020B0606020202030204" pitchFamily="34" charset="0"/>
                      </a:endParaRPr>
                    </a:p>
                  </a:txBody>
                  <a:tcPr marL="7620" marR="7620" marT="7620" marB="0" anchor="b">
                    <a:lnL w="12700" cap="flat" cmpd="sng" algn="ctr">
                      <a:solidFill>
                        <a:srgbClr val="58585A"/>
                      </a:solidFill>
                      <a:prstDash val="solid"/>
                      <a:round/>
                      <a:headEnd type="none" w="med" len="med"/>
                      <a:tailEnd type="none" w="med" len="med"/>
                    </a:lnL>
                    <a:lnR w="12700" cap="flat" cmpd="sng" algn="ctr">
                      <a:solidFill>
                        <a:srgbClr val="58585A"/>
                      </a:solidFill>
                      <a:prstDash val="solid"/>
                      <a:round/>
                      <a:headEnd type="none" w="med" len="med"/>
                      <a:tailEnd type="none" w="med" len="med"/>
                    </a:lnR>
                    <a:lnB w="12700" cap="flat" cmpd="sng" algn="ctr">
                      <a:solidFill>
                        <a:srgbClr val="58585A"/>
                      </a:solidFill>
                      <a:prstDash val="solid"/>
                      <a:round/>
                      <a:headEnd type="none" w="med" len="med"/>
                      <a:tailEnd type="none" w="med" len="med"/>
                    </a:lnB>
                    <a:noFill/>
                  </a:tcPr>
                </a:tc>
                <a:extLst>
                  <a:ext uri="{0D108BD9-81ED-4DB2-BD59-A6C34878D82A}">
                    <a16:rowId xmlns:a16="http://schemas.microsoft.com/office/drawing/2014/main" val="2670386432"/>
                  </a:ext>
                </a:extLst>
              </a:tr>
              <a:tr h="228600">
                <a:tc>
                  <a:txBody>
                    <a:bodyPr/>
                    <a:lstStyle/>
                    <a:p>
                      <a:pPr algn="l" fontAlgn="b"/>
                      <a:r>
                        <a:rPr lang="en-US" sz="1600" u="none" strike="noStrike" dirty="0">
                          <a:solidFill>
                            <a:srgbClr val="58585A"/>
                          </a:solidFill>
                          <a:effectLst/>
                          <a:latin typeface="Arial Narrow" panose="020B0606020202030204" pitchFamily="34" charset="0"/>
                        </a:rPr>
                        <a:t>Increased competition or not enough jobs</a:t>
                      </a:r>
                      <a:endParaRPr lang="en-US" sz="1600" b="0" i="0" u="none" strike="noStrike" dirty="0">
                        <a:solidFill>
                          <a:srgbClr val="58585A"/>
                        </a:solidFill>
                        <a:effectLst/>
                        <a:latin typeface="Arial Narrow" panose="020B0606020202030204" pitchFamily="34" charset="0"/>
                      </a:endParaRPr>
                    </a:p>
                  </a:txBody>
                  <a:tcPr marL="7620" marR="7620" marT="7620" marB="0" anchor="b">
                    <a:lnR w="12700" cap="flat" cmpd="sng" algn="ctr">
                      <a:solidFill>
                        <a:srgbClr val="58585A"/>
                      </a:solidFill>
                      <a:prstDash val="solid"/>
                      <a:round/>
                      <a:headEnd type="none" w="med" len="med"/>
                      <a:tailEnd type="none" w="med" len="med"/>
                    </a:lnR>
                    <a:lnT w="12700" cap="flat" cmpd="sng" algn="ctr">
                      <a:solidFill>
                        <a:srgbClr val="58585A"/>
                      </a:solidFill>
                      <a:prstDash val="solid"/>
                      <a:round/>
                      <a:headEnd type="none" w="med" len="med"/>
                      <a:tailEnd type="none" w="med" len="med"/>
                    </a:lnT>
                    <a:noFill/>
                  </a:tcPr>
                </a:tc>
                <a:tc>
                  <a:txBody>
                    <a:bodyPr/>
                    <a:lstStyle/>
                    <a:p>
                      <a:pPr algn="ctr" fontAlgn="b"/>
                      <a:r>
                        <a:rPr lang="en-US" sz="1600" u="none" strike="noStrike" dirty="0">
                          <a:solidFill>
                            <a:srgbClr val="58585A"/>
                          </a:solidFill>
                          <a:effectLst/>
                          <a:latin typeface="Arial Narrow" panose="020B0606020202030204" pitchFamily="34" charset="0"/>
                        </a:rPr>
                        <a:t>66%</a:t>
                      </a:r>
                      <a:endParaRPr lang="en-US" sz="1600" b="0" i="0" u="none" strike="noStrike" dirty="0">
                        <a:solidFill>
                          <a:srgbClr val="58585A"/>
                        </a:solidFill>
                        <a:effectLst/>
                        <a:latin typeface="Arial Narrow" panose="020B0606020202030204" pitchFamily="34" charset="0"/>
                      </a:endParaRPr>
                    </a:p>
                  </a:txBody>
                  <a:tcPr marL="7620" marR="7620" marT="7620" marB="0" anchor="b">
                    <a:lnL w="12700" cap="flat" cmpd="sng" algn="ctr">
                      <a:solidFill>
                        <a:srgbClr val="58585A"/>
                      </a:solidFill>
                      <a:prstDash val="solid"/>
                      <a:round/>
                      <a:headEnd type="none" w="med" len="med"/>
                      <a:tailEnd type="none" w="med" len="med"/>
                    </a:lnL>
                    <a:lnR w="12700" cap="flat" cmpd="sng" algn="ctr">
                      <a:solidFill>
                        <a:srgbClr val="58585A"/>
                      </a:solidFill>
                      <a:prstDash val="solid"/>
                      <a:round/>
                      <a:headEnd type="none" w="med" len="med"/>
                      <a:tailEnd type="none" w="med" len="med"/>
                    </a:lnR>
                    <a:lnT w="12700" cap="flat" cmpd="sng" algn="ctr">
                      <a:solidFill>
                        <a:srgbClr val="58585A"/>
                      </a:solidFill>
                      <a:prstDash val="solid"/>
                      <a:round/>
                      <a:headEnd type="none" w="med" len="med"/>
                      <a:tailEnd type="none" w="med" len="med"/>
                    </a:lnT>
                    <a:solidFill>
                      <a:srgbClr val="EE5859">
                        <a:alpha val="50000"/>
                      </a:srgbClr>
                    </a:solidFill>
                  </a:tcPr>
                </a:tc>
                <a:tc>
                  <a:txBody>
                    <a:bodyPr/>
                    <a:lstStyle/>
                    <a:p>
                      <a:pPr algn="ctr" fontAlgn="b"/>
                      <a:r>
                        <a:rPr lang="en-US" sz="1600" u="none" strike="noStrike" dirty="0">
                          <a:solidFill>
                            <a:srgbClr val="58585A"/>
                          </a:solidFill>
                          <a:effectLst/>
                          <a:latin typeface="Arial Narrow" panose="020B0606020202030204" pitchFamily="34" charset="0"/>
                        </a:rPr>
                        <a:t>61%</a:t>
                      </a:r>
                      <a:endParaRPr lang="en-US" sz="1600" b="0" i="0" u="none" strike="noStrike" dirty="0">
                        <a:solidFill>
                          <a:srgbClr val="58585A"/>
                        </a:solidFill>
                        <a:effectLst/>
                        <a:latin typeface="Arial Narrow" panose="020B0606020202030204" pitchFamily="34" charset="0"/>
                      </a:endParaRPr>
                    </a:p>
                  </a:txBody>
                  <a:tcPr marL="7620" marR="7620" marT="7620" marB="0" anchor="b">
                    <a:lnL w="12700" cap="flat" cmpd="sng" algn="ctr">
                      <a:solidFill>
                        <a:srgbClr val="58585A"/>
                      </a:solidFill>
                      <a:prstDash val="solid"/>
                      <a:round/>
                      <a:headEnd type="none" w="med" len="med"/>
                      <a:tailEnd type="none" w="med" len="med"/>
                    </a:lnL>
                    <a:lnR w="12700" cap="flat" cmpd="sng" algn="ctr">
                      <a:solidFill>
                        <a:srgbClr val="58585A"/>
                      </a:solidFill>
                      <a:prstDash val="solid"/>
                      <a:round/>
                      <a:headEnd type="none" w="med" len="med"/>
                      <a:tailEnd type="none" w="med" len="med"/>
                    </a:lnR>
                    <a:lnT w="12700" cap="flat" cmpd="sng" algn="ctr">
                      <a:solidFill>
                        <a:srgbClr val="58585A"/>
                      </a:solidFill>
                      <a:prstDash val="solid"/>
                      <a:round/>
                      <a:headEnd type="none" w="med" len="med"/>
                      <a:tailEnd type="none" w="med" len="med"/>
                    </a:lnT>
                    <a:solidFill>
                      <a:srgbClr val="EE5859">
                        <a:alpha val="50000"/>
                      </a:srgbClr>
                    </a:solidFill>
                  </a:tcPr>
                </a:tc>
                <a:tc>
                  <a:txBody>
                    <a:bodyPr/>
                    <a:lstStyle/>
                    <a:p>
                      <a:pPr algn="ctr" fontAlgn="b"/>
                      <a:r>
                        <a:rPr lang="en-US" sz="1600" u="none" strike="noStrike" dirty="0">
                          <a:solidFill>
                            <a:srgbClr val="58585A"/>
                          </a:solidFill>
                          <a:effectLst/>
                          <a:latin typeface="Arial Narrow" panose="020B0606020202030204" pitchFamily="34" charset="0"/>
                        </a:rPr>
                        <a:t>54%</a:t>
                      </a:r>
                      <a:endParaRPr lang="en-US" sz="1600" b="0" i="0" u="none" strike="noStrike" dirty="0">
                        <a:solidFill>
                          <a:srgbClr val="58585A"/>
                        </a:solidFill>
                        <a:effectLst/>
                        <a:latin typeface="Arial Narrow" panose="020B0606020202030204" pitchFamily="34" charset="0"/>
                      </a:endParaRPr>
                    </a:p>
                  </a:txBody>
                  <a:tcPr marL="7620" marR="7620" marT="7620" marB="0" anchor="b">
                    <a:lnL w="12700" cap="flat" cmpd="sng" algn="ctr">
                      <a:solidFill>
                        <a:srgbClr val="58585A"/>
                      </a:solidFill>
                      <a:prstDash val="solid"/>
                      <a:round/>
                      <a:headEnd type="none" w="med" len="med"/>
                      <a:tailEnd type="none" w="med" len="med"/>
                    </a:lnL>
                    <a:lnR w="12700" cap="flat" cmpd="sng" algn="ctr">
                      <a:solidFill>
                        <a:srgbClr val="58585A"/>
                      </a:solidFill>
                      <a:prstDash val="solid"/>
                      <a:round/>
                      <a:headEnd type="none" w="med" len="med"/>
                      <a:tailEnd type="none" w="med" len="med"/>
                    </a:lnR>
                    <a:lnT w="12700" cap="flat" cmpd="sng" algn="ctr">
                      <a:solidFill>
                        <a:srgbClr val="58585A"/>
                      </a:solidFill>
                      <a:prstDash val="solid"/>
                      <a:round/>
                      <a:headEnd type="none" w="med" len="med"/>
                      <a:tailEnd type="none" w="med" len="med"/>
                    </a:lnT>
                    <a:solidFill>
                      <a:srgbClr val="EE5859">
                        <a:alpha val="50000"/>
                      </a:srgbClr>
                    </a:solidFill>
                  </a:tcPr>
                </a:tc>
                <a:extLst>
                  <a:ext uri="{0D108BD9-81ED-4DB2-BD59-A6C34878D82A}">
                    <a16:rowId xmlns:a16="http://schemas.microsoft.com/office/drawing/2014/main" val="179795712"/>
                  </a:ext>
                </a:extLst>
              </a:tr>
              <a:tr h="228600">
                <a:tc>
                  <a:txBody>
                    <a:bodyPr/>
                    <a:lstStyle/>
                    <a:p>
                      <a:pPr algn="l" fontAlgn="b"/>
                      <a:r>
                        <a:rPr lang="en-US" sz="1600" u="none" strike="noStrike" dirty="0">
                          <a:solidFill>
                            <a:srgbClr val="58585A"/>
                          </a:solidFill>
                          <a:effectLst/>
                          <a:latin typeface="Arial Narrow" panose="020B0606020202030204" pitchFamily="34" charset="0"/>
                        </a:rPr>
                        <a:t>Lack of employment opportunities for women</a:t>
                      </a:r>
                      <a:endParaRPr lang="en-US" sz="1600" b="0" i="0" u="none" strike="noStrike" dirty="0">
                        <a:solidFill>
                          <a:srgbClr val="58585A"/>
                        </a:solidFill>
                        <a:effectLst/>
                        <a:latin typeface="Arial Narrow" panose="020B0606020202030204" pitchFamily="34" charset="0"/>
                      </a:endParaRPr>
                    </a:p>
                  </a:txBody>
                  <a:tcPr marL="7620" marR="7620" marT="7620" marB="0" anchor="b">
                    <a:lnR w="12700" cap="flat" cmpd="sng" algn="ctr">
                      <a:solidFill>
                        <a:srgbClr val="58585A"/>
                      </a:solidFill>
                      <a:prstDash val="solid"/>
                      <a:round/>
                      <a:headEnd type="none" w="med" len="med"/>
                      <a:tailEnd type="none" w="med" len="med"/>
                    </a:lnR>
                    <a:noFill/>
                  </a:tcPr>
                </a:tc>
                <a:tc>
                  <a:txBody>
                    <a:bodyPr/>
                    <a:lstStyle/>
                    <a:p>
                      <a:pPr algn="ctr" fontAlgn="b"/>
                      <a:r>
                        <a:rPr lang="en-US" sz="1600" u="none" strike="noStrike" dirty="0">
                          <a:solidFill>
                            <a:srgbClr val="58585A"/>
                          </a:solidFill>
                          <a:effectLst/>
                          <a:latin typeface="Arial Narrow" panose="020B0606020202030204" pitchFamily="34" charset="0"/>
                        </a:rPr>
                        <a:t>30%</a:t>
                      </a:r>
                      <a:endParaRPr lang="en-US" sz="1600" b="0" i="0" u="none" strike="noStrike" dirty="0">
                        <a:solidFill>
                          <a:srgbClr val="58585A"/>
                        </a:solidFill>
                        <a:effectLst/>
                        <a:latin typeface="Arial Narrow" panose="020B0606020202030204" pitchFamily="34" charset="0"/>
                      </a:endParaRPr>
                    </a:p>
                  </a:txBody>
                  <a:tcPr marL="7620" marR="7620" marT="7620" marB="0" anchor="b">
                    <a:lnL w="12700" cap="flat" cmpd="sng" algn="ctr">
                      <a:solidFill>
                        <a:srgbClr val="58585A"/>
                      </a:solidFill>
                      <a:prstDash val="solid"/>
                      <a:round/>
                      <a:headEnd type="none" w="med" len="med"/>
                      <a:tailEnd type="none" w="med" len="med"/>
                    </a:lnL>
                    <a:lnR w="12700" cap="flat" cmpd="sng" algn="ctr">
                      <a:solidFill>
                        <a:srgbClr val="58585A"/>
                      </a:solidFill>
                      <a:prstDash val="solid"/>
                      <a:round/>
                      <a:headEnd type="none" w="med" len="med"/>
                      <a:tailEnd type="none" w="med" len="med"/>
                    </a:lnR>
                    <a:solidFill>
                      <a:srgbClr val="EE5859">
                        <a:alpha val="30000"/>
                      </a:srgbClr>
                    </a:solidFill>
                  </a:tcPr>
                </a:tc>
                <a:tc>
                  <a:txBody>
                    <a:bodyPr/>
                    <a:lstStyle/>
                    <a:p>
                      <a:pPr algn="ctr" fontAlgn="b"/>
                      <a:r>
                        <a:rPr lang="en-US" sz="1600" u="none" strike="noStrike" dirty="0">
                          <a:solidFill>
                            <a:srgbClr val="58585A"/>
                          </a:solidFill>
                          <a:effectLst/>
                          <a:latin typeface="Arial Narrow" panose="020B0606020202030204" pitchFamily="34" charset="0"/>
                        </a:rPr>
                        <a:t>24%</a:t>
                      </a:r>
                      <a:endParaRPr lang="en-US" sz="1600" b="0" i="0" u="none" strike="noStrike" dirty="0">
                        <a:solidFill>
                          <a:srgbClr val="58585A"/>
                        </a:solidFill>
                        <a:effectLst/>
                        <a:latin typeface="Arial Narrow" panose="020B0606020202030204" pitchFamily="34" charset="0"/>
                      </a:endParaRPr>
                    </a:p>
                  </a:txBody>
                  <a:tcPr marL="7620" marR="7620" marT="7620" marB="0" anchor="b">
                    <a:lnL w="12700" cap="flat" cmpd="sng" algn="ctr">
                      <a:solidFill>
                        <a:srgbClr val="58585A"/>
                      </a:solidFill>
                      <a:prstDash val="solid"/>
                      <a:round/>
                      <a:headEnd type="none" w="med" len="med"/>
                      <a:tailEnd type="none" w="med" len="med"/>
                    </a:lnL>
                    <a:lnR w="12700" cap="flat" cmpd="sng" algn="ctr">
                      <a:solidFill>
                        <a:srgbClr val="58585A"/>
                      </a:solidFill>
                      <a:prstDash val="solid"/>
                      <a:round/>
                      <a:headEnd type="none" w="med" len="med"/>
                      <a:tailEnd type="none" w="med" len="med"/>
                    </a:lnR>
                    <a:solidFill>
                      <a:srgbClr val="EE5859">
                        <a:alpha val="30000"/>
                      </a:srgbClr>
                    </a:solidFill>
                  </a:tcPr>
                </a:tc>
                <a:tc>
                  <a:txBody>
                    <a:bodyPr/>
                    <a:lstStyle/>
                    <a:p>
                      <a:pPr algn="ctr" fontAlgn="b"/>
                      <a:r>
                        <a:rPr lang="en-US" sz="1600" u="none" strike="noStrike" dirty="0">
                          <a:solidFill>
                            <a:srgbClr val="58585A"/>
                          </a:solidFill>
                          <a:effectLst/>
                          <a:latin typeface="Arial Narrow" panose="020B0606020202030204" pitchFamily="34" charset="0"/>
                        </a:rPr>
                        <a:t>16%</a:t>
                      </a:r>
                      <a:endParaRPr lang="en-US" sz="1600" b="0" i="0" u="none" strike="noStrike" dirty="0">
                        <a:solidFill>
                          <a:srgbClr val="58585A"/>
                        </a:solidFill>
                        <a:effectLst/>
                        <a:latin typeface="Arial Narrow" panose="020B0606020202030204" pitchFamily="34" charset="0"/>
                      </a:endParaRPr>
                    </a:p>
                  </a:txBody>
                  <a:tcPr marL="7620" marR="7620" marT="7620" marB="0" anchor="b">
                    <a:lnL w="12700" cap="flat" cmpd="sng" algn="ctr">
                      <a:solidFill>
                        <a:srgbClr val="58585A"/>
                      </a:solidFill>
                      <a:prstDash val="solid"/>
                      <a:round/>
                      <a:headEnd type="none" w="med" len="med"/>
                      <a:tailEnd type="none" w="med" len="med"/>
                    </a:lnL>
                    <a:lnR w="12700" cap="flat" cmpd="sng" algn="ctr">
                      <a:solidFill>
                        <a:srgbClr val="58585A"/>
                      </a:solidFill>
                      <a:prstDash val="solid"/>
                      <a:round/>
                      <a:headEnd type="none" w="med" len="med"/>
                      <a:tailEnd type="none" w="med" len="med"/>
                    </a:lnR>
                    <a:solidFill>
                      <a:srgbClr val="EE5859">
                        <a:alpha val="30000"/>
                      </a:srgbClr>
                    </a:solidFill>
                  </a:tcPr>
                </a:tc>
                <a:extLst>
                  <a:ext uri="{0D108BD9-81ED-4DB2-BD59-A6C34878D82A}">
                    <a16:rowId xmlns:a16="http://schemas.microsoft.com/office/drawing/2014/main" val="4067383713"/>
                  </a:ext>
                </a:extLst>
              </a:tr>
              <a:tr h="228600">
                <a:tc>
                  <a:txBody>
                    <a:bodyPr/>
                    <a:lstStyle/>
                    <a:p>
                      <a:pPr algn="l" fontAlgn="b"/>
                      <a:r>
                        <a:rPr lang="en-US" sz="1600" b="0" i="0" u="none" strike="noStrike" dirty="0">
                          <a:solidFill>
                            <a:srgbClr val="58585A"/>
                          </a:solidFill>
                          <a:effectLst/>
                          <a:latin typeface="Arial Narrow" panose="020B0606020202030204" pitchFamily="34" charset="0"/>
                        </a:rPr>
                        <a:t>Underqualified for available jobs</a:t>
                      </a:r>
                    </a:p>
                  </a:txBody>
                  <a:tcPr marL="7620" marR="7620" marT="7620" marB="0" anchor="b">
                    <a:lnR w="12700" cap="flat" cmpd="sng" algn="ctr">
                      <a:solidFill>
                        <a:srgbClr val="58585A"/>
                      </a:solidFill>
                      <a:prstDash val="solid"/>
                      <a:round/>
                      <a:headEnd type="none" w="med" len="med"/>
                      <a:tailEnd type="none" w="med" len="med"/>
                    </a:lnR>
                    <a:noFill/>
                  </a:tcPr>
                </a:tc>
                <a:tc>
                  <a:txBody>
                    <a:bodyPr/>
                    <a:lstStyle/>
                    <a:p>
                      <a:pPr algn="ctr" fontAlgn="b"/>
                      <a:r>
                        <a:rPr lang="en-US" sz="1600" u="none" strike="noStrike" dirty="0">
                          <a:solidFill>
                            <a:srgbClr val="58585A"/>
                          </a:solidFill>
                          <a:effectLst/>
                          <a:latin typeface="Arial Narrow" panose="020B0606020202030204" pitchFamily="34" charset="0"/>
                        </a:rPr>
                        <a:t>27%</a:t>
                      </a:r>
                      <a:endParaRPr lang="en-US" sz="1600" b="0" i="0" u="none" strike="noStrike" dirty="0">
                        <a:solidFill>
                          <a:srgbClr val="58585A"/>
                        </a:solidFill>
                        <a:effectLst/>
                        <a:latin typeface="Arial Narrow" panose="020B0606020202030204" pitchFamily="34" charset="0"/>
                      </a:endParaRPr>
                    </a:p>
                  </a:txBody>
                  <a:tcPr marL="7620" marR="7620" marT="7620" marB="0" anchor="b">
                    <a:lnL w="12700" cap="flat" cmpd="sng" algn="ctr">
                      <a:solidFill>
                        <a:srgbClr val="58585A"/>
                      </a:solidFill>
                      <a:prstDash val="solid"/>
                      <a:round/>
                      <a:headEnd type="none" w="med" len="med"/>
                      <a:tailEnd type="none" w="med" len="med"/>
                    </a:lnL>
                    <a:lnR w="12700" cap="flat" cmpd="sng" algn="ctr">
                      <a:solidFill>
                        <a:srgbClr val="58585A"/>
                      </a:solidFill>
                      <a:prstDash val="solid"/>
                      <a:round/>
                      <a:headEnd type="none" w="med" len="med"/>
                      <a:tailEnd type="none" w="med" len="med"/>
                    </a:lnR>
                    <a:solidFill>
                      <a:srgbClr val="EE5859">
                        <a:alpha val="9804"/>
                      </a:srgbClr>
                    </a:solidFill>
                  </a:tcPr>
                </a:tc>
                <a:tc>
                  <a:txBody>
                    <a:bodyPr/>
                    <a:lstStyle/>
                    <a:p>
                      <a:pPr algn="ctr" fontAlgn="b"/>
                      <a:r>
                        <a:rPr lang="en-US" sz="1600" u="none" strike="noStrike" dirty="0">
                          <a:solidFill>
                            <a:srgbClr val="58585A"/>
                          </a:solidFill>
                          <a:effectLst/>
                          <a:latin typeface="Arial Narrow" panose="020B0606020202030204" pitchFamily="34" charset="0"/>
                        </a:rPr>
                        <a:t>22%</a:t>
                      </a:r>
                      <a:endParaRPr lang="en-US" sz="1600" b="0" i="0" u="none" strike="noStrike" dirty="0">
                        <a:solidFill>
                          <a:srgbClr val="58585A"/>
                        </a:solidFill>
                        <a:effectLst/>
                        <a:latin typeface="Arial Narrow" panose="020B0606020202030204" pitchFamily="34" charset="0"/>
                      </a:endParaRPr>
                    </a:p>
                  </a:txBody>
                  <a:tcPr marL="7620" marR="7620" marT="7620" marB="0" anchor="b">
                    <a:lnL w="12700" cap="flat" cmpd="sng" algn="ctr">
                      <a:solidFill>
                        <a:srgbClr val="58585A"/>
                      </a:solidFill>
                      <a:prstDash val="solid"/>
                      <a:round/>
                      <a:headEnd type="none" w="med" len="med"/>
                      <a:tailEnd type="none" w="med" len="med"/>
                    </a:lnL>
                    <a:lnR w="12700" cap="flat" cmpd="sng" algn="ctr">
                      <a:solidFill>
                        <a:srgbClr val="58585A"/>
                      </a:solidFill>
                      <a:prstDash val="solid"/>
                      <a:round/>
                      <a:headEnd type="none" w="med" len="med"/>
                      <a:tailEnd type="none" w="med" len="med"/>
                    </a:lnR>
                    <a:solidFill>
                      <a:srgbClr val="EE5859">
                        <a:alpha val="9804"/>
                      </a:srgbClr>
                    </a:solidFill>
                  </a:tcPr>
                </a:tc>
                <a:tc>
                  <a:txBody>
                    <a:bodyPr/>
                    <a:lstStyle/>
                    <a:p>
                      <a:pPr algn="ctr" fontAlgn="b"/>
                      <a:r>
                        <a:rPr lang="en-US" sz="1600" u="none" strike="noStrike" dirty="0">
                          <a:solidFill>
                            <a:srgbClr val="58585A"/>
                          </a:solidFill>
                          <a:effectLst/>
                          <a:latin typeface="Arial Narrow" panose="020B0606020202030204" pitchFamily="34" charset="0"/>
                        </a:rPr>
                        <a:t>13%</a:t>
                      </a:r>
                      <a:endParaRPr lang="en-US" sz="1600" b="0" i="0" u="none" strike="noStrike" dirty="0">
                        <a:solidFill>
                          <a:srgbClr val="58585A"/>
                        </a:solidFill>
                        <a:effectLst/>
                        <a:latin typeface="Arial Narrow" panose="020B0606020202030204" pitchFamily="34" charset="0"/>
                      </a:endParaRPr>
                    </a:p>
                  </a:txBody>
                  <a:tcPr marL="7620" marR="7620" marT="7620" marB="0" anchor="b">
                    <a:lnL w="12700" cap="flat" cmpd="sng" algn="ctr">
                      <a:solidFill>
                        <a:srgbClr val="58585A"/>
                      </a:solidFill>
                      <a:prstDash val="solid"/>
                      <a:round/>
                      <a:headEnd type="none" w="med" len="med"/>
                      <a:tailEnd type="none" w="med" len="med"/>
                    </a:lnL>
                    <a:lnR w="12700" cap="flat" cmpd="sng" algn="ctr">
                      <a:solidFill>
                        <a:srgbClr val="58585A"/>
                      </a:solidFill>
                      <a:prstDash val="solid"/>
                      <a:round/>
                      <a:headEnd type="none" w="med" len="med"/>
                      <a:tailEnd type="none" w="med" len="med"/>
                    </a:lnR>
                    <a:solidFill>
                      <a:srgbClr val="EE5859">
                        <a:alpha val="10000"/>
                      </a:srgbClr>
                    </a:solidFill>
                  </a:tcPr>
                </a:tc>
                <a:extLst>
                  <a:ext uri="{0D108BD9-81ED-4DB2-BD59-A6C34878D82A}">
                    <a16:rowId xmlns:a16="http://schemas.microsoft.com/office/drawing/2014/main" val="2293430994"/>
                  </a:ext>
                </a:extLst>
              </a:tr>
              <a:tr h="228600">
                <a:tc>
                  <a:txBody>
                    <a:bodyPr/>
                    <a:lstStyle/>
                    <a:p>
                      <a:pPr algn="l" fontAlgn="b"/>
                      <a:r>
                        <a:rPr lang="en-US" sz="1600" u="none" strike="noStrike" dirty="0">
                          <a:solidFill>
                            <a:srgbClr val="58585A"/>
                          </a:solidFill>
                          <a:effectLst/>
                          <a:latin typeface="Arial Narrow" panose="020B0606020202030204" pitchFamily="34" charset="0"/>
                        </a:rPr>
                        <a:t>Physical distance to jobs</a:t>
                      </a:r>
                      <a:endParaRPr lang="en-US" sz="1600" b="0" i="0" u="none" strike="noStrike" dirty="0">
                        <a:solidFill>
                          <a:srgbClr val="58585A"/>
                        </a:solidFill>
                        <a:effectLst/>
                        <a:latin typeface="Arial Narrow" panose="020B0606020202030204" pitchFamily="34" charset="0"/>
                      </a:endParaRPr>
                    </a:p>
                  </a:txBody>
                  <a:tcPr marL="7620" marR="7620" marT="7620" marB="0" anchor="b">
                    <a:lnR w="12700" cap="flat" cmpd="sng" algn="ctr">
                      <a:solidFill>
                        <a:srgbClr val="58585A"/>
                      </a:solidFill>
                      <a:prstDash val="solid"/>
                      <a:round/>
                      <a:headEnd type="none" w="med" len="med"/>
                      <a:tailEnd type="none" w="med" len="med"/>
                    </a:lnR>
                    <a:noFill/>
                  </a:tcPr>
                </a:tc>
                <a:tc>
                  <a:txBody>
                    <a:bodyPr/>
                    <a:lstStyle/>
                    <a:p>
                      <a:pPr algn="ctr" fontAlgn="b"/>
                      <a:r>
                        <a:rPr lang="en-US" sz="1600" u="none" strike="noStrike" dirty="0">
                          <a:solidFill>
                            <a:srgbClr val="58585A"/>
                          </a:solidFill>
                          <a:effectLst/>
                          <a:latin typeface="Arial Narrow" panose="020B0606020202030204" pitchFamily="34" charset="0"/>
                        </a:rPr>
                        <a:t>12%</a:t>
                      </a:r>
                      <a:endParaRPr lang="en-US" sz="1600" b="0" i="0" u="none" strike="noStrike" dirty="0">
                        <a:solidFill>
                          <a:srgbClr val="58585A"/>
                        </a:solidFill>
                        <a:effectLst/>
                        <a:latin typeface="Arial Narrow" panose="020B0606020202030204" pitchFamily="34" charset="0"/>
                      </a:endParaRPr>
                    </a:p>
                  </a:txBody>
                  <a:tcPr marL="7620" marR="7620" marT="7620" marB="0" anchor="b">
                    <a:lnL w="12700" cap="flat" cmpd="sng" algn="ctr">
                      <a:solidFill>
                        <a:srgbClr val="58585A"/>
                      </a:solidFill>
                      <a:prstDash val="solid"/>
                      <a:round/>
                      <a:headEnd type="none" w="med" len="med"/>
                      <a:tailEnd type="none" w="med" len="med"/>
                    </a:lnL>
                    <a:lnR w="12700" cap="flat" cmpd="sng" algn="ctr">
                      <a:solidFill>
                        <a:srgbClr val="58585A"/>
                      </a:solidFill>
                      <a:prstDash val="solid"/>
                      <a:round/>
                      <a:headEnd type="none" w="med" len="med"/>
                      <a:tailEnd type="none" w="med" len="med"/>
                    </a:lnR>
                    <a:noFill/>
                  </a:tcPr>
                </a:tc>
                <a:tc>
                  <a:txBody>
                    <a:bodyPr/>
                    <a:lstStyle/>
                    <a:p>
                      <a:pPr algn="ctr" fontAlgn="b"/>
                      <a:r>
                        <a:rPr lang="en-US" sz="1600" u="none" strike="noStrike" dirty="0">
                          <a:solidFill>
                            <a:srgbClr val="58585A"/>
                          </a:solidFill>
                          <a:effectLst/>
                          <a:latin typeface="Arial Narrow" panose="020B0606020202030204" pitchFamily="34" charset="0"/>
                        </a:rPr>
                        <a:t>12%</a:t>
                      </a:r>
                      <a:endParaRPr lang="en-US" sz="1600" b="0" i="0" u="none" strike="noStrike" dirty="0">
                        <a:solidFill>
                          <a:srgbClr val="58585A"/>
                        </a:solidFill>
                        <a:effectLst/>
                        <a:latin typeface="Arial Narrow" panose="020B0606020202030204" pitchFamily="34" charset="0"/>
                      </a:endParaRPr>
                    </a:p>
                  </a:txBody>
                  <a:tcPr marL="7620" marR="7620" marT="7620" marB="0" anchor="b">
                    <a:lnL w="12700" cap="flat" cmpd="sng" algn="ctr">
                      <a:solidFill>
                        <a:srgbClr val="58585A"/>
                      </a:solidFill>
                      <a:prstDash val="solid"/>
                      <a:round/>
                      <a:headEnd type="none" w="med" len="med"/>
                      <a:tailEnd type="none" w="med" len="med"/>
                    </a:lnL>
                    <a:lnR w="12700" cap="flat" cmpd="sng" algn="ctr">
                      <a:solidFill>
                        <a:srgbClr val="58585A"/>
                      </a:solidFill>
                      <a:prstDash val="solid"/>
                      <a:round/>
                      <a:headEnd type="none" w="med" len="med"/>
                      <a:tailEnd type="none" w="med" len="med"/>
                    </a:lnR>
                    <a:noFill/>
                  </a:tcPr>
                </a:tc>
                <a:tc>
                  <a:txBody>
                    <a:bodyPr/>
                    <a:lstStyle/>
                    <a:p>
                      <a:pPr algn="ctr" fontAlgn="b"/>
                      <a:r>
                        <a:rPr lang="en-US" sz="1600" u="none" strike="noStrike" dirty="0">
                          <a:solidFill>
                            <a:srgbClr val="58585A"/>
                          </a:solidFill>
                          <a:effectLst/>
                          <a:latin typeface="Arial Narrow" panose="020B0606020202030204" pitchFamily="34" charset="0"/>
                        </a:rPr>
                        <a:t>12%</a:t>
                      </a:r>
                      <a:endParaRPr lang="en-US" sz="1600" b="0" i="0" u="none" strike="noStrike" dirty="0">
                        <a:solidFill>
                          <a:srgbClr val="58585A"/>
                        </a:solidFill>
                        <a:effectLst/>
                        <a:latin typeface="Arial Narrow" panose="020B0606020202030204" pitchFamily="34" charset="0"/>
                      </a:endParaRPr>
                    </a:p>
                  </a:txBody>
                  <a:tcPr marL="7620" marR="7620" marT="7620" marB="0" anchor="b">
                    <a:lnL w="12700" cap="flat" cmpd="sng" algn="ctr">
                      <a:solidFill>
                        <a:srgbClr val="58585A"/>
                      </a:solidFill>
                      <a:prstDash val="solid"/>
                      <a:round/>
                      <a:headEnd type="none" w="med" len="med"/>
                      <a:tailEnd type="none" w="med" len="med"/>
                    </a:lnL>
                    <a:lnR w="12700" cap="flat" cmpd="sng" algn="ctr">
                      <a:solidFill>
                        <a:srgbClr val="58585A"/>
                      </a:solidFill>
                      <a:prstDash val="solid"/>
                      <a:round/>
                      <a:headEnd type="none" w="med" len="med"/>
                      <a:tailEnd type="none" w="med" len="med"/>
                    </a:lnR>
                    <a:noFill/>
                  </a:tcPr>
                </a:tc>
                <a:extLst>
                  <a:ext uri="{0D108BD9-81ED-4DB2-BD59-A6C34878D82A}">
                    <a16:rowId xmlns:a16="http://schemas.microsoft.com/office/drawing/2014/main" val="1374394245"/>
                  </a:ext>
                </a:extLst>
              </a:tr>
              <a:tr h="228600">
                <a:tc>
                  <a:txBody>
                    <a:bodyPr/>
                    <a:lstStyle/>
                    <a:p>
                      <a:pPr algn="l" fontAlgn="b"/>
                      <a:r>
                        <a:rPr lang="en-US" sz="1600" u="none" strike="noStrike" dirty="0">
                          <a:solidFill>
                            <a:srgbClr val="58585A"/>
                          </a:solidFill>
                          <a:effectLst/>
                          <a:latin typeface="Arial Narrow" panose="020B0606020202030204" pitchFamily="34" charset="0"/>
                        </a:rPr>
                        <a:t>Only low-skilled, socially degrading options</a:t>
                      </a:r>
                      <a:endParaRPr lang="en-US" sz="1600" b="0" i="0" u="none" strike="noStrike" dirty="0">
                        <a:solidFill>
                          <a:srgbClr val="58585A"/>
                        </a:solidFill>
                        <a:effectLst/>
                        <a:latin typeface="Arial Narrow" panose="020B0606020202030204" pitchFamily="34" charset="0"/>
                      </a:endParaRPr>
                    </a:p>
                  </a:txBody>
                  <a:tcPr marL="7620" marR="7620" marT="7620" marB="0" anchor="b">
                    <a:lnR w="12700" cap="flat" cmpd="sng" algn="ctr">
                      <a:solidFill>
                        <a:srgbClr val="58585A"/>
                      </a:solidFill>
                      <a:prstDash val="solid"/>
                      <a:round/>
                      <a:headEnd type="none" w="med" len="med"/>
                      <a:tailEnd type="none" w="med" len="med"/>
                    </a:lnR>
                    <a:noFill/>
                  </a:tcPr>
                </a:tc>
                <a:tc>
                  <a:txBody>
                    <a:bodyPr/>
                    <a:lstStyle/>
                    <a:p>
                      <a:pPr algn="ctr" fontAlgn="b"/>
                      <a:r>
                        <a:rPr lang="en-US" sz="1600" u="none" strike="noStrike" dirty="0">
                          <a:solidFill>
                            <a:srgbClr val="58585A"/>
                          </a:solidFill>
                          <a:effectLst/>
                          <a:latin typeface="Arial Narrow" panose="020B0606020202030204" pitchFamily="34" charset="0"/>
                        </a:rPr>
                        <a:t>8%</a:t>
                      </a:r>
                      <a:endParaRPr lang="en-US" sz="1600" b="0" i="0" u="none" strike="noStrike" dirty="0">
                        <a:solidFill>
                          <a:srgbClr val="58585A"/>
                        </a:solidFill>
                        <a:effectLst/>
                        <a:latin typeface="Arial Narrow" panose="020B0606020202030204" pitchFamily="34" charset="0"/>
                      </a:endParaRPr>
                    </a:p>
                  </a:txBody>
                  <a:tcPr marL="7620" marR="7620" marT="7620" marB="0" anchor="b">
                    <a:lnL w="12700" cap="flat" cmpd="sng" algn="ctr">
                      <a:solidFill>
                        <a:srgbClr val="58585A"/>
                      </a:solidFill>
                      <a:prstDash val="solid"/>
                      <a:round/>
                      <a:headEnd type="none" w="med" len="med"/>
                      <a:tailEnd type="none" w="med" len="med"/>
                    </a:lnL>
                    <a:lnR w="12700" cap="flat" cmpd="sng" algn="ctr">
                      <a:solidFill>
                        <a:srgbClr val="58585A"/>
                      </a:solidFill>
                      <a:prstDash val="solid"/>
                      <a:round/>
                      <a:headEnd type="none" w="med" len="med"/>
                      <a:tailEnd type="none" w="med" len="med"/>
                    </a:lnR>
                    <a:solidFill>
                      <a:schemeClr val="bg1">
                        <a:alpha val="50196"/>
                      </a:schemeClr>
                    </a:solidFill>
                  </a:tcPr>
                </a:tc>
                <a:tc>
                  <a:txBody>
                    <a:bodyPr/>
                    <a:lstStyle/>
                    <a:p>
                      <a:pPr algn="ctr" fontAlgn="b"/>
                      <a:r>
                        <a:rPr lang="en-US" sz="1600" u="none" strike="noStrike" dirty="0">
                          <a:solidFill>
                            <a:srgbClr val="58585A"/>
                          </a:solidFill>
                          <a:effectLst/>
                          <a:latin typeface="Arial Narrow" panose="020B0606020202030204" pitchFamily="34" charset="0"/>
                        </a:rPr>
                        <a:t>8%</a:t>
                      </a:r>
                      <a:endParaRPr lang="en-US" sz="1600" b="0" i="0" u="none" strike="noStrike" dirty="0">
                        <a:solidFill>
                          <a:srgbClr val="58585A"/>
                        </a:solidFill>
                        <a:effectLst/>
                        <a:latin typeface="Arial Narrow" panose="020B0606020202030204" pitchFamily="34" charset="0"/>
                      </a:endParaRPr>
                    </a:p>
                  </a:txBody>
                  <a:tcPr marL="7620" marR="7620" marT="7620" marB="0" anchor="b">
                    <a:lnL w="12700" cap="flat" cmpd="sng" algn="ctr">
                      <a:solidFill>
                        <a:srgbClr val="58585A"/>
                      </a:solidFill>
                      <a:prstDash val="solid"/>
                      <a:round/>
                      <a:headEnd type="none" w="med" len="med"/>
                      <a:tailEnd type="none" w="med" len="med"/>
                    </a:lnL>
                    <a:lnR w="12700" cap="flat" cmpd="sng" algn="ctr">
                      <a:solidFill>
                        <a:srgbClr val="58585A"/>
                      </a:solidFill>
                      <a:prstDash val="solid"/>
                      <a:round/>
                      <a:headEnd type="none" w="med" len="med"/>
                      <a:tailEnd type="none" w="med" len="med"/>
                    </a:lnR>
                    <a:solidFill>
                      <a:schemeClr val="bg1">
                        <a:alpha val="50196"/>
                      </a:schemeClr>
                    </a:solidFill>
                  </a:tcPr>
                </a:tc>
                <a:tc>
                  <a:txBody>
                    <a:bodyPr/>
                    <a:lstStyle/>
                    <a:p>
                      <a:pPr algn="ctr" fontAlgn="b"/>
                      <a:r>
                        <a:rPr lang="en-US" sz="1600" u="none" strike="noStrike" dirty="0">
                          <a:solidFill>
                            <a:srgbClr val="58585A"/>
                          </a:solidFill>
                          <a:effectLst/>
                          <a:latin typeface="Arial Narrow" panose="020B0606020202030204" pitchFamily="34" charset="0"/>
                        </a:rPr>
                        <a:t>8%</a:t>
                      </a:r>
                      <a:endParaRPr lang="en-US" sz="1600" b="0" i="0" u="none" strike="noStrike" dirty="0">
                        <a:solidFill>
                          <a:srgbClr val="58585A"/>
                        </a:solidFill>
                        <a:effectLst/>
                        <a:latin typeface="Arial Narrow" panose="020B0606020202030204" pitchFamily="34" charset="0"/>
                      </a:endParaRPr>
                    </a:p>
                  </a:txBody>
                  <a:tcPr marL="7620" marR="7620" marT="7620" marB="0" anchor="b">
                    <a:lnL w="12700" cap="flat" cmpd="sng" algn="ctr">
                      <a:solidFill>
                        <a:srgbClr val="58585A"/>
                      </a:solidFill>
                      <a:prstDash val="solid"/>
                      <a:round/>
                      <a:headEnd type="none" w="med" len="med"/>
                      <a:tailEnd type="none" w="med" len="med"/>
                    </a:lnL>
                    <a:lnR w="12700" cap="flat" cmpd="sng" algn="ctr">
                      <a:solidFill>
                        <a:srgbClr val="58585A"/>
                      </a:solidFill>
                      <a:prstDash val="solid"/>
                      <a:round/>
                      <a:headEnd type="none" w="med" len="med"/>
                      <a:tailEnd type="none" w="med" len="med"/>
                    </a:lnR>
                    <a:noFill/>
                  </a:tcPr>
                </a:tc>
                <a:extLst>
                  <a:ext uri="{0D108BD9-81ED-4DB2-BD59-A6C34878D82A}">
                    <a16:rowId xmlns:a16="http://schemas.microsoft.com/office/drawing/2014/main" val="1240664082"/>
                  </a:ext>
                </a:extLst>
              </a:tr>
              <a:tr h="228600">
                <a:tc>
                  <a:txBody>
                    <a:bodyPr/>
                    <a:lstStyle/>
                    <a:p>
                      <a:pPr algn="l" fontAlgn="b"/>
                      <a:r>
                        <a:rPr lang="en-US" sz="1600" u="none" strike="noStrike" dirty="0">
                          <a:solidFill>
                            <a:srgbClr val="58585A"/>
                          </a:solidFill>
                          <a:effectLst/>
                          <a:latin typeface="Arial Narrow" panose="020B0606020202030204" pitchFamily="34" charset="0"/>
                        </a:rPr>
                        <a:t>Lack of opportunities for persons with disabilities</a:t>
                      </a:r>
                      <a:endParaRPr lang="en-US" sz="1600" b="0" i="0" u="none" strike="noStrike" dirty="0">
                        <a:solidFill>
                          <a:srgbClr val="58585A"/>
                        </a:solidFill>
                        <a:effectLst/>
                        <a:latin typeface="Arial Narrow" panose="020B0606020202030204" pitchFamily="34" charset="0"/>
                      </a:endParaRPr>
                    </a:p>
                  </a:txBody>
                  <a:tcPr marL="7620" marR="7620" marT="7620" marB="0" anchor="b">
                    <a:lnR w="12700" cap="flat" cmpd="sng" algn="ctr">
                      <a:solidFill>
                        <a:srgbClr val="58585A"/>
                      </a:solidFill>
                      <a:prstDash val="solid"/>
                      <a:round/>
                      <a:headEnd type="none" w="med" len="med"/>
                      <a:tailEnd type="none" w="med" len="med"/>
                    </a:lnR>
                    <a:noFill/>
                  </a:tcPr>
                </a:tc>
                <a:tc>
                  <a:txBody>
                    <a:bodyPr/>
                    <a:lstStyle/>
                    <a:p>
                      <a:pPr algn="ctr" fontAlgn="b"/>
                      <a:r>
                        <a:rPr lang="en-US" sz="1600" u="none" strike="noStrike" dirty="0">
                          <a:solidFill>
                            <a:srgbClr val="58585A"/>
                          </a:solidFill>
                          <a:effectLst/>
                          <a:latin typeface="Arial Narrow" panose="020B0606020202030204" pitchFamily="34" charset="0"/>
                        </a:rPr>
                        <a:t>8%</a:t>
                      </a:r>
                      <a:endParaRPr lang="en-US" sz="1600" b="0" i="0" u="none" strike="noStrike" dirty="0">
                        <a:solidFill>
                          <a:srgbClr val="58585A"/>
                        </a:solidFill>
                        <a:effectLst/>
                        <a:latin typeface="Arial Narrow" panose="020B0606020202030204" pitchFamily="34" charset="0"/>
                      </a:endParaRPr>
                    </a:p>
                  </a:txBody>
                  <a:tcPr marL="7620" marR="7620" marT="7620" marB="0" anchor="b">
                    <a:lnL w="12700" cap="flat" cmpd="sng" algn="ctr">
                      <a:solidFill>
                        <a:srgbClr val="58585A"/>
                      </a:solidFill>
                      <a:prstDash val="solid"/>
                      <a:round/>
                      <a:headEnd type="none" w="med" len="med"/>
                      <a:tailEnd type="none" w="med" len="med"/>
                    </a:lnL>
                    <a:lnR w="12700" cap="flat" cmpd="sng" algn="ctr">
                      <a:solidFill>
                        <a:srgbClr val="58585A"/>
                      </a:solidFill>
                      <a:prstDash val="solid"/>
                      <a:round/>
                      <a:headEnd type="none" w="med" len="med"/>
                      <a:tailEnd type="none" w="med" len="med"/>
                    </a:lnR>
                    <a:noFill/>
                  </a:tcPr>
                </a:tc>
                <a:tc>
                  <a:txBody>
                    <a:bodyPr/>
                    <a:lstStyle/>
                    <a:p>
                      <a:pPr algn="ctr" fontAlgn="b"/>
                      <a:r>
                        <a:rPr lang="en-US" sz="1600" u="none" strike="noStrike" dirty="0">
                          <a:solidFill>
                            <a:srgbClr val="58585A"/>
                          </a:solidFill>
                          <a:effectLst/>
                          <a:latin typeface="Arial Narrow" panose="020B0606020202030204" pitchFamily="34" charset="0"/>
                        </a:rPr>
                        <a:t>8%</a:t>
                      </a:r>
                      <a:endParaRPr lang="en-US" sz="1600" b="0" i="0" u="none" strike="noStrike" dirty="0">
                        <a:solidFill>
                          <a:srgbClr val="58585A"/>
                        </a:solidFill>
                        <a:effectLst/>
                        <a:latin typeface="Arial Narrow" panose="020B0606020202030204" pitchFamily="34" charset="0"/>
                      </a:endParaRPr>
                    </a:p>
                  </a:txBody>
                  <a:tcPr marL="7620" marR="7620" marT="7620" marB="0" anchor="b">
                    <a:lnL w="12700" cap="flat" cmpd="sng" algn="ctr">
                      <a:solidFill>
                        <a:srgbClr val="58585A"/>
                      </a:solidFill>
                      <a:prstDash val="solid"/>
                      <a:round/>
                      <a:headEnd type="none" w="med" len="med"/>
                      <a:tailEnd type="none" w="med" len="med"/>
                    </a:lnL>
                    <a:lnR w="12700" cap="flat" cmpd="sng" algn="ctr">
                      <a:solidFill>
                        <a:srgbClr val="58585A"/>
                      </a:solidFill>
                      <a:prstDash val="solid"/>
                      <a:round/>
                      <a:headEnd type="none" w="med" len="med"/>
                      <a:tailEnd type="none" w="med" len="med"/>
                    </a:lnR>
                    <a:noFill/>
                  </a:tcPr>
                </a:tc>
                <a:tc>
                  <a:txBody>
                    <a:bodyPr/>
                    <a:lstStyle/>
                    <a:p>
                      <a:pPr algn="ctr" fontAlgn="b"/>
                      <a:r>
                        <a:rPr lang="en-US" sz="1600" u="none" strike="noStrike" dirty="0">
                          <a:solidFill>
                            <a:srgbClr val="58585A"/>
                          </a:solidFill>
                          <a:effectLst/>
                          <a:latin typeface="Arial Narrow" panose="020B0606020202030204" pitchFamily="34" charset="0"/>
                        </a:rPr>
                        <a:t>8%</a:t>
                      </a:r>
                      <a:endParaRPr lang="en-US" sz="1600" b="0" i="0" u="none" strike="noStrike" dirty="0">
                        <a:solidFill>
                          <a:srgbClr val="58585A"/>
                        </a:solidFill>
                        <a:effectLst/>
                        <a:latin typeface="Arial Narrow" panose="020B0606020202030204" pitchFamily="34" charset="0"/>
                      </a:endParaRPr>
                    </a:p>
                  </a:txBody>
                  <a:tcPr marL="7620" marR="7620" marT="7620" marB="0" anchor="b">
                    <a:lnL w="12700" cap="flat" cmpd="sng" algn="ctr">
                      <a:solidFill>
                        <a:srgbClr val="58585A"/>
                      </a:solidFill>
                      <a:prstDash val="solid"/>
                      <a:round/>
                      <a:headEnd type="none" w="med" len="med"/>
                      <a:tailEnd type="none" w="med" len="med"/>
                    </a:lnL>
                    <a:lnR w="12700" cap="flat" cmpd="sng" algn="ctr">
                      <a:solidFill>
                        <a:srgbClr val="58585A"/>
                      </a:solidFill>
                      <a:prstDash val="solid"/>
                      <a:round/>
                      <a:headEnd type="none" w="med" len="med"/>
                      <a:tailEnd type="none" w="med" len="med"/>
                    </a:lnR>
                    <a:solidFill>
                      <a:schemeClr val="bg1">
                        <a:alpha val="50196"/>
                      </a:schemeClr>
                    </a:solidFill>
                  </a:tcPr>
                </a:tc>
                <a:extLst>
                  <a:ext uri="{0D108BD9-81ED-4DB2-BD59-A6C34878D82A}">
                    <a16:rowId xmlns:a16="http://schemas.microsoft.com/office/drawing/2014/main" val="4200479854"/>
                  </a:ext>
                </a:extLst>
              </a:tr>
            </a:tbl>
          </a:graphicData>
        </a:graphic>
      </p:graphicFrame>
      <p:sp>
        <p:nvSpPr>
          <p:cNvPr id="14" name="TextBox 13">
            <a:extLst>
              <a:ext uri="{FF2B5EF4-FFF2-40B4-BE49-F238E27FC236}">
                <a16:creationId xmlns:a16="http://schemas.microsoft.com/office/drawing/2014/main" id="{B00A3A21-5033-C240-8453-E60A76F5F25E}"/>
              </a:ext>
            </a:extLst>
          </p:cNvPr>
          <p:cNvSpPr txBox="1"/>
          <p:nvPr/>
        </p:nvSpPr>
        <p:spPr>
          <a:xfrm>
            <a:off x="386176" y="1343376"/>
            <a:ext cx="8016679" cy="769441"/>
          </a:xfrm>
          <a:prstGeom prst="rect">
            <a:avLst/>
          </a:prstGeom>
          <a:noFill/>
        </p:spPr>
        <p:txBody>
          <a:bodyPr wrap="square" rtlCol="0">
            <a:spAutoFit/>
          </a:bodyPr>
          <a:lstStyle/>
          <a:p>
            <a:r>
              <a:rPr lang="en-US" sz="2800" b="1" dirty="0">
                <a:solidFill>
                  <a:srgbClr val="EE5859"/>
                </a:solidFill>
                <a:latin typeface="Arial Narrow" panose="020B0606020202030204" pitchFamily="34" charset="0"/>
              </a:rPr>
              <a:t>42%</a:t>
            </a:r>
            <a:r>
              <a:rPr lang="en-US" sz="1400" b="1" dirty="0">
                <a:solidFill>
                  <a:srgbClr val="EE5859"/>
                </a:solidFill>
                <a:latin typeface="Arial Narrow" panose="020B0606020202030204" pitchFamily="34" charset="0"/>
              </a:rPr>
              <a:t> </a:t>
            </a:r>
            <a:r>
              <a:rPr lang="en-US" sz="1600" b="1" dirty="0">
                <a:solidFill>
                  <a:srgbClr val="58585A"/>
                </a:solidFill>
                <a:latin typeface="Arial Narrow" panose="020B0606020202030204" pitchFamily="34" charset="0"/>
              </a:rPr>
              <a:t>of households in the Gaza Strip </a:t>
            </a:r>
            <a:r>
              <a:rPr lang="en-US" sz="1600" b="1" dirty="0" smtClean="0">
                <a:solidFill>
                  <a:srgbClr val="58585A"/>
                </a:solidFill>
                <a:latin typeface="Arial Narrow" panose="020B0606020202030204" pitchFamily="34" charset="0"/>
              </a:rPr>
              <a:t>reported having </a:t>
            </a:r>
            <a:r>
              <a:rPr lang="en-US" sz="1600" b="1" dirty="0">
                <a:solidFill>
                  <a:srgbClr val="58585A"/>
                </a:solidFill>
                <a:latin typeface="Arial Narrow" panose="020B0606020202030204" pitchFamily="34" charset="0"/>
              </a:rPr>
              <a:t>at least one adult (18+) </a:t>
            </a:r>
            <a:r>
              <a:rPr lang="en-US" sz="1600" b="1" dirty="0" smtClean="0">
                <a:solidFill>
                  <a:srgbClr val="58585A"/>
                </a:solidFill>
                <a:latin typeface="Arial Narrow" panose="020B0606020202030204" pitchFamily="34" charset="0"/>
              </a:rPr>
              <a:t>that is </a:t>
            </a:r>
            <a:r>
              <a:rPr lang="en-US" sz="1600" b="1" dirty="0">
                <a:solidFill>
                  <a:srgbClr val="58585A"/>
                </a:solidFill>
                <a:latin typeface="Arial Narrow" panose="020B0606020202030204" pitchFamily="34" charset="0"/>
              </a:rPr>
              <a:t>unemployed and seeking </a:t>
            </a:r>
            <a:r>
              <a:rPr lang="en-US" sz="1600" b="1" dirty="0" smtClean="0">
                <a:solidFill>
                  <a:srgbClr val="58585A"/>
                </a:solidFill>
                <a:latin typeface="Arial Narrow" panose="020B0606020202030204" pitchFamily="34" charset="0"/>
              </a:rPr>
              <a:t>work at the time of data collection</a:t>
            </a:r>
            <a:endParaRPr lang="en-US" sz="1600" b="1" dirty="0">
              <a:latin typeface="Arial Narrow" panose="020B0606020202030204" pitchFamily="34" charset="0"/>
            </a:endParaRPr>
          </a:p>
        </p:txBody>
      </p:sp>
      <p:sp>
        <p:nvSpPr>
          <p:cNvPr id="18" name="TextBox 17">
            <a:extLst>
              <a:ext uri="{FF2B5EF4-FFF2-40B4-BE49-F238E27FC236}">
                <a16:creationId xmlns:a16="http://schemas.microsoft.com/office/drawing/2014/main" id="{A5E40A42-90EC-A642-9AA3-10EC5A123BD9}"/>
              </a:ext>
            </a:extLst>
          </p:cNvPr>
          <p:cNvSpPr txBox="1"/>
          <p:nvPr/>
        </p:nvSpPr>
        <p:spPr>
          <a:xfrm>
            <a:off x="1069502" y="2186593"/>
            <a:ext cx="3414105" cy="400110"/>
          </a:xfrm>
          <a:prstGeom prst="rect">
            <a:avLst/>
          </a:prstGeom>
          <a:noFill/>
        </p:spPr>
        <p:txBody>
          <a:bodyPr wrap="square" rtlCol="0">
            <a:spAutoFit/>
          </a:bodyPr>
          <a:lstStyle/>
          <a:p>
            <a:r>
              <a:rPr lang="en-US" sz="2000" b="1" dirty="0">
                <a:solidFill>
                  <a:srgbClr val="EE5859"/>
                </a:solidFill>
                <a:latin typeface="Arial Narrow" panose="020B0606020202030204" pitchFamily="34" charset="0"/>
              </a:rPr>
              <a:t>45% </a:t>
            </a:r>
            <a:r>
              <a:rPr lang="en-US" sz="1600" b="1" dirty="0">
                <a:solidFill>
                  <a:srgbClr val="58585A"/>
                </a:solidFill>
                <a:latin typeface="Arial Narrow" panose="020B0606020202030204" pitchFamily="34" charset="0"/>
              </a:rPr>
              <a:t>of refugee HHs </a:t>
            </a:r>
            <a:endParaRPr lang="en-US" dirty="0"/>
          </a:p>
        </p:txBody>
      </p:sp>
      <p:sp>
        <p:nvSpPr>
          <p:cNvPr id="20" name="TextBox 19">
            <a:extLst>
              <a:ext uri="{FF2B5EF4-FFF2-40B4-BE49-F238E27FC236}">
                <a16:creationId xmlns:a16="http://schemas.microsoft.com/office/drawing/2014/main" id="{E63AE1E5-8100-6748-9D77-115F4C1298F8}"/>
              </a:ext>
            </a:extLst>
          </p:cNvPr>
          <p:cNvSpPr txBox="1"/>
          <p:nvPr/>
        </p:nvSpPr>
        <p:spPr>
          <a:xfrm>
            <a:off x="1055648" y="2630684"/>
            <a:ext cx="3256272" cy="400110"/>
          </a:xfrm>
          <a:prstGeom prst="rect">
            <a:avLst/>
          </a:prstGeom>
          <a:noFill/>
        </p:spPr>
        <p:txBody>
          <a:bodyPr wrap="square" rtlCol="0">
            <a:spAutoFit/>
          </a:bodyPr>
          <a:lstStyle/>
          <a:p>
            <a:r>
              <a:rPr lang="en-US" sz="2000" b="1" dirty="0">
                <a:solidFill>
                  <a:srgbClr val="EE5859"/>
                </a:solidFill>
                <a:latin typeface="Arial Narrow" panose="020B0606020202030204" pitchFamily="34" charset="0"/>
              </a:rPr>
              <a:t>50% </a:t>
            </a:r>
            <a:r>
              <a:rPr lang="en-US" sz="1600" b="1" dirty="0">
                <a:solidFill>
                  <a:srgbClr val="58585A"/>
                </a:solidFill>
                <a:latin typeface="Arial Narrow" panose="020B0606020202030204" pitchFamily="34" charset="0"/>
              </a:rPr>
              <a:t>of in-camp refugee HHs</a:t>
            </a:r>
            <a:endParaRPr lang="en-US" dirty="0"/>
          </a:p>
        </p:txBody>
      </p:sp>
      <p:pic>
        <p:nvPicPr>
          <p:cNvPr id="21" name="Picture 20" descr="A picture containing shape&#10;&#10;Description automatically generated">
            <a:extLst>
              <a:ext uri="{FF2B5EF4-FFF2-40B4-BE49-F238E27FC236}">
                <a16:creationId xmlns:a16="http://schemas.microsoft.com/office/drawing/2014/main" id="{4B726DD3-C754-B340-BC57-29A9BEC2DBBF}"/>
              </a:ext>
            </a:extLst>
          </p:cNvPr>
          <p:cNvPicPr>
            <a:picLocks noChangeAspect="1"/>
          </p:cNvPicPr>
          <p:nvPr/>
        </p:nvPicPr>
        <p:blipFill>
          <a:blip r:embed="rId3" cstate="print">
            <a:alphaModFix amt="70000"/>
            <a:extLst>
              <a:ext uri="{28A0092B-C50C-407E-A947-70E740481C1C}">
                <a14:useLocalDpi xmlns:a14="http://schemas.microsoft.com/office/drawing/2010/main" val="0"/>
              </a:ext>
            </a:extLst>
          </a:blip>
          <a:stretch>
            <a:fillRect/>
          </a:stretch>
        </p:blipFill>
        <p:spPr>
          <a:xfrm>
            <a:off x="685259" y="2174139"/>
            <a:ext cx="436298" cy="436298"/>
          </a:xfrm>
          <a:prstGeom prst="rect">
            <a:avLst/>
          </a:prstGeom>
        </p:spPr>
      </p:pic>
      <p:sp>
        <p:nvSpPr>
          <p:cNvPr id="25" name="TextBox 24">
            <a:extLst>
              <a:ext uri="{FF2B5EF4-FFF2-40B4-BE49-F238E27FC236}">
                <a16:creationId xmlns:a16="http://schemas.microsoft.com/office/drawing/2014/main" id="{006909D8-B331-0342-BFC9-D6B82FDB7090}"/>
              </a:ext>
            </a:extLst>
          </p:cNvPr>
          <p:cNvSpPr txBox="1"/>
          <p:nvPr/>
        </p:nvSpPr>
        <p:spPr>
          <a:xfrm>
            <a:off x="1055648" y="3149111"/>
            <a:ext cx="3268798" cy="400110"/>
          </a:xfrm>
          <a:prstGeom prst="rect">
            <a:avLst/>
          </a:prstGeom>
          <a:noFill/>
        </p:spPr>
        <p:txBody>
          <a:bodyPr wrap="square" rtlCol="0">
            <a:spAutoFit/>
          </a:bodyPr>
          <a:lstStyle/>
          <a:p>
            <a:r>
              <a:rPr lang="en-US" sz="2000" b="1" dirty="0">
                <a:solidFill>
                  <a:srgbClr val="EE5859"/>
                </a:solidFill>
                <a:latin typeface="Arial Narrow" panose="020B0606020202030204" pitchFamily="34" charset="0"/>
              </a:rPr>
              <a:t>35% </a:t>
            </a:r>
            <a:r>
              <a:rPr lang="en-US" sz="1600" b="1" dirty="0">
                <a:solidFill>
                  <a:srgbClr val="58585A"/>
                </a:solidFill>
                <a:latin typeface="Arial Narrow" panose="020B0606020202030204" pitchFamily="34" charset="0"/>
              </a:rPr>
              <a:t>of non-refugee HHs</a:t>
            </a:r>
            <a:endParaRPr lang="en-US" dirty="0"/>
          </a:p>
        </p:txBody>
      </p:sp>
      <p:pic>
        <p:nvPicPr>
          <p:cNvPr id="26" name="Picture 25" descr="A picture containing shape&#10;&#10;Description automatically generated">
            <a:extLst>
              <a:ext uri="{FF2B5EF4-FFF2-40B4-BE49-F238E27FC236}">
                <a16:creationId xmlns:a16="http://schemas.microsoft.com/office/drawing/2014/main" id="{B89C6E4F-C2DF-6940-B8BD-CF5949EFF93D}"/>
              </a:ext>
            </a:extLst>
          </p:cNvPr>
          <p:cNvPicPr>
            <a:picLocks noChangeAspect="1"/>
          </p:cNvPicPr>
          <p:nvPr/>
        </p:nvPicPr>
        <p:blipFill>
          <a:blip r:embed="rId4" cstate="print">
            <a:duotone>
              <a:prstClr val="black"/>
              <a:srgbClr val="58585A">
                <a:tint val="45000"/>
                <a:satMod val="400000"/>
              </a:srgbClr>
            </a:duotone>
            <a:alphaModFix amt="70000"/>
            <a:extLst>
              <a:ext uri="{28A0092B-C50C-407E-A947-70E740481C1C}">
                <a14:useLocalDpi xmlns:a14="http://schemas.microsoft.com/office/drawing/2010/main" val="0"/>
              </a:ext>
            </a:extLst>
          </a:blip>
          <a:stretch>
            <a:fillRect/>
          </a:stretch>
        </p:blipFill>
        <p:spPr>
          <a:xfrm>
            <a:off x="618983" y="2599517"/>
            <a:ext cx="468542" cy="468542"/>
          </a:xfrm>
          <a:prstGeom prst="rect">
            <a:avLst/>
          </a:prstGeom>
        </p:spPr>
      </p:pic>
      <p:pic>
        <p:nvPicPr>
          <p:cNvPr id="28" name="Graphic 27" descr="Man with solid fill">
            <a:extLst>
              <a:ext uri="{FF2B5EF4-FFF2-40B4-BE49-F238E27FC236}">
                <a16:creationId xmlns:a16="http://schemas.microsoft.com/office/drawing/2014/main" id="{382DF46B-9C0F-334F-8685-F8B693EFDFBE}"/>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708587" y="3175484"/>
            <a:ext cx="314385" cy="314385"/>
          </a:xfrm>
          <a:prstGeom prst="rect">
            <a:avLst/>
          </a:prstGeom>
        </p:spPr>
      </p:pic>
      <p:sp>
        <p:nvSpPr>
          <p:cNvPr id="33" name="TextBox 32">
            <a:extLst>
              <a:ext uri="{FF2B5EF4-FFF2-40B4-BE49-F238E27FC236}">
                <a16:creationId xmlns:a16="http://schemas.microsoft.com/office/drawing/2014/main" id="{C568E997-F0BF-0445-B85A-F062680D4DD1}"/>
              </a:ext>
            </a:extLst>
          </p:cNvPr>
          <p:cNvSpPr txBox="1"/>
          <p:nvPr/>
        </p:nvSpPr>
        <p:spPr>
          <a:xfrm>
            <a:off x="386176" y="3799060"/>
            <a:ext cx="8016679" cy="338554"/>
          </a:xfrm>
          <a:prstGeom prst="rect">
            <a:avLst/>
          </a:prstGeom>
          <a:noFill/>
        </p:spPr>
        <p:txBody>
          <a:bodyPr wrap="square" rtlCol="0">
            <a:spAutoFit/>
          </a:bodyPr>
          <a:lstStyle/>
          <a:p>
            <a:r>
              <a:rPr lang="en-US" sz="1600" b="1" dirty="0">
                <a:solidFill>
                  <a:srgbClr val="58585A"/>
                </a:solidFill>
                <a:latin typeface="Arial Narrow" panose="020B0606020202030204" pitchFamily="34" charset="0"/>
              </a:rPr>
              <a:t>Most frequently reported barriers to employment*:</a:t>
            </a:r>
            <a:endParaRPr lang="en-US" sz="1600" b="1" dirty="0">
              <a:latin typeface="Arial Narrow" panose="020B0606020202030204" pitchFamily="34" charset="0"/>
            </a:endParaRPr>
          </a:p>
        </p:txBody>
      </p:sp>
      <p:pic>
        <p:nvPicPr>
          <p:cNvPr id="5" name="Picture 4">
            <a:extLst>
              <a:ext uri="{FF2B5EF4-FFF2-40B4-BE49-F238E27FC236}">
                <a16:creationId xmlns:a16="http://schemas.microsoft.com/office/drawing/2014/main" id="{D559B3F8-97CA-724A-93B1-61CFC5F053C6}"/>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100000"/>
                    </a14:imgEffect>
                  </a14:imgLayer>
                </a14:imgProps>
              </a:ext>
            </a:extLst>
          </a:blip>
          <a:stretch>
            <a:fillRect/>
          </a:stretch>
        </p:blipFill>
        <p:spPr>
          <a:xfrm>
            <a:off x="164896" y="168285"/>
            <a:ext cx="920750" cy="920750"/>
          </a:xfrm>
          <a:prstGeom prst="rect">
            <a:avLst/>
          </a:prstGeom>
        </p:spPr>
      </p:pic>
      <p:sp>
        <p:nvSpPr>
          <p:cNvPr id="34" name="TextBox 33">
            <a:extLst>
              <a:ext uri="{FF2B5EF4-FFF2-40B4-BE49-F238E27FC236}">
                <a16:creationId xmlns:a16="http://schemas.microsoft.com/office/drawing/2014/main" id="{9F17F0DF-160F-8846-8B24-4BE8C939E929}"/>
              </a:ext>
            </a:extLst>
          </p:cNvPr>
          <p:cNvSpPr txBox="1"/>
          <p:nvPr/>
        </p:nvSpPr>
        <p:spPr>
          <a:xfrm>
            <a:off x="201284" y="5988186"/>
            <a:ext cx="2997937" cy="246221"/>
          </a:xfrm>
          <a:prstGeom prst="rect">
            <a:avLst/>
          </a:prstGeom>
          <a:noFill/>
        </p:spPr>
        <p:txBody>
          <a:bodyPr wrap="none" rtlCol="0">
            <a:spAutoFit/>
          </a:bodyPr>
          <a:lstStyle/>
          <a:p>
            <a:r>
              <a:rPr lang="en-GB" sz="1000" dirty="0">
                <a:solidFill>
                  <a:srgbClr val="58585A"/>
                </a:solidFill>
                <a:latin typeface="Arial Narrow" panose="020B0604020202020204" pitchFamily="34" charset="0"/>
                <a:cs typeface="Arial Narrow" panose="020B0604020202020204" pitchFamily="34" charset="0"/>
              </a:rPr>
              <a:t>* As a percentage of HHs with at least one unemployed adult</a:t>
            </a:r>
          </a:p>
        </p:txBody>
      </p:sp>
      <p:sp>
        <p:nvSpPr>
          <p:cNvPr id="22" name="TextBox 21">
            <a:extLst>
              <a:ext uri="{FF2B5EF4-FFF2-40B4-BE49-F238E27FC236}">
                <a16:creationId xmlns:a16="http://schemas.microsoft.com/office/drawing/2014/main" id="{88896DD7-A060-EE47-8610-7699B0F74E68}"/>
              </a:ext>
            </a:extLst>
          </p:cNvPr>
          <p:cNvSpPr txBox="1"/>
          <p:nvPr/>
        </p:nvSpPr>
        <p:spPr>
          <a:xfrm>
            <a:off x="4615847" y="2138241"/>
            <a:ext cx="4248604" cy="954107"/>
          </a:xfrm>
          <a:prstGeom prst="rect">
            <a:avLst/>
          </a:prstGeom>
          <a:noFill/>
        </p:spPr>
        <p:txBody>
          <a:bodyPr wrap="square" rtlCol="0">
            <a:spAutoFit/>
          </a:bodyPr>
          <a:lstStyle/>
          <a:p>
            <a:r>
              <a:rPr lang="en-US" sz="1400" dirty="0">
                <a:solidFill>
                  <a:srgbClr val="58585A"/>
                </a:solidFill>
                <a:latin typeface="Arial Narrow" panose="020B0606020202030204" pitchFamily="34" charset="0"/>
              </a:rPr>
              <a:t>The </a:t>
            </a:r>
            <a:r>
              <a:rPr lang="en-US" sz="1400" b="1" dirty="0">
                <a:solidFill>
                  <a:srgbClr val="58585A"/>
                </a:solidFill>
                <a:latin typeface="Arial Narrow" panose="020B0606020202030204" pitchFamily="34" charset="0"/>
              </a:rPr>
              <a:t>highest percentages </a:t>
            </a:r>
            <a:r>
              <a:rPr lang="en-US" sz="1400" dirty="0">
                <a:solidFill>
                  <a:srgbClr val="58585A"/>
                </a:solidFill>
                <a:latin typeface="Arial Narrow" panose="020B0606020202030204" pitchFamily="34" charset="0"/>
              </a:rPr>
              <a:t>for HHs with at least one adult that is unemployed and seeking work </a:t>
            </a:r>
            <a:r>
              <a:rPr lang="en-US" sz="1400" dirty="0" smtClean="0">
                <a:solidFill>
                  <a:srgbClr val="58585A"/>
                </a:solidFill>
                <a:latin typeface="Arial Narrow" panose="020B0606020202030204" pitchFamily="34" charset="0"/>
              </a:rPr>
              <a:t>were reported </a:t>
            </a:r>
            <a:r>
              <a:rPr lang="en-US" sz="1400" dirty="0">
                <a:solidFill>
                  <a:srgbClr val="58585A"/>
                </a:solidFill>
                <a:latin typeface="Arial Narrow" panose="020B0606020202030204" pitchFamily="34" charset="0"/>
              </a:rPr>
              <a:t>in Deir al-</a:t>
            </a:r>
            <a:r>
              <a:rPr lang="en-US" sz="1400" dirty="0" err="1">
                <a:solidFill>
                  <a:srgbClr val="58585A"/>
                </a:solidFill>
                <a:latin typeface="Arial Narrow" panose="020B0606020202030204" pitchFamily="34" charset="0"/>
              </a:rPr>
              <a:t>Balah</a:t>
            </a:r>
            <a:r>
              <a:rPr lang="en-US" sz="1400" dirty="0">
                <a:solidFill>
                  <a:srgbClr val="58585A"/>
                </a:solidFill>
                <a:latin typeface="Arial Narrow" panose="020B0606020202030204" pitchFamily="34" charset="0"/>
              </a:rPr>
              <a:t> (62%), </a:t>
            </a:r>
            <a:r>
              <a:rPr lang="en-US" sz="1400" dirty="0" err="1">
                <a:solidFill>
                  <a:srgbClr val="58585A"/>
                </a:solidFill>
                <a:latin typeface="Arial Narrow" panose="020B0606020202030204" pitchFamily="34" charset="0"/>
              </a:rPr>
              <a:t>Maghazi</a:t>
            </a:r>
            <a:r>
              <a:rPr lang="en-US" sz="1400" dirty="0">
                <a:solidFill>
                  <a:srgbClr val="58585A"/>
                </a:solidFill>
                <a:latin typeface="Arial Narrow" panose="020B0606020202030204" pitchFamily="34" charset="0"/>
              </a:rPr>
              <a:t> Camp (61%), </a:t>
            </a:r>
            <a:r>
              <a:rPr lang="en-US" sz="1400" dirty="0" err="1">
                <a:solidFill>
                  <a:srgbClr val="58585A"/>
                </a:solidFill>
                <a:latin typeface="Arial Narrow" panose="020B0606020202030204" pitchFamily="34" charset="0"/>
              </a:rPr>
              <a:t>Abasan</a:t>
            </a:r>
            <a:r>
              <a:rPr lang="en-US" sz="1400" dirty="0">
                <a:solidFill>
                  <a:srgbClr val="58585A"/>
                </a:solidFill>
                <a:latin typeface="Arial Narrow" panose="020B0606020202030204" pitchFamily="34" charset="0"/>
              </a:rPr>
              <a:t> </a:t>
            </a:r>
            <a:r>
              <a:rPr lang="en-US" sz="1400" dirty="0" err="1">
                <a:solidFill>
                  <a:srgbClr val="58585A"/>
                </a:solidFill>
                <a:latin typeface="Arial Narrow" panose="020B0606020202030204" pitchFamily="34" charset="0"/>
              </a:rPr>
              <a:t>Kabira</a:t>
            </a:r>
            <a:r>
              <a:rPr lang="en-US" sz="1400" dirty="0">
                <a:solidFill>
                  <a:srgbClr val="58585A"/>
                </a:solidFill>
                <a:latin typeface="Arial Narrow" panose="020B0606020202030204" pitchFamily="34" charset="0"/>
              </a:rPr>
              <a:t> (61%), Deir </a:t>
            </a:r>
            <a:r>
              <a:rPr lang="en-US" sz="1400" dirty="0" err="1">
                <a:solidFill>
                  <a:srgbClr val="58585A"/>
                </a:solidFill>
                <a:latin typeface="Arial Narrow" panose="020B0606020202030204" pitchFamily="34" charset="0"/>
              </a:rPr>
              <a:t>Balah</a:t>
            </a:r>
            <a:r>
              <a:rPr lang="en-US" sz="1400" dirty="0">
                <a:solidFill>
                  <a:srgbClr val="58585A"/>
                </a:solidFill>
                <a:latin typeface="Arial Narrow" panose="020B0606020202030204" pitchFamily="34" charset="0"/>
              </a:rPr>
              <a:t> Camp (60%) and An Nuseirat (59%). </a:t>
            </a:r>
            <a:endParaRPr lang="en-US" sz="1400" dirty="0">
              <a:solidFill>
                <a:srgbClr val="58585A"/>
              </a:solidFill>
              <a:highlight>
                <a:srgbClr val="FFFF00"/>
              </a:highlight>
              <a:latin typeface="Arial Narrow" panose="020B0606020202030204" pitchFamily="34" charset="0"/>
            </a:endParaRPr>
          </a:p>
        </p:txBody>
      </p:sp>
    </p:spTree>
    <p:extLst>
      <p:ext uri="{BB962C8B-B14F-4D97-AF65-F5344CB8AC3E}">
        <p14:creationId xmlns:p14="http://schemas.microsoft.com/office/powerpoint/2010/main" val="39498039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78A059-EBF0-434C-AD30-E5BC4475143F}"/>
              </a:ext>
            </a:extLst>
          </p:cNvPr>
          <p:cNvSpPr>
            <a:spLocks noGrp="1"/>
          </p:cNvSpPr>
          <p:nvPr>
            <p:ph type="ctrTitle"/>
          </p:nvPr>
        </p:nvSpPr>
        <p:spPr>
          <a:xfrm>
            <a:off x="1088301" y="282666"/>
            <a:ext cx="8620038" cy="724646"/>
          </a:xfrm>
        </p:spPr>
        <p:txBody>
          <a:bodyPr/>
          <a:lstStyle/>
          <a:p>
            <a:r>
              <a:rPr lang="en-US" sz="3200" dirty="0"/>
              <a:t>LIVELIHOODS  |  Income &amp; Expenditure</a:t>
            </a:r>
          </a:p>
        </p:txBody>
      </p:sp>
      <p:graphicFrame>
        <p:nvGraphicFramePr>
          <p:cNvPr id="24" name="Chart 23">
            <a:extLst>
              <a:ext uri="{FF2B5EF4-FFF2-40B4-BE49-F238E27FC236}">
                <a16:creationId xmlns:a16="http://schemas.microsoft.com/office/drawing/2014/main" id="{567355F9-1D8A-A448-BB8A-DCBE22A68066}"/>
              </a:ext>
            </a:extLst>
          </p:cNvPr>
          <p:cNvGraphicFramePr/>
          <p:nvPr>
            <p:extLst>
              <p:ext uri="{D42A27DB-BD31-4B8C-83A1-F6EECF244321}">
                <p14:modId xmlns:p14="http://schemas.microsoft.com/office/powerpoint/2010/main" val="2607708948"/>
              </p:ext>
            </p:extLst>
          </p:nvPr>
        </p:nvGraphicFramePr>
        <p:xfrm>
          <a:off x="-140643" y="2139260"/>
          <a:ext cx="2625566" cy="2026362"/>
        </p:xfrm>
        <a:graphic>
          <a:graphicData uri="http://schemas.openxmlformats.org/drawingml/2006/chart">
            <c:chart xmlns:c="http://schemas.openxmlformats.org/drawingml/2006/chart" xmlns:r="http://schemas.openxmlformats.org/officeDocument/2006/relationships" r:id="rId3"/>
          </a:graphicData>
        </a:graphic>
      </p:graphicFrame>
      <p:sp>
        <p:nvSpPr>
          <p:cNvPr id="27" name="TextBox 26">
            <a:extLst>
              <a:ext uri="{FF2B5EF4-FFF2-40B4-BE49-F238E27FC236}">
                <a16:creationId xmlns:a16="http://schemas.microsoft.com/office/drawing/2014/main" id="{5F5393F2-76C2-2248-8950-FB5242ED1BE2}"/>
              </a:ext>
            </a:extLst>
          </p:cNvPr>
          <p:cNvSpPr txBox="1"/>
          <p:nvPr/>
        </p:nvSpPr>
        <p:spPr>
          <a:xfrm>
            <a:off x="2895297" y="1953538"/>
            <a:ext cx="1192866" cy="338554"/>
          </a:xfrm>
          <a:prstGeom prst="rect">
            <a:avLst/>
          </a:prstGeom>
          <a:noFill/>
        </p:spPr>
        <p:txBody>
          <a:bodyPr wrap="square" rtlCol="0">
            <a:spAutoFit/>
          </a:bodyPr>
          <a:lstStyle/>
          <a:p>
            <a:r>
              <a:rPr lang="en-US" sz="1600" b="1" dirty="0">
                <a:solidFill>
                  <a:srgbClr val="58585A"/>
                </a:solidFill>
                <a:latin typeface="Arial Narrow" panose="020B0606020202030204" pitchFamily="34" charset="0"/>
              </a:rPr>
              <a:t>West Bank</a:t>
            </a:r>
            <a:endParaRPr lang="en-US" sz="1600" b="1" dirty="0">
              <a:latin typeface="Arial Narrow" panose="020B0606020202030204" pitchFamily="34" charset="0"/>
            </a:endParaRPr>
          </a:p>
        </p:txBody>
      </p:sp>
      <p:sp>
        <p:nvSpPr>
          <p:cNvPr id="30" name="TextBox 29">
            <a:extLst>
              <a:ext uri="{FF2B5EF4-FFF2-40B4-BE49-F238E27FC236}">
                <a16:creationId xmlns:a16="http://schemas.microsoft.com/office/drawing/2014/main" id="{D4CA49A2-EEB6-294A-9EDF-98347B496799}"/>
              </a:ext>
            </a:extLst>
          </p:cNvPr>
          <p:cNvSpPr txBox="1"/>
          <p:nvPr/>
        </p:nvSpPr>
        <p:spPr>
          <a:xfrm>
            <a:off x="638471" y="1917266"/>
            <a:ext cx="1124409" cy="338554"/>
          </a:xfrm>
          <a:prstGeom prst="rect">
            <a:avLst/>
          </a:prstGeom>
          <a:noFill/>
        </p:spPr>
        <p:txBody>
          <a:bodyPr wrap="square" rtlCol="0">
            <a:spAutoFit/>
          </a:bodyPr>
          <a:lstStyle/>
          <a:p>
            <a:r>
              <a:rPr lang="en-US" sz="1600" b="1" dirty="0">
                <a:solidFill>
                  <a:srgbClr val="58585A"/>
                </a:solidFill>
                <a:latin typeface="Arial Narrow" panose="020B0606020202030204" pitchFamily="34" charset="0"/>
              </a:rPr>
              <a:t>Gaza Strip</a:t>
            </a:r>
            <a:endParaRPr lang="en-US" sz="1600" b="1" dirty="0">
              <a:latin typeface="Arial Narrow" panose="020B0606020202030204" pitchFamily="34" charset="0"/>
            </a:endParaRPr>
          </a:p>
        </p:txBody>
      </p:sp>
      <p:sp>
        <p:nvSpPr>
          <p:cNvPr id="32" name="TextBox 31">
            <a:extLst>
              <a:ext uri="{FF2B5EF4-FFF2-40B4-BE49-F238E27FC236}">
                <a16:creationId xmlns:a16="http://schemas.microsoft.com/office/drawing/2014/main" id="{9441A4C8-F627-5B42-A368-831F6072FBFC}"/>
              </a:ext>
            </a:extLst>
          </p:cNvPr>
          <p:cNvSpPr txBox="1"/>
          <p:nvPr/>
        </p:nvSpPr>
        <p:spPr>
          <a:xfrm>
            <a:off x="5028934" y="1468104"/>
            <a:ext cx="4392651" cy="338554"/>
          </a:xfrm>
          <a:prstGeom prst="rect">
            <a:avLst/>
          </a:prstGeom>
          <a:noFill/>
        </p:spPr>
        <p:txBody>
          <a:bodyPr wrap="square" rtlCol="0">
            <a:spAutoFit/>
          </a:bodyPr>
          <a:lstStyle/>
          <a:p>
            <a:r>
              <a:rPr lang="en-US" sz="1600" b="1" dirty="0">
                <a:solidFill>
                  <a:srgbClr val="58585A"/>
                </a:solidFill>
                <a:latin typeface="Arial Narrow" panose="020B0606020202030204" pitchFamily="34" charset="0"/>
              </a:rPr>
              <a:t>Average expenditure share by type of expenditure</a:t>
            </a:r>
            <a:endParaRPr lang="en-US" sz="1600" b="1" dirty="0">
              <a:latin typeface="Arial Narrow" panose="020B0606020202030204" pitchFamily="34" charset="0"/>
            </a:endParaRPr>
          </a:p>
        </p:txBody>
      </p:sp>
      <p:sp>
        <p:nvSpPr>
          <p:cNvPr id="34" name="TextBox 33">
            <a:extLst>
              <a:ext uri="{FF2B5EF4-FFF2-40B4-BE49-F238E27FC236}">
                <a16:creationId xmlns:a16="http://schemas.microsoft.com/office/drawing/2014/main" id="{B96CC859-AFED-F744-A731-B8564109F843}"/>
              </a:ext>
            </a:extLst>
          </p:cNvPr>
          <p:cNvSpPr txBox="1"/>
          <p:nvPr/>
        </p:nvSpPr>
        <p:spPr>
          <a:xfrm>
            <a:off x="386176" y="4813082"/>
            <a:ext cx="3663309" cy="584775"/>
          </a:xfrm>
          <a:prstGeom prst="rect">
            <a:avLst/>
          </a:prstGeom>
          <a:noFill/>
        </p:spPr>
        <p:txBody>
          <a:bodyPr wrap="square" rtlCol="0">
            <a:spAutoFit/>
          </a:bodyPr>
          <a:lstStyle/>
          <a:p>
            <a:r>
              <a:rPr lang="en-US" sz="1600" b="1" dirty="0">
                <a:solidFill>
                  <a:srgbClr val="58585A"/>
                </a:solidFill>
                <a:latin typeface="Arial Narrow" panose="020B0606020202030204" pitchFamily="34" charset="0"/>
              </a:rPr>
              <a:t>% of households </a:t>
            </a:r>
            <a:r>
              <a:rPr lang="en-US" sz="1600" b="1" dirty="0" smtClean="0">
                <a:solidFill>
                  <a:srgbClr val="58585A"/>
                </a:solidFill>
                <a:latin typeface="Arial Narrow" panose="020B0606020202030204" pitchFamily="34" charset="0"/>
              </a:rPr>
              <a:t>reporting </a:t>
            </a:r>
            <a:r>
              <a:rPr lang="en-US" sz="1600" b="1" dirty="0">
                <a:solidFill>
                  <a:srgbClr val="58585A"/>
                </a:solidFill>
                <a:latin typeface="Arial Narrow" panose="020B0606020202030204" pitchFamily="34" charset="0"/>
              </a:rPr>
              <a:t>humanitarian assistance as a primary source of income</a:t>
            </a:r>
            <a:endParaRPr lang="en-US" sz="1600" b="1" dirty="0">
              <a:latin typeface="Arial Narrow" panose="020B0606020202030204" pitchFamily="34" charset="0"/>
            </a:endParaRPr>
          </a:p>
        </p:txBody>
      </p:sp>
      <p:sp>
        <p:nvSpPr>
          <p:cNvPr id="35" name="TextBox 34">
            <a:extLst>
              <a:ext uri="{FF2B5EF4-FFF2-40B4-BE49-F238E27FC236}">
                <a16:creationId xmlns:a16="http://schemas.microsoft.com/office/drawing/2014/main" id="{25548106-7E62-434A-81EF-6E8034BED1B5}"/>
              </a:ext>
            </a:extLst>
          </p:cNvPr>
          <p:cNvSpPr txBox="1"/>
          <p:nvPr/>
        </p:nvSpPr>
        <p:spPr>
          <a:xfrm>
            <a:off x="592749" y="5417991"/>
            <a:ext cx="3241088" cy="369332"/>
          </a:xfrm>
          <a:prstGeom prst="rect">
            <a:avLst/>
          </a:prstGeom>
          <a:noFill/>
        </p:spPr>
        <p:txBody>
          <a:bodyPr wrap="square" rtlCol="0">
            <a:spAutoFit/>
          </a:bodyPr>
          <a:lstStyle/>
          <a:p>
            <a:r>
              <a:rPr lang="en-US" b="1" dirty="0">
                <a:solidFill>
                  <a:srgbClr val="EE5859"/>
                </a:solidFill>
                <a:latin typeface="Arial Narrow" panose="020B0606020202030204" pitchFamily="34" charset="0"/>
              </a:rPr>
              <a:t>17% </a:t>
            </a:r>
            <a:r>
              <a:rPr lang="en-US" sz="1600" dirty="0">
                <a:solidFill>
                  <a:srgbClr val="58585A"/>
                </a:solidFill>
                <a:latin typeface="Arial Narrow" panose="020B0606020202030204" pitchFamily="34" charset="0"/>
              </a:rPr>
              <a:t>of HHs in the </a:t>
            </a:r>
            <a:r>
              <a:rPr lang="en-US" sz="1600" b="1" dirty="0">
                <a:solidFill>
                  <a:srgbClr val="58585A"/>
                </a:solidFill>
                <a:latin typeface="Arial Narrow" panose="020B0606020202030204" pitchFamily="34" charset="0"/>
              </a:rPr>
              <a:t>Gaza Strip</a:t>
            </a:r>
            <a:endParaRPr lang="en-US" sz="1600" b="1" dirty="0"/>
          </a:p>
        </p:txBody>
      </p:sp>
      <p:sp>
        <p:nvSpPr>
          <p:cNvPr id="36" name="TextBox 35">
            <a:extLst>
              <a:ext uri="{FF2B5EF4-FFF2-40B4-BE49-F238E27FC236}">
                <a16:creationId xmlns:a16="http://schemas.microsoft.com/office/drawing/2014/main" id="{1B6B19B0-4913-EE46-8A3C-653364C85957}"/>
              </a:ext>
            </a:extLst>
          </p:cNvPr>
          <p:cNvSpPr txBox="1"/>
          <p:nvPr/>
        </p:nvSpPr>
        <p:spPr>
          <a:xfrm>
            <a:off x="592749" y="5771208"/>
            <a:ext cx="2870699" cy="369332"/>
          </a:xfrm>
          <a:prstGeom prst="rect">
            <a:avLst/>
          </a:prstGeom>
          <a:noFill/>
        </p:spPr>
        <p:txBody>
          <a:bodyPr wrap="square" rtlCol="0">
            <a:spAutoFit/>
          </a:bodyPr>
          <a:lstStyle/>
          <a:p>
            <a:r>
              <a:rPr lang="en-US" b="1" dirty="0">
                <a:solidFill>
                  <a:srgbClr val="EE5859"/>
                </a:solidFill>
                <a:latin typeface="Arial Narrow" panose="020B0606020202030204" pitchFamily="34" charset="0"/>
              </a:rPr>
              <a:t>1% </a:t>
            </a:r>
            <a:r>
              <a:rPr lang="en-US" sz="1600" dirty="0">
                <a:solidFill>
                  <a:srgbClr val="58585A"/>
                </a:solidFill>
                <a:latin typeface="Arial Narrow" panose="020B0606020202030204" pitchFamily="34" charset="0"/>
              </a:rPr>
              <a:t>of HHs in the </a:t>
            </a:r>
            <a:r>
              <a:rPr lang="en-US" sz="1600" b="1" dirty="0">
                <a:solidFill>
                  <a:srgbClr val="58585A"/>
                </a:solidFill>
                <a:latin typeface="Arial Narrow" panose="020B0606020202030204" pitchFamily="34" charset="0"/>
              </a:rPr>
              <a:t>West Bank</a:t>
            </a:r>
            <a:endParaRPr lang="en-US" sz="1600" b="1" dirty="0"/>
          </a:p>
        </p:txBody>
      </p:sp>
      <p:sp>
        <p:nvSpPr>
          <p:cNvPr id="41" name="TextBox 40">
            <a:extLst>
              <a:ext uri="{FF2B5EF4-FFF2-40B4-BE49-F238E27FC236}">
                <a16:creationId xmlns:a16="http://schemas.microsoft.com/office/drawing/2014/main" id="{5907FA15-87FD-5B45-B378-AC8B758481BE}"/>
              </a:ext>
            </a:extLst>
          </p:cNvPr>
          <p:cNvSpPr txBox="1"/>
          <p:nvPr/>
        </p:nvSpPr>
        <p:spPr>
          <a:xfrm>
            <a:off x="5985930" y="2002153"/>
            <a:ext cx="1472622" cy="338554"/>
          </a:xfrm>
          <a:prstGeom prst="rect">
            <a:avLst/>
          </a:prstGeom>
          <a:noFill/>
        </p:spPr>
        <p:txBody>
          <a:bodyPr wrap="square" rtlCol="0">
            <a:spAutoFit/>
          </a:bodyPr>
          <a:lstStyle/>
          <a:p>
            <a:r>
              <a:rPr lang="en-US" sz="1600" b="1" dirty="0">
                <a:solidFill>
                  <a:srgbClr val="58585A"/>
                </a:solidFill>
                <a:latin typeface="Arial Narrow" panose="020B0606020202030204" pitchFamily="34" charset="0"/>
              </a:rPr>
              <a:t>Food</a:t>
            </a:r>
            <a:endParaRPr lang="en-US" sz="1600" b="1" dirty="0">
              <a:latin typeface="Arial Narrow" panose="020B0606020202030204" pitchFamily="34" charset="0"/>
            </a:endParaRPr>
          </a:p>
        </p:txBody>
      </p:sp>
      <p:pic>
        <p:nvPicPr>
          <p:cNvPr id="42" name="Picture 41">
            <a:extLst>
              <a:ext uri="{FF2B5EF4-FFF2-40B4-BE49-F238E27FC236}">
                <a16:creationId xmlns:a16="http://schemas.microsoft.com/office/drawing/2014/main" id="{F7952B6A-AF62-8F46-9F6A-A9E396861808}"/>
              </a:ext>
            </a:extLst>
          </p:cNvPr>
          <p:cNvPicPr>
            <a:picLocks noChangeAspect="1"/>
          </p:cNvPicPr>
          <p:nvPr/>
        </p:nvPicPr>
        <p:blipFill>
          <a:blip r:embed="rId4">
            <a:duotone>
              <a:schemeClr val="accent3">
                <a:shade val="45000"/>
                <a:satMod val="135000"/>
              </a:schemeClr>
              <a:prstClr val="white"/>
            </a:duotone>
            <a:extLst>
              <a:ext uri="{BEBA8EAE-BF5A-486C-A8C5-ECC9F3942E4B}">
                <a14:imgProps xmlns:a14="http://schemas.microsoft.com/office/drawing/2010/main">
                  <a14:imgLayer r:embed="rId5">
                    <a14:imgEffect>
                      <a14:brightnessContrast bright="-40000" contrast="-40000"/>
                    </a14:imgEffect>
                  </a14:imgLayer>
                </a14:imgProps>
              </a:ext>
            </a:extLst>
          </a:blip>
          <a:stretch>
            <a:fillRect/>
          </a:stretch>
        </p:blipFill>
        <p:spPr>
          <a:xfrm>
            <a:off x="5454173" y="1892052"/>
            <a:ext cx="558756" cy="558756"/>
          </a:xfrm>
          <a:prstGeom prst="rect">
            <a:avLst/>
          </a:prstGeom>
        </p:spPr>
      </p:pic>
      <p:sp>
        <p:nvSpPr>
          <p:cNvPr id="43" name="TextBox 42">
            <a:extLst>
              <a:ext uri="{FF2B5EF4-FFF2-40B4-BE49-F238E27FC236}">
                <a16:creationId xmlns:a16="http://schemas.microsoft.com/office/drawing/2014/main" id="{B6C589A4-5678-9A4C-A551-BD74B8809E85}"/>
              </a:ext>
            </a:extLst>
          </p:cNvPr>
          <p:cNvSpPr txBox="1"/>
          <p:nvPr/>
        </p:nvSpPr>
        <p:spPr>
          <a:xfrm>
            <a:off x="5985930" y="2787899"/>
            <a:ext cx="1472622" cy="338554"/>
          </a:xfrm>
          <a:prstGeom prst="rect">
            <a:avLst/>
          </a:prstGeom>
          <a:noFill/>
        </p:spPr>
        <p:txBody>
          <a:bodyPr wrap="square" rtlCol="0">
            <a:spAutoFit/>
          </a:bodyPr>
          <a:lstStyle/>
          <a:p>
            <a:r>
              <a:rPr lang="en-US" sz="1600" b="1" dirty="0">
                <a:solidFill>
                  <a:srgbClr val="58585A"/>
                </a:solidFill>
                <a:latin typeface="Arial Narrow" panose="020B0606020202030204" pitchFamily="34" charset="0"/>
              </a:rPr>
              <a:t>Water</a:t>
            </a:r>
            <a:endParaRPr lang="en-US" sz="1600" b="1" dirty="0">
              <a:latin typeface="Arial Narrow" panose="020B0606020202030204" pitchFamily="34" charset="0"/>
            </a:endParaRPr>
          </a:p>
        </p:txBody>
      </p:sp>
      <p:sp>
        <p:nvSpPr>
          <p:cNvPr id="45" name="TextBox 44">
            <a:extLst>
              <a:ext uri="{FF2B5EF4-FFF2-40B4-BE49-F238E27FC236}">
                <a16:creationId xmlns:a16="http://schemas.microsoft.com/office/drawing/2014/main" id="{92FCE380-E84C-1541-A9F9-1394D040F366}"/>
              </a:ext>
            </a:extLst>
          </p:cNvPr>
          <p:cNvSpPr txBox="1"/>
          <p:nvPr/>
        </p:nvSpPr>
        <p:spPr>
          <a:xfrm>
            <a:off x="5996600" y="5123077"/>
            <a:ext cx="1472622" cy="338554"/>
          </a:xfrm>
          <a:prstGeom prst="rect">
            <a:avLst/>
          </a:prstGeom>
          <a:noFill/>
        </p:spPr>
        <p:txBody>
          <a:bodyPr wrap="square" rtlCol="0">
            <a:spAutoFit/>
          </a:bodyPr>
          <a:lstStyle/>
          <a:p>
            <a:r>
              <a:rPr lang="en-US" sz="1600" b="1" dirty="0">
                <a:solidFill>
                  <a:srgbClr val="58585A"/>
                </a:solidFill>
                <a:latin typeface="Arial Narrow" panose="020B0606020202030204" pitchFamily="34" charset="0"/>
              </a:rPr>
              <a:t>Rent*</a:t>
            </a:r>
            <a:endParaRPr lang="en-US" sz="1600" b="1" dirty="0">
              <a:latin typeface="Arial Narrow" panose="020B0606020202030204" pitchFamily="34" charset="0"/>
            </a:endParaRPr>
          </a:p>
        </p:txBody>
      </p:sp>
      <p:sp>
        <p:nvSpPr>
          <p:cNvPr id="47" name="TextBox 46">
            <a:extLst>
              <a:ext uri="{FF2B5EF4-FFF2-40B4-BE49-F238E27FC236}">
                <a16:creationId xmlns:a16="http://schemas.microsoft.com/office/drawing/2014/main" id="{611C3EF1-3D4E-0745-A8FA-5369DB66D8D9}"/>
              </a:ext>
            </a:extLst>
          </p:cNvPr>
          <p:cNvSpPr txBox="1"/>
          <p:nvPr/>
        </p:nvSpPr>
        <p:spPr>
          <a:xfrm>
            <a:off x="5973903" y="3569935"/>
            <a:ext cx="2821524" cy="338554"/>
          </a:xfrm>
          <a:prstGeom prst="rect">
            <a:avLst/>
          </a:prstGeom>
          <a:noFill/>
        </p:spPr>
        <p:txBody>
          <a:bodyPr wrap="square" rtlCol="0">
            <a:spAutoFit/>
          </a:bodyPr>
          <a:lstStyle/>
          <a:p>
            <a:r>
              <a:rPr lang="en-US" sz="1600" b="1" dirty="0">
                <a:solidFill>
                  <a:srgbClr val="58585A"/>
                </a:solidFill>
                <a:latin typeface="Arial Narrow" panose="020B0606020202030204" pitchFamily="34" charset="0"/>
              </a:rPr>
              <a:t>Medical Care </a:t>
            </a:r>
            <a:r>
              <a:rPr lang="en-US" sz="1400" b="1" dirty="0">
                <a:solidFill>
                  <a:srgbClr val="58585A"/>
                </a:solidFill>
                <a:latin typeface="Arial Narrow" panose="020B0606020202030204" pitchFamily="34" charset="0"/>
              </a:rPr>
              <a:t>(incl. medicine)</a:t>
            </a:r>
            <a:endParaRPr lang="en-US" sz="1600" b="1" dirty="0">
              <a:latin typeface="Arial Narrow" panose="020B0606020202030204" pitchFamily="34" charset="0"/>
            </a:endParaRPr>
          </a:p>
        </p:txBody>
      </p:sp>
      <p:sp>
        <p:nvSpPr>
          <p:cNvPr id="49" name="TextBox 48">
            <a:extLst>
              <a:ext uri="{FF2B5EF4-FFF2-40B4-BE49-F238E27FC236}">
                <a16:creationId xmlns:a16="http://schemas.microsoft.com/office/drawing/2014/main" id="{A48A8B59-94E8-AE48-9005-CF93415916CF}"/>
              </a:ext>
            </a:extLst>
          </p:cNvPr>
          <p:cNvSpPr txBox="1"/>
          <p:nvPr/>
        </p:nvSpPr>
        <p:spPr>
          <a:xfrm>
            <a:off x="5973903" y="4353216"/>
            <a:ext cx="2086739" cy="338554"/>
          </a:xfrm>
          <a:prstGeom prst="rect">
            <a:avLst/>
          </a:prstGeom>
          <a:noFill/>
        </p:spPr>
        <p:txBody>
          <a:bodyPr wrap="square" rtlCol="0">
            <a:spAutoFit/>
          </a:bodyPr>
          <a:lstStyle/>
          <a:p>
            <a:r>
              <a:rPr lang="en-US" sz="1600" b="1" dirty="0">
                <a:solidFill>
                  <a:srgbClr val="58585A"/>
                </a:solidFill>
                <a:latin typeface="Arial Narrow" panose="020B0606020202030204" pitchFamily="34" charset="0"/>
              </a:rPr>
              <a:t>Fuel and electricity</a:t>
            </a:r>
            <a:endParaRPr lang="en-US" sz="1600" b="1" dirty="0">
              <a:latin typeface="Arial Narrow" panose="020B0606020202030204" pitchFamily="34" charset="0"/>
            </a:endParaRPr>
          </a:p>
        </p:txBody>
      </p:sp>
      <p:sp>
        <p:nvSpPr>
          <p:cNvPr id="51" name="TextBox 50">
            <a:extLst>
              <a:ext uri="{FF2B5EF4-FFF2-40B4-BE49-F238E27FC236}">
                <a16:creationId xmlns:a16="http://schemas.microsoft.com/office/drawing/2014/main" id="{00945C37-324B-644A-B4E4-82C8A1B71A6C}"/>
              </a:ext>
            </a:extLst>
          </p:cNvPr>
          <p:cNvSpPr txBox="1"/>
          <p:nvPr/>
        </p:nvSpPr>
        <p:spPr>
          <a:xfrm>
            <a:off x="5985930" y="2334043"/>
            <a:ext cx="1672866" cy="307777"/>
          </a:xfrm>
          <a:prstGeom prst="rect">
            <a:avLst/>
          </a:prstGeom>
          <a:noFill/>
        </p:spPr>
        <p:txBody>
          <a:bodyPr wrap="square" rtlCol="0">
            <a:spAutoFit/>
          </a:bodyPr>
          <a:lstStyle/>
          <a:p>
            <a:r>
              <a:rPr lang="en-US" sz="1400" dirty="0">
                <a:solidFill>
                  <a:srgbClr val="58585A"/>
                </a:solidFill>
                <a:latin typeface="Arial Narrow" panose="020B0606020202030204" pitchFamily="34" charset="0"/>
              </a:rPr>
              <a:t>Gaza Strip: </a:t>
            </a:r>
            <a:r>
              <a:rPr lang="en-US" sz="1400" b="1" dirty="0">
                <a:solidFill>
                  <a:srgbClr val="EE5859"/>
                </a:solidFill>
                <a:latin typeface="Arial Narrow" panose="020B0606020202030204" pitchFamily="34" charset="0"/>
              </a:rPr>
              <a:t>50%</a:t>
            </a:r>
            <a:endParaRPr lang="en-US" sz="1200" b="1" dirty="0"/>
          </a:p>
        </p:txBody>
      </p:sp>
      <p:sp>
        <p:nvSpPr>
          <p:cNvPr id="52" name="TextBox 51">
            <a:extLst>
              <a:ext uri="{FF2B5EF4-FFF2-40B4-BE49-F238E27FC236}">
                <a16:creationId xmlns:a16="http://schemas.microsoft.com/office/drawing/2014/main" id="{C295F113-BEBC-C048-990B-AC5019F7B00C}"/>
              </a:ext>
            </a:extLst>
          </p:cNvPr>
          <p:cNvSpPr txBox="1"/>
          <p:nvPr/>
        </p:nvSpPr>
        <p:spPr>
          <a:xfrm>
            <a:off x="7658796" y="2325045"/>
            <a:ext cx="1672866" cy="307777"/>
          </a:xfrm>
          <a:prstGeom prst="rect">
            <a:avLst/>
          </a:prstGeom>
          <a:noFill/>
        </p:spPr>
        <p:txBody>
          <a:bodyPr wrap="square" rtlCol="0">
            <a:spAutoFit/>
          </a:bodyPr>
          <a:lstStyle/>
          <a:p>
            <a:r>
              <a:rPr lang="en-US" sz="1400" dirty="0">
                <a:solidFill>
                  <a:srgbClr val="58585A"/>
                </a:solidFill>
                <a:latin typeface="Arial Narrow" panose="020B0606020202030204" pitchFamily="34" charset="0"/>
              </a:rPr>
              <a:t>West Bank: </a:t>
            </a:r>
            <a:r>
              <a:rPr lang="en-US" sz="1400" b="1" dirty="0">
                <a:solidFill>
                  <a:srgbClr val="EE5859"/>
                </a:solidFill>
                <a:latin typeface="Arial Narrow" panose="020B0606020202030204" pitchFamily="34" charset="0"/>
              </a:rPr>
              <a:t>48%</a:t>
            </a:r>
            <a:endParaRPr lang="en-US" sz="1200" b="1" dirty="0"/>
          </a:p>
        </p:txBody>
      </p:sp>
      <p:sp>
        <p:nvSpPr>
          <p:cNvPr id="53" name="TextBox 52">
            <a:extLst>
              <a:ext uri="{FF2B5EF4-FFF2-40B4-BE49-F238E27FC236}">
                <a16:creationId xmlns:a16="http://schemas.microsoft.com/office/drawing/2014/main" id="{F8AC8FF8-66B9-B94C-AEA4-C89153E984FB}"/>
              </a:ext>
            </a:extLst>
          </p:cNvPr>
          <p:cNvSpPr txBox="1"/>
          <p:nvPr/>
        </p:nvSpPr>
        <p:spPr>
          <a:xfrm>
            <a:off x="6012929" y="3111225"/>
            <a:ext cx="1672866" cy="307777"/>
          </a:xfrm>
          <a:prstGeom prst="rect">
            <a:avLst/>
          </a:prstGeom>
          <a:noFill/>
        </p:spPr>
        <p:txBody>
          <a:bodyPr wrap="square" rtlCol="0">
            <a:spAutoFit/>
          </a:bodyPr>
          <a:lstStyle/>
          <a:p>
            <a:r>
              <a:rPr lang="en-US" sz="1400" dirty="0">
                <a:solidFill>
                  <a:srgbClr val="58585A"/>
                </a:solidFill>
                <a:latin typeface="Arial Narrow" panose="020B0606020202030204" pitchFamily="34" charset="0"/>
              </a:rPr>
              <a:t>Gaza Strip: </a:t>
            </a:r>
            <a:r>
              <a:rPr lang="en-US" sz="1400" b="1" dirty="0">
                <a:solidFill>
                  <a:srgbClr val="EE5859"/>
                </a:solidFill>
                <a:latin typeface="Arial Narrow" panose="020B0606020202030204" pitchFamily="34" charset="0"/>
              </a:rPr>
              <a:t>2%</a:t>
            </a:r>
            <a:endParaRPr lang="en-US" sz="1200" b="1" dirty="0"/>
          </a:p>
        </p:txBody>
      </p:sp>
      <p:sp>
        <p:nvSpPr>
          <p:cNvPr id="54" name="TextBox 53">
            <a:extLst>
              <a:ext uri="{FF2B5EF4-FFF2-40B4-BE49-F238E27FC236}">
                <a16:creationId xmlns:a16="http://schemas.microsoft.com/office/drawing/2014/main" id="{D26DB509-CAAA-904B-85E3-F8A117B6B7B8}"/>
              </a:ext>
            </a:extLst>
          </p:cNvPr>
          <p:cNvSpPr txBox="1"/>
          <p:nvPr/>
        </p:nvSpPr>
        <p:spPr>
          <a:xfrm>
            <a:off x="7685795" y="3102227"/>
            <a:ext cx="1672866" cy="307777"/>
          </a:xfrm>
          <a:prstGeom prst="rect">
            <a:avLst/>
          </a:prstGeom>
          <a:noFill/>
        </p:spPr>
        <p:txBody>
          <a:bodyPr wrap="square" rtlCol="0">
            <a:spAutoFit/>
          </a:bodyPr>
          <a:lstStyle/>
          <a:p>
            <a:r>
              <a:rPr lang="en-US" sz="1400" dirty="0">
                <a:solidFill>
                  <a:srgbClr val="58585A"/>
                </a:solidFill>
                <a:latin typeface="Arial Narrow" panose="020B0606020202030204" pitchFamily="34" charset="0"/>
              </a:rPr>
              <a:t>West Bank: </a:t>
            </a:r>
            <a:r>
              <a:rPr lang="en-US" sz="1400" b="1" dirty="0">
                <a:solidFill>
                  <a:srgbClr val="EE5859"/>
                </a:solidFill>
                <a:latin typeface="Arial Narrow" panose="020B0606020202030204" pitchFamily="34" charset="0"/>
              </a:rPr>
              <a:t>4%</a:t>
            </a:r>
            <a:endParaRPr lang="en-US" sz="1200" b="1" dirty="0"/>
          </a:p>
        </p:txBody>
      </p:sp>
      <p:sp>
        <p:nvSpPr>
          <p:cNvPr id="55" name="TextBox 54">
            <a:extLst>
              <a:ext uri="{FF2B5EF4-FFF2-40B4-BE49-F238E27FC236}">
                <a16:creationId xmlns:a16="http://schemas.microsoft.com/office/drawing/2014/main" id="{9A46DE8A-B2C2-D04A-93D7-FBD0C707DAA5}"/>
              </a:ext>
            </a:extLst>
          </p:cNvPr>
          <p:cNvSpPr txBox="1"/>
          <p:nvPr/>
        </p:nvSpPr>
        <p:spPr>
          <a:xfrm>
            <a:off x="6023599" y="5455822"/>
            <a:ext cx="1672866" cy="307777"/>
          </a:xfrm>
          <a:prstGeom prst="rect">
            <a:avLst/>
          </a:prstGeom>
          <a:noFill/>
        </p:spPr>
        <p:txBody>
          <a:bodyPr wrap="square" rtlCol="0">
            <a:spAutoFit/>
          </a:bodyPr>
          <a:lstStyle/>
          <a:p>
            <a:r>
              <a:rPr lang="en-US" sz="1400" dirty="0">
                <a:solidFill>
                  <a:srgbClr val="58585A"/>
                </a:solidFill>
                <a:latin typeface="Arial Narrow" panose="020B0606020202030204" pitchFamily="34" charset="0"/>
              </a:rPr>
              <a:t>Gaza Strip: </a:t>
            </a:r>
            <a:r>
              <a:rPr lang="en-US" sz="1400" b="1" dirty="0">
                <a:solidFill>
                  <a:srgbClr val="EE5859"/>
                </a:solidFill>
                <a:latin typeface="Arial Narrow" panose="020B0606020202030204" pitchFamily="34" charset="0"/>
              </a:rPr>
              <a:t>32%</a:t>
            </a:r>
            <a:endParaRPr lang="en-US" sz="1200" b="1" dirty="0"/>
          </a:p>
        </p:txBody>
      </p:sp>
      <p:sp>
        <p:nvSpPr>
          <p:cNvPr id="56" name="TextBox 55">
            <a:extLst>
              <a:ext uri="{FF2B5EF4-FFF2-40B4-BE49-F238E27FC236}">
                <a16:creationId xmlns:a16="http://schemas.microsoft.com/office/drawing/2014/main" id="{5BD1C347-5F6B-BD4C-8093-77AEB5B4B57F}"/>
              </a:ext>
            </a:extLst>
          </p:cNvPr>
          <p:cNvSpPr txBox="1"/>
          <p:nvPr/>
        </p:nvSpPr>
        <p:spPr>
          <a:xfrm>
            <a:off x="7696465" y="5446824"/>
            <a:ext cx="1672866" cy="307777"/>
          </a:xfrm>
          <a:prstGeom prst="rect">
            <a:avLst/>
          </a:prstGeom>
          <a:noFill/>
        </p:spPr>
        <p:txBody>
          <a:bodyPr wrap="square" rtlCol="0">
            <a:spAutoFit/>
          </a:bodyPr>
          <a:lstStyle/>
          <a:p>
            <a:r>
              <a:rPr lang="en-US" sz="1400" dirty="0">
                <a:solidFill>
                  <a:srgbClr val="58585A"/>
                </a:solidFill>
                <a:latin typeface="Arial Narrow" panose="020B0606020202030204" pitchFamily="34" charset="0"/>
              </a:rPr>
              <a:t>West Bank: </a:t>
            </a:r>
            <a:r>
              <a:rPr lang="en-US" sz="1400" b="1" dirty="0">
                <a:solidFill>
                  <a:srgbClr val="EE5859"/>
                </a:solidFill>
                <a:latin typeface="Arial Narrow" panose="020B0606020202030204" pitchFamily="34" charset="0"/>
              </a:rPr>
              <a:t>23%</a:t>
            </a:r>
            <a:endParaRPr lang="en-US" sz="1200" b="1" dirty="0"/>
          </a:p>
        </p:txBody>
      </p:sp>
      <p:sp>
        <p:nvSpPr>
          <p:cNvPr id="57" name="TextBox 56">
            <a:extLst>
              <a:ext uri="{FF2B5EF4-FFF2-40B4-BE49-F238E27FC236}">
                <a16:creationId xmlns:a16="http://schemas.microsoft.com/office/drawing/2014/main" id="{46B248FF-44E6-C84D-92C5-2503587ECB63}"/>
              </a:ext>
            </a:extLst>
          </p:cNvPr>
          <p:cNvSpPr txBox="1"/>
          <p:nvPr/>
        </p:nvSpPr>
        <p:spPr>
          <a:xfrm>
            <a:off x="6000902" y="3922498"/>
            <a:ext cx="1672866" cy="307777"/>
          </a:xfrm>
          <a:prstGeom prst="rect">
            <a:avLst/>
          </a:prstGeom>
          <a:noFill/>
        </p:spPr>
        <p:txBody>
          <a:bodyPr wrap="square" rtlCol="0">
            <a:spAutoFit/>
          </a:bodyPr>
          <a:lstStyle/>
          <a:p>
            <a:r>
              <a:rPr lang="en-US" sz="1400" dirty="0">
                <a:solidFill>
                  <a:srgbClr val="58585A"/>
                </a:solidFill>
                <a:latin typeface="Arial Narrow" panose="020B0606020202030204" pitchFamily="34" charset="0"/>
              </a:rPr>
              <a:t>Gaza Strip: </a:t>
            </a:r>
            <a:r>
              <a:rPr lang="en-US" sz="1400" b="1" dirty="0">
                <a:solidFill>
                  <a:srgbClr val="EE5859"/>
                </a:solidFill>
                <a:latin typeface="Arial Narrow" panose="020B0606020202030204" pitchFamily="34" charset="0"/>
              </a:rPr>
              <a:t>10%</a:t>
            </a:r>
            <a:endParaRPr lang="en-US" sz="1200" b="1" dirty="0"/>
          </a:p>
        </p:txBody>
      </p:sp>
      <p:sp>
        <p:nvSpPr>
          <p:cNvPr id="58" name="TextBox 57">
            <a:extLst>
              <a:ext uri="{FF2B5EF4-FFF2-40B4-BE49-F238E27FC236}">
                <a16:creationId xmlns:a16="http://schemas.microsoft.com/office/drawing/2014/main" id="{7E3163A5-A5B0-6843-87EE-37DB8FE5C1AF}"/>
              </a:ext>
            </a:extLst>
          </p:cNvPr>
          <p:cNvSpPr txBox="1"/>
          <p:nvPr/>
        </p:nvSpPr>
        <p:spPr>
          <a:xfrm>
            <a:off x="7673768" y="3913500"/>
            <a:ext cx="1672866" cy="307777"/>
          </a:xfrm>
          <a:prstGeom prst="rect">
            <a:avLst/>
          </a:prstGeom>
          <a:noFill/>
        </p:spPr>
        <p:txBody>
          <a:bodyPr wrap="square" rtlCol="0">
            <a:spAutoFit/>
          </a:bodyPr>
          <a:lstStyle/>
          <a:p>
            <a:r>
              <a:rPr lang="en-US" sz="1400" dirty="0">
                <a:solidFill>
                  <a:srgbClr val="58585A"/>
                </a:solidFill>
                <a:latin typeface="Arial Narrow" panose="020B0606020202030204" pitchFamily="34" charset="0"/>
              </a:rPr>
              <a:t>West Bank: </a:t>
            </a:r>
            <a:r>
              <a:rPr lang="en-US" sz="1400" b="1" dirty="0">
                <a:solidFill>
                  <a:srgbClr val="EE5859"/>
                </a:solidFill>
                <a:latin typeface="Arial Narrow" panose="020B0606020202030204" pitchFamily="34" charset="0"/>
              </a:rPr>
              <a:t>8%</a:t>
            </a:r>
            <a:endParaRPr lang="en-US" sz="1200" b="1" dirty="0"/>
          </a:p>
        </p:txBody>
      </p:sp>
      <p:sp>
        <p:nvSpPr>
          <p:cNvPr id="59" name="TextBox 58">
            <a:extLst>
              <a:ext uri="{FF2B5EF4-FFF2-40B4-BE49-F238E27FC236}">
                <a16:creationId xmlns:a16="http://schemas.microsoft.com/office/drawing/2014/main" id="{568B6993-B310-D947-B2D2-516742638D6B}"/>
              </a:ext>
            </a:extLst>
          </p:cNvPr>
          <p:cNvSpPr txBox="1"/>
          <p:nvPr/>
        </p:nvSpPr>
        <p:spPr>
          <a:xfrm>
            <a:off x="6012929" y="4684079"/>
            <a:ext cx="1672866" cy="307777"/>
          </a:xfrm>
          <a:prstGeom prst="rect">
            <a:avLst/>
          </a:prstGeom>
          <a:noFill/>
        </p:spPr>
        <p:txBody>
          <a:bodyPr wrap="square" rtlCol="0">
            <a:spAutoFit/>
          </a:bodyPr>
          <a:lstStyle/>
          <a:p>
            <a:r>
              <a:rPr lang="en-US" sz="1400" dirty="0">
                <a:solidFill>
                  <a:srgbClr val="58585A"/>
                </a:solidFill>
                <a:latin typeface="Arial Narrow" panose="020B0606020202030204" pitchFamily="34" charset="0"/>
              </a:rPr>
              <a:t>Gaza Strip: </a:t>
            </a:r>
            <a:r>
              <a:rPr lang="en-US" sz="1400" b="1" dirty="0">
                <a:solidFill>
                  <a:srgbClr val="EE5859"/>
                </a:solidFill>
                <a:latin typeface="Arial Narrow" panose="020B0606020202030204" pitchFamily="34" charset="0"/>
              </a:rPr>
              <a:t>12%</a:t>
            </a:r>
            <a:endParaRPr lang="en-US" sz="1200" b="1" dirty="0"/>
          </a:p>
        </p:txBody>
      </p:sp>
      <p:sp>
        <p:nvSpPr>
          <p:cNvPr id="60" name="TextBox 59">
            <a:extLst>
              <a:ext uri="{FF2B5EF4-FFF2-40B4-BE49-F238E27FC236}">
                <a16:creationId xmlns:a16="http://schemas.microsoft.com/office/drawing/2014/main" id="{7D3997DD-9856-404F-ACB1-023C6F533DBC}"/>
              </a:ext>
            </a:extLst>
          </p:cNvPr>
          <p:cNvSpPr txBox="1"/>
          <p:nvPr/>
        </p:nvSpPr>
        <p:spPr>
          <a:xfrm>
            <a:off x="7685795" y="4675081"/>
            <a:ext cx="1672866" cy="307777"/>
          </a:xfrm>
          <a:prstGeom prst="rect">
            <a:avLst/>
          </a:prstGeom>
          <a:noFill/>
        </p:spPr>
        <p:txBody>
          <a:bodyPr wrap="square" rtlCol="0">
            <a:spAutoFit/>
          </a:bodyPr>
          <a:lstStyle/>
          <a:p>
            <a:r>
              <a:rPr lang="en-US" sz="1400" dirty="0">
                <a:solidFill>
                  <a:srgbClr val="58585A"/>
                </a:solidFill>
                <a:latin typeface="Arial Narrow" panose="020B0606020202030204" pitchFamily="34" charset="0"/>
              </a:rPr>
              <a:t>West Bank: </a:t>
            </a:r>
            <a:r>
              <a:rPr lang="en-US" sz="1400" b="1" dirty="0">
                <a:solidFill>
                  <a:srgbClr val="EE5859"/>
                </a:solidFill>
                <a:latin typeface="Arial Narrow" panose="020B0606020202030204" pitchFamily="34" charset="0"/>
              </a:rPr>
              <a:t>12%</a:t>
            </a:r>
            <a:endParaRPr lang="en-US" sz="1200" b="1" dirty="0"/>
          </a:p>
        </p:txBody>
      </p:sp>
      <p:sp>
        <p:nvSpPr>
          <p:cNvPr id="61" name="TextBox 60">
            <a:extLst>
              <a:ext uri="{FF2B5EF4-FFF2-40B4-BE49-F238E27FC236}">
                <a16:creationId xmlns:a16="http://schemas.microsoft.com/office/drawing/2014/main" id="{87846070-DDEB-7F4A-93E6-DCAFF48A2711}"/>
              </a:ext>
            </a:extLst>
          </p:cNvPr>
          <p:cNvSpPr txBox="1"/>
          <p:nvPr/>
        </p:nvSpPr>
        <p:spPr>
          <a:xfrm>
            <a:off x="5028934" y="5987781"/>
            <a:ext cx="8016679" cy="261610"/>
          </a:xfrm>
          <a:prstGeom prst="rect">
            <a:avLst/>
          </a:prstGeom>
          <a:noFill/>
        </p:spPr>
        <p:txBody>
          <a:bodyPr wrap="square" rtlCol="0">
            <a:spAutoFit/>
          </a:bodyPr>
          <a:lstStyle/>
          <a:p>
            <a:r>
              <a:rPr lang="en-US" sz="1100" dirty="0">
                <a:solidFill>
                  <a:srgbClr val="58585A"/>
                </a:solidFill>
                <a:latin typeface="Arial Narrow" panose="020B0606020202030204" pitchFamily="34" charset="0"/>
              </a:rPr>
              <a:t>* Average for HHs who reported “renting” as their occupancy status</a:t>
            </a:r>
          </a:p>
        </p:txBody>
      </p:sp>
      <p:pic>
        <p:nvPicPr>
          <p:cNvPr id="3" name="Picture 2">
            <a:extLst>
              <a:ext uri="{FF2B5EF4-FFF2-40B4-BE49-F238E27FC236}">
                <a16:creationId xmlns:a16="http://schemas.microsoft.com/office/drawing/2014/main" id="{3EE7E5E0-E263-2848-9BEE-DD79A556A6C0}"/>
              </a:ext>
            </a:extLst>
          </p:cNvPr>
          <p:cNvPicPr>
            <a:picLocks noChangeAspect="1"/>
          </p:cNvPicPr>
          <p:nvPr/>
        </p:nvPicPr>
        <p:blipFill>
          <a:blip r:embed="rId6">
            <a:duotone>
              <a:schemeClr val="accent3">
                <a:shade val="45000"/>
                <a:satMod val="135000"/>
              </a:schemeClr>
              <a:prstClr val="white"/>
            </a:duotone>
          </a:blip>
          <a:stretch>
            <a:fillRect/>
          </a:stretch>
        </p:blipFill>
        <p:spPr>
          <a:xfrm>
            <a:off x="5402040" y="3430509"/>
            <a:ext cx="636911" cy="636911"/>
          </a:xfrm>
          <a:prstGeom prst="rect">
            <a:avLst/>
          </a:prstGeom>
        </p:spPr>
      </p:pic>
      <p:pic>
        <p:nvPicPr>
          <p:cNvPr id="4" name="Picture 3">
            <a:extLst>
              <a:ext uri="{FF2B5EF4-FFF2-40B4-BE49-F238E27FC236}">
                <a16:creationId xmlns:a16="http://schemas.microsoft.com/office/drawing/2014/main" id="{ACD33A87-0B58-A243-AF50-1147698B1A71}"/>
              </a:ext>
            </a:extLst>
          </p:cNvPr>
          <p:cNvPicPr>
            <a:picLocks noChangeAspect="1"/>
          </p:cNvPicPr>
          <p:nvPr/>
        </p:nvPicPr>
        <p:blipFill>
          <a:blip r:embed="rId7">
            <a:duotone>
              <a:schemeClr val="accent3">
                <a:shade val="45000"/>
                <a:satMod val="135000"/>
              </a:schemeClr>
              <a:prstClr val="white"/>
            </a:duotone>
          </a:blip>
          <a:stretch>
            <a:fillRect/>
          </a:stretch>
        </p:blipFill>
        <p:spPr>
          <a:xfrm>
            <a:off x="5443503" y="2654660"/>
            <a:ext cx="558756" cy="558756"/>
          </a:xfrm>
          <a:prstGeom prst="rect">
            <a:avLst/>
          </a:prstGeom>
        </p:spPr>
      </p:pic>
      <p:pic>
        <p:nvPicPr>
          <p:cNvPr id="5" name="Picture 4">
            <a:extLst>
              <a:ext uri="{FF2B5EF4-FFF2-40B4-BE49-F238E27FC236}">
                <a16:creationId xmlns:a16="http://schemas.microsoft.com/office/drawing/2014/main" id="{A682EC66-42D7-9442-87C7-4CFF79544622}"/>
              </a:ext>
            </a:extLst>
          </p:cNvPr>
          <p:cNvPicPr>
            <a:picLocks noChangeAspect="1"/>
          </p:cNvPicPr>
          <p:nvPr/>
        </p:nvPicPr>
        <p:blipFill>
          <a:blip r:embed="rId8">
            <a:duotone>
              <a:schemeClr val="accent3">
                <a:shade val="45000"/>
                <a:satMod val="135000"/>
              </a:schemeClr>
              <a:prstClr val="white"/>
            </a:duotone>
          </a:blip>
          <a:stretch>
            <a:fillRect/>
          </a:stretch>
        </p:blipFill>
        <p:spPr>
          <a:xfrm>
            <a:off x="5454173" y="4999101"/>
            <a:ext cx="558756" cy="558756"/>
          </a:xfrm>
          <a:prstGeom prst="rect">
            <a:avLst/>
          </a:prstGeom>
        </p:spPr>
      </p:pic>
      <p:pic>
        <p:nvPicPr>
          <p:cNvPr id="6" name="Picture 5">
            <a:extLst>
              <a:ext uri="{FF2B5EF4-FFF2-40B4-BE49-F238E27FC236}">
                <a16:creationId xmlns:a16="http://schemas.microsoft.com/office/drawing/2014/main" id="{FBA6AA03-3C9D-DA4E-8BB6-285C796F253F}"/>
              </a:ext>
            </a:extLst>
          </p:cNvPr>
          <p:cNvPicPr>
            <a:picLocks noChangeAspect="1"/>
          </p:cNvPicPr>
          <p:nvPr/>
        </p:nvPicPr>
        <p:blipFill rotWithShape="1">
          <a:blip r:embed="rId9">
            <a:duotone>
              <a:schemeClr val="accent3">
                <a:shade val="45000"/>
                <a:satMod val="135000"/>
              </a:schemeClr>
              <a:prstClr val="white"/>
            </a:duotone>
          </a:blip>
          <a:srcRect b="14565"/>
          <a:stretch/>
        </p:blipFill>
        <p:spPr>
          <a:xfrm>
            <a:off x="5470028" y="4306810"/>
            <a:ext cx="520204" cy="444434"/>
          </a:xfrm>
          <a:prstGeom prst="rect">
            <a:avLst/>
          </a:prstGeom>
        </p:spPr>
      </p:pic>
      <p:pic>
        <p:nvPicPr>
          <p:cNvPr id="62" name="Picture 61">
            <a:extLst>
              <a:ext uri="{FF2B5EF4-FFF2-40B4-BE49-F238E27FC236}">
                <a16:creationId xmlns:a16="http://schemas.microsoft.com/office/drawing/2014/main" id="{9436774F-598C-554F-AF41-FA9136DBE6DD}"/>
              </a:ext>
            </a:extLst>
          </p:cNvPr>
          <p:cNvPicPr>
            <a:picLocks noChangeAspect="1"/>
          </p:cNvPicPr>
          <p:nvPr/>
        </p:nvPicPr>
        <p:blipFill>
          <a:blip r:embed="rId10">
            <a:extLst>
              <a:ext uri="{BEBA8EAE-BF5A-486C-A8C5-ECC9F3942E4B}">
                <a14:imgProps xmlns:a14="http://schemas.microsoft.com/office/drawing/2010/main">
                  <a14:imgLayer r:embed="rId11">
                    <a14:imgEffect>
                      <a14:brightnessContrast bright="100000"/>
                    </a14:imgEffect>
                  </a14:imgLayer>
                </a14:imgProps>
              </a:ext>
            </a:extLst>
          </a:blip>
          <a:stretch>
            <a:fillRect/>
          </a:stretch>
        </p:blipFill>
        <p:spPr>
          <a:xfrm>
            <a:off x="164896" y="168285"/>
            <a:ext cx="920750" cy="920750"/>
          </a:xfrm>
          <a:prstGeom prst="rect">
            <a:avLst/>
          </a:prstGeom>
        </p:spPr>
      </p:pic>
      <p:graphicFrame>
        <p:nvGraphicFramePr>
          <p:cNvPr id="64" name="Chart 63">
            <a:extLst>
              <a:ext uri="{FF2B5EF4-FFF2-40B4-BE49-F238E27FC236}">
                <a16:creationId xmlns:a16="http://schemas.microsoft.com/office/drawing/2014/main" id="{FE0E4F5C-F8A6-7A42-98B0-802E169F3F5F}"/>
              </a:ext>
            </a:extLst>
          </p:cNvPr>
          <p:cNvGraphicFramePr/>
          <p:nvPr/>
        </p:nvGraphicFramePr>
        <p:xfrm>
          <a:off x="2120817" y="2172713"/>
          <a:ext cx="2625566" cy="1996525"/>
        </p:xfrm>
        <a:graphic>
          <a:graphicData uri="http://schemas.openxmlformats.org/drawingml/2006/chart">
            <c:chart xmlns:c="http://schemas.openxmlformats.org/drawingml/2006/chart" xmlns:r="http://schemas.openxmlformats.org/officeDocument/2006/relationships" r:id="rId12"/>
          </a:graphicData>
        </a:graphic>
      </p:graphicFrame>
      <p:pic>
        <p:nvPicPr>
          <p:cNvPr id="10" name="Picture 9">
            <a:extLst>
              <a:ext uri="{FF2B5EF4-FFF2-40B4-BE49-F238E27FC236}">
                <a16:creationId xmlns:a16="http://schemas.microsoft.com/office/drawing/2014/main" id="{DFEF5D71-2962-7443-A8E9-9A84CC88ACCE}"/>
              </a:ext>
            </a:extLst>
          </p:cNvPr>
          <p:cNvPicPr>
            <a:picLocks noChangeAspect="1"/>
          </p:cNvPicPr>
          <p:nvPr/>
        </p:nvPicPr>
        <p:blipFill>
          <a:blip r:embed="rId13"/>
          <a:stretch>
            <a:fillRect/>
          </a:stretch>
        </p:blipFill>
        <p:spPr>
          <a:xfrm>
            <a:off x="278556" y="4125889"/>
            <a:ext cx="4170417" cy="293356"/>
          </a:xfrm>
          <a:prstGeom prst="rect">
            <a:avLst/>
          </a:prstGeom>
        </p:spPr>
      </p:pic>
      <p:sp>
        <p:nvSpPr>
          <p:cNvPr id="37" name="TextBox 36">
            <a:extLst>
              <a:ext uri="{FF2B5EF4-FFF2-40B4-BE49-F238E27FC236}">
                <a16:creationId xmlns:a16="http://schemas.microsoft.com/office/drawing/2014/main" id="{667A33A3-EEB1-E044-B292-DD3E6803AC37}"/>
              </a:ext>
            </a:extLst>
          </p:cNvPr>
          <p:cNvSpPr txBox="1"/>
          <p:nvPr/>
        </p:nvSpPr>
        <p:spPr>
          <a:xfrm>
            <a:off x="329025" y="1348564"/>
            <a:ext cx="4119948" cy="584775"/>
          </a:xfrm>
          <a:prstGeom prst="rect">
            <a:avLst/>
          </a:prstGeom>
          <a:noFill/>
        </p:spPr>
        <p:txBody>
          <a:bodyPr wrap="square" rtlCol="0">
            <a:spAutoFit/>
          </a:bodyPr>
          <a:lstStyle/>
          <a:p>
            <a:r>
              <a:rPr lang="en-US" sz="1600" b="1" dirty="0" smtClean="0">
                <a:solidFill>
                  <a:srgbClr val="58585A"/>
                </a:solidFill>
                <a:latin typeface="Arial Narrow" panose="020B0606020202030204" pitchFamily="34" charset="0"/>
              </a:rPr>
              <a:t>% of households by average </a:t>
            </a:r>
            <a:r>
              <a:rPr lang="en-US" sz="1600" b="1" dirty="0">
                <a:solidFill>
                  <a:srgbClr val="58585A"/>
                </a:solidFill>
                <a:latin typeface="Arial Narrow" panose="020B0606020202030204" pitchFamily="34" charset="0"/>
              </a:rPr>
              <a:t>monthly household income per person (NIS)</a:t>
            </a:r>
            <a:endParaRPr lang="en-US" sz="1600" b="1" dirty="0">
              <a:latin typeface="Arial Narrow" panose="020B0606020202030204" pitchFamily="34" charset="0"/>
            </a:endParaRPr>
          </a:p>
        </p:txBody>
      </p:sp>
    </p:spTree>
    <p:extLst>
      <p:ext uri="{BB962C8B-B14F-4D97-AF65-F5344CB8AC3E}">
        <p14:creationId xmlns:p14="http://schemas.microsoft.com/office/powerpoint/2010/main" val="41322297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78A059-EBF0-434C-AD30-E5BC4475143F}"/>
              </a:ext>
            </a:extLst>
          </p:cNvPr>
          <p:cNvSpPr>
            <a:spLocks noGrp="1"/>
          </p:cNvSpPr>
          <p:nvPr>
            <p:ph type="ctrTitle"/>
          </p:nvPr>
        </p:nvSpPr>
        <p:spPr>
          <a:xfrm>
            <a:off x="1088301" y="282666"/>
            <a:ext cx="8620038" cy="724646"/>
          </a:xfrm>
        </p:spPr>
        <p:txBody>
          <a:bodyPr/>
          <a:lstStyle/>
          <a:p>
            <a:r>
              <a:rPr lang="en-US" sz="3200" dirty="0"/>
              <a:t>LIVELIHOODS  |  </a:t>
            </a:r>
            <a:r>
              <a:rPr lang="en-US" sz="3600" dirty="0"/>
              <a:t>Debt</a:t>
            </a:r>
          </a:p>
        </p:txBody>
      </p:sp>
      <p:graphicFrame>
        <p:nvGraphicFramePr>
          <p:cNvPr id="37" name="Chart 36">
            <a:extLst>
              <a:ext uri="{FF2B5EF4-FFF2-40B4-BE49-F238E27FC236}">
                <a16:creationId xmlns:a16="http://schemas.microsoft.com/office/drawing/2014/main" id="{A09EE22D-A70E-6645-A279-01F50348228D}"/>
              </a:ext>
            </a:extLst>
          </p:cNvPr>
          <p:cNvGraphicFramePr/>
          <p:nvPr>
            <p:extLst>
              <p:ext uri="{D42A27DB-BD31-4B8C-83A1-F6EECF244321}">
                <p14:modId xmlns:p14="http://schemas.microsoft.com/office/powerpoint/2010/main" val="700302745"/>
              </p:ext>
            </p:extLst>
          </p:nvPr>
        </p:nvGraphicFramePr>
        <p:xfrm>
          <a:off x="231163" y="1874769"/>
          <a:ext cx="4849992" cy="206442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6" name="Table 45">
            <a:extLst>
              <a:ext uri="{FF2B5EF4-FFF2-40B4-BE49-F238E27FC236}">
                <a16:creationId xmlns:a16="http://schemas.microsoft.com/office/drawing/2014/main" id="{873983F9-A8E0-734D-B9A9-6DC2D26579D5}"/>
              </a:ext>
            </a:extLst>
          </p:cNvPr>
          <p:cNvGraphicFramePr>
            <a:graphicFrameLocks noGrp="1"/>
          </p:cNvGraphicFramePr>
          <p:nvPr>
            <p:extLst>
              <p:ext uri="{D42A27DB-BD31-4B8C-83A1-F6EECF244321}">
                <p14:modId xmlns:p14="http://schemas.microsoft.com/office/powerpoint/2010/main" val="1177200957"/>
              </p:ext>
            </p:extLst>
          </p:nvPr>
        </p:nvGraphicFramePr>
        <p:xfrm>
          <a:off x="456064" y="4332867"/>
          <a:ext cx="4625091" cy="1668780"/>
        </p:xfrm>
        <a:graphic>
          <a:graphicData uri="http://schemas.openxmlformats.org/drawingml/2006/table">
            <a:tbl>
              <a:tblPr>
                <a:tableStyleId>{5C22544A-7EE6-4342-B048-85BDC9FD1C3A}</a:tableStyleId>
              </a:tblPr>
              <a:tblGrid>
                <a:gridCol w="2491852">
                  <a:extLst>
                    <a:ext uri="{9D8B030D-6E8A-4147-A177-3AD203B41FA5}">
                      <a16:colId xmlns:a16="http://schemas.microsoft.com/office/drawing/2014/main" val="2665553580"/>
                    </a:ext>
                  </a:extLst>
                </a:gridCol>
                <a:gridCol w="1105469">
                  <a:extLst>
                    <a:ext uri="{9D8B030D-6E8A-4147-A177-3AD203B41FA5}">
                      <a16:colId xmlns:a16="http://schemas.microsoft.com/office/drawing/2014/main" val="3419813833"/>
                    </a:ext>
                  </a:extLst>
                </a:gridCol>
                <a:gridCol w="1027770">
                  <a:extLst>
                    <a:ext uri="{9D8B030D-6E8A-4147-A177-3AD203B41FA5}">
                      <a16:colId xmlns:a16="http://schemas.microsoft.com/office/drawing/2014/main" val="2687380210"/>
                    </a:ext>
                  </a:extLst>
                </a:gridCol>
              </a:tblGrid>
              <a:tr h="243589">
                <a:tc>
                  <a:txBody>
                    <a:bodyPr/>
                    <a:lstStyle/>
                    <a:p>
                      <a:pPr algn="l" fontAlgn="ctr"/>
                      <a:endParaRPr lang="en-US" sz="1600" b="0" i="0" u="none" strike="noStrike" dirty="0">
                        <a:solidFill>
                          <a:srgbClr val="58585A"/>
                        </a:solidFill>
                        <a:effectLst/>
                        <a:latin typeface="Arial Narrow" panose="020B0606020202030204" pitchFamily="34" charset="0"/>
                      </a:endParaRPr>
                    </a:p>
                  </a:txBody>
                  <a:tcPr marL="7620" marR="7620" marT="7620" marB="0" anchor="ctr">
                    <a:lnL w="12700" cmpd="sng">
                      <a:noFill/>
                    </a:lnL>
                    <a:lnR w="12700" cap="flat" cmpd="sng" algn="ctr">
                      <a:solidFill>
                        <a:srgbClr val="58585A"/>
                      </a:solidFill>
                      <a:prstDash val="solid"/>
                      <a:round/>
                      <a:headEnd type="none" w="med" len="med"/>
                      <a:tailEnd type="none" w="med" len="med"/>
                    </a:lnR>
                    <a:lnT w="12700" cmpd="sng">
                      <a:noFill/>
                    </a:lnT>
                    <a:lnB w="12700" cap="flat" cmpd="sng" algn="ctr">
                      <a:solidFill>
                        <a:srgbClr val="58585A"/>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600" u="none" strike="noStrike" dirty="0">
                          <a:solidFill>
                            <a:srgbClr val="58585A"/>
                          </a:solidFill>
                          <a:effectLst/>
                          <a:latin typeface="Arial Narrow" panose="020B0606020202030204" pitchFamily="34" charset="0"/>
                        </a:rPr>
                        <a:t>West Bank</a:t>
                      </a:r>
                      <a:endParaRPr lang="en-US" sz="1600" b="0" i="0" u="none" strike="noStrike" dirty="0">
                        <a:solidFill>
                          <a:srgbClr val="58585A"/>
                        </a:solidFill>
                        <a:effectLst/>
                        <a:latin typeface="Arial Narrow" panose="020B0606020202030204" pitchFamily="34" charset="0"/>
                      </a:endParaRPr>
                    </a:p>
                  </a:txBody>
                  <a:tcPr marL="7620" marR="7620" marT="7620" marB="0" anchor="ctr">
                    <a:lnL w="12700" cap="flat" cmpd="sng" algn="ctr">
                      <a:solidFill>
                        <a:srgbClr val="58585A"/>
                      </a:solidFill>
                      <a:prstDash val="solid"/>
                      <a:round/>
                      <a:headEnd type="none" w="med" len="med"/>
                      <a:tailEnd type="none" w="med" len="med"/>
                    </a:lnL>
                    <a:lnR w="12700" cap="flat" cmpd="sng" algn="ctr">
                      <a:solidFill>
                        <a:srgbClr val="58585A"/>
                      </a:solidFill>
                      <a:prstDash val="solid"/>
                      <a:round/>
                      <a:headEnd type="none" w="med" len="med"/>
                      <a:tailEnd type="none" w="med" len="med"/>
                    </a:lnR>
                    <a:lnT w="12700" cmpd="sng">
                      <a:noFill/>
                    </a:lnT>
                    <a:lnB w="12700" cap="flat" cmpd="sng" algn="ctr">
                      <a:solidFill>
                        <a:srgbClr val="58585A"/>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600" u="none" strike="noStrike" dirty="0" smtClean="0">
                          <a:solidFill>
                            <a:srgbClr val="58585A"/>
                          </a:solidFill>
                          <a:effectLst/>
                          <a:latin typeface="Arial Narrow" panose="020B0606020202030204" pitchFamily="34" charset="0"/>
                        </a:rPr>
                        <a:t>Gaza Strip</a:t>
                      </a:r>
                      <a:endParaRPr lang="en-US" sz="1600" b="0" i="0" u="none" strike="noStrike" dirty="0">
                        <a:solidFill>
                          <a:srgbClr val="58585A"/>
                        </a:solidFill>
                        <a:effectLst/>
                        <a:latin typeface="Arial Narrow" panose="020B0606020202030204" pitchFamily="34" charset="0"/>
                      </a:endParaRPr>
                    </a:p>
                  </a:txBody>
                  <a:tcPr marL="7620" marR="7620" marT="7620" marB="0" anchor="ctr">
                    <a:lnL w="12700" cap="flat" cmpd="sng" algn="ctr">
                      <a:solidFill>
                        <a:srgbClr val="58585A"/>
                      </a:solidFill>
                      <a:prstDash val="solid"/>
                      <a:round/>
                      <a:headEnd type="none" w="med" len="med"/>
                      <a:tailEnd type="none" w="med" len="med"/>
                    </a:lnL>
                    <a:lnR w="12700" cmpd="sng">
                      <a:noFill/>
                    </a:lnR>
                    <a:lnT w="12700" cmpd="sng">
                      <a:noFill/>
                    </a:lnT>
                    <a:lnB w="12700" cap="flat" cmpd="sng" algn="ctr">
                      <a:solidFill>
                        <a:srgbClr val="58585A"/>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94383866"/>
                  </a:ext>
                </a:extLst>
              </a:tr>
              <a:tr h="236056">
                <a:tc>
                  <a:txBody>
                    <a:bodyPr/>
                    <a:lstStyle/>
                    <a:p>
                      <a:pPr algn="l" fontAlgn="ctr"/>
                      <a:r>
                        <a:rPr lang="en-US" sz="1400" b="0" i="0" u="none" strike="noStrike" dirty="0">
                          <a:solidFill>
                            <a:srgbClr val="58585A"/>
                          </a:solidFill>
                          <a:effectLst/>
                          <a:latin typeface="Arial Narrow" panose="020B0606020202030204" pitchFamily="34" charset="0"/>
                        </a:rPr>
                        <a:t>Major purchase (e.g. house, car)</a:t>
                      </a:r>
                    </a:p>
                  </a:txBody>
                  <a:tcPr marL="7620" marR="7620" marT="7620" marB="0" anchor="ctr">
                    <a:lnL w="12700" cmpd="sng">
                      <a:noFill/>
                    </a:lnL>
                    <a:lnR w="12700" cap="flat" cmpd="sng" algn="ctr">
                      <a:solidFill>
                        <a:srgbClr val="58585A"/>
                      </a:solidFill>
                      <a:prstDash val="solid"/>
                      <a:round/>
                      <a:headEnd type="none" w="med" len="med"/>
                      <a:tailEnd type="none" w="med" len="med"/>
                    </a:lnR>
                    <a:lnT w="12700" cap="flat" cmpd="sng" algn="ctr">
                      <a:solidFill>
                        <a:srgbClr val="58585A"/>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500" u="none" strike="noStrike" dirty="0">
                          <a:solidFill>
                            <a:srgbClr val="58585A"/>
                          </a:solidFill>
                          <a:effectLst/>
                          <a:latin typeface="Arial Narrow" panose="020B0606020202030204" pitchFamily="34" charset="0"/>
                        </a:rPr>
                        <a:t>14%</a:t>
                      </a:r>
                      <a:endParaRPr lang="en-US" sz="1500" b="0" i="0" u="none" strike="noStrike" dirty="0">
                        <a:solidFill>
                          <a:srgbClr val="58585A"/>
                        </a:solidFill>
                        <a:effectLst/>
                        <a:latin typeface="Arial Narrow" panose="020B0606020202030204" pitchFamily="34" charset="0"/>
                      </a:endParaRPr>
                    </a:p>
                  </a:txBody>
                  <a:tcPr marL="7620" marR="7620" marT="7620" marB="0" anchor="ctr">
                    <a:lnL w="12700" cap="flat" cmpd="sng" algn="ctr">
                      <a:solidFill>
                        <a:srgbClr val="58585A"/>
                      </a:solidFill>
                      <a:prstDash val="solid"/>
                      <a:round/>
                      <a:headEnd type="none" w="med" len="med"/>
                      <a:tailEnd type="none" w="med" len="med"/>
                    </a:lnL>
                    <a:lnR w="12700" cap="flat" cmpd="sng" algn="ctr">
                      <a:solidFill>
                        <a:srgbClr val="58585A"/>
                      </a:solidFill>
                      <a:prstDash val="solid"/>
                      <a:round/>
                      <a:headEnd type="none" w="med" len="med"/>
                      <a:tailEnd type="none" w="med" len="med"/>
                    </a:lnR>
                    <a:lnT w="12700" cap="flat" cmpd="sng" algn="ctr">
                      <a:solidFill>
                        <a:srgbClr val="58585A"/>
                      </a:solidFill>
                      <a:prstDash val="solid"/>
                      <a:round/>
                      <a:headEnd type="none" w="med" len="med"/>
                      <a:tailEnd type="none" w="med" len="med"/>
                    </a:lnT>
                    <a:lnB w="12700" cap="flat" cmpd="sng" algn="ctr">
                      <a:noFill/>
                      <a:prstDash val="sysDash"/>
                      <a:round/>
                      <a:headEnd type="none" w="med" len="med"/>
                      <a:tailEnd type="none" w="med" len="med"/>
                    </a:lnB>
                    <a:lnTlToBr w="12700" cmpd="sng">
                      <a:noFill/>
                      <a:prstDash val="solid"/>
                    </a:lnTlToBr>
                    <a:lnBlToTr w="12700" cmpd="sng">
                      <a:noFill/>
                      <a:prstDash val="solid"/>
                    </a:lnBlToTr>
                    <a:solidFill>
                      <a:srgbClr val="EE5859">
                        <a:alpha val="50196"/>
                      </a:srgbClr>
                    </a:solidFill>
                  </a:tcPr>
                </a:tc>
                <a:tc>
                  <a:txBody>
                    <a:bodyPr/>
                    <a:lstStyle/>
                    <a:p>
                      <a:pPr algn="ctr" fontAlgn="ctr"/>
                      <a:r>
                        <a:rPr lang="en-US" sz="1500" u="none" strike="noStrike" dirty="0">
                          <a:solidFill>
                            <a:srgbClr val="58585A"/>
                          </a:solidFill>
                          <a:effectLst/>
                          <a:latin typeface="Arial Narrow" panose="020B0606020202030204" pitchFamily="34" charset="0"/>
                        </a:rPr>
                        <a:t>8%</a:t>
                      </a:r>
                      <a:endParaRPr lang="en-US" sz="1500" b="0" i="0" u="none" strike="noStrike" dirty="0">
                        <a:solidFill>
                          <a:srgbClr val="58585A"/>
                        </a:solidFill>
                        <a:effectLst/>
                        <a:latin typeface="Arial Narrow" panose="020B0606020202030204" pitchFamily="34" charset="0"/>
                      </a:endParaRPr>
                    </a:p>
                  </a:txBody>
                  <a:tcPr marL="7620" marR="7620" marT="7620" marB="0" anchor="ctr">
                    <a:lnL w="12700" cap="flat" cmpd="sng" algn="ctr">
                      <a:solidFill>
                        <a:srgbClr val="58585A"/>
                      </a:solidFill>
                      <a:prstDash val="solid"/>
                      <a:round/>
                      <a:headEnd type="none" w="med" len="med"/>
                      <a:tailEnd type="none" w="med" len="med"/>
                    </a:lnL>
                    <a:lnR w="12700" cmpd="sng">
                      <a:noFill/>
                    </a:lnR>
                    <a:lnT w="12700" cap="flat" cmpd="sng" algn="ctr">
                      <a:solidFill>
                        <a:srgbClr val="58585A"/>
                      </a:solidFill>
                      <a:prstDash val="solid"/>
                      <a:round/>
                      <a:headEnd type="none" w="med" len="med"/>
                      <a:tailEnd type="none" w="med" len="med"/>
                    </a:lnT>
                    <a:lnB w="12700" cap="flat" cmpd="sng" algn="ctr">
                      <a:noFill/>
                      <a:prstDash val="sysDash"/>
                      <a:round/>
                      <a:headEnd type="none" w="med" len="med"/>
                      <a:tailEnd type="none" w="med" len="med"/>
                    </a:lnB>
                    <a:lnTlToBr w="12700" cmpd="sng">
                      <a:noFill/>
                      <a:prstDash val="solid"/>
                    </a:lnTlToBr>
                    <a:lnBlToTr w="12700" cmpd="sng">
                      <a:noFill/>
                      <a:prstDash val="solid"/>
                    </a:lnBlToTr>
                    <a:solidFill>
                      <a:srgbClr val="EE5859">
                        <a:alpha val="30196"/>
                      </a:srgbClr>
                    </a:solidFill>
                  </a:tcPr>
                </a:tc>
                <a:extLst>
                  <a:ext uri="{0D108BD9-81ED-4DB2-BD59-A6C34878D82A}">
                    <a16:rowId xmlns:a16="http://schemas.microsoft.com/office/drawing/2014/main" val="1159550076"/>
                  </a:ext>
                </a:extLst>
              </a:tr>
              <a:tr h="236056">
                <a:tc>
                  <a:txBody>
                    <a:bodyPr/>
                    <a:lstStyle/>
                    <a:p>
                      <a:pPr algn="l" fontAlgn="ctr"/>
                      <a:r>
                        <a:rPr lang="en-US" sz="1400" u="none" strike="noStrike" dirty="0">
                          <a:solidFill>
                            <a:srgbClr val="58585A"/>
                          </a:solidFill>
                          <a:effectLst/>
                          <a:latin typeface="Arial Narrow" panose="020B0606020202030204" pitchFamily="34" charset="0"/>
                        </a:rPr>
                        <a:t>Building reconstruction/rehabilitation</a:t>
                      </a:r>
                      <a:endParaRPr lang="en-US" sz="1400" b="0" i="0" u="none" strike="noStrike" dirty="0">
                        <a:solidFill>
                          <a:srgbClr val="58585A"/>
                        </a:solidFill>
                        <a:effectLst/>
                        <a:latin typeface="Arial Narrow" panose="020B0606020202030204" pitchFamily="34" charset="0"/>
                      </a:endParaRPr>
                    </a:p>
                  </a:txBody>
                  <a:tcPr marL="7620" marR="7620" marT="7620" marB="0" anchor="ctr">
                    <a:lnL w="12700" cmpd="sng">
                      <a:noFill/>
                    </a:lnL>
                    <a:lnR w="12700" cap="flat" cmpd="sng" algn="ctr">
                      <a:solidFill>
                        <a:srgbClr val="58585A"/>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500" u="none" strike="noStrike" dirty="0">
                          <a:solidFill>
                            <a:srgbClr val="58585A"/>
                          </a:solidFill>
                          <a:effectLst/>
                          <a:latin typeface="Arial Narrow" panose="020B0606020202030204" pitchFamily="34" charset="0"/>
                        </a:rPr>
                        <a:t>8%</a:t>
                      </a:r>
                      <a:endParaRPr lang="en-US" sz="1500" b="0" i="0" u="none" strike="noStrike" dirty="0">
                        <a:solidFill>
                          <a:srgbClr val="58585A"/>
                        </a:solidFill>
                        <a:effectLst/>
                        <a:latin typeface="Arial Narrow" panose="020B0606020202030204" pitchFamily="34" charset="0"/>
                      </a:endParaRPr>
                    </a:p>
                  </a:txBody>
                  <a:tcPr marL="7620" marR="7620" marT="7620" marB="0" anchor="ctr">
                    <a:lnL w="12700" cap="flat" cmpd="sng" algn="ctr">
                      <a:solidFill>
                        <a:srgbClr val="58585A"/>
                      </a:solidFill>
                      <a:prstDash val="solid"/>
                      <a:round/>
                      <a:headEnd type="none" w="med" len="med"/>
                      <a:tailEnd type="none" w="med" len="med"/>
                    </a:lnL>
                    <a:lnR w="12700" cap="flat" cmpd="sng" algn="ctr">
                      <a:solidFill>
                        <a:srgbClr val="58585A"/>
                      </a:solidFill>
                      <a:prstDash val="solid"/>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lnTlToBr w="12700" cmpd="sng">
                      <a:noFill/>
                      <a:prstDash val="solid"/>
                    </a:lnTlToBr>
                    <a:lnBlToTr w="12700" cmpd="sng">
                      <a:noFill/>
                      <a:prstDash val="solid"/>
                    </a:lnBlToTr>
                    <a:solidFill>
                      <a:srgbClr val="EE5859">
                        <a:alpha val="10980"/>
                      </a:srgbClr>
                    </a:solidFill>
                  </a:tcPr>
                </a:tc>
                <a:tc>
                  <a:txBody>
                    <a:bodyPr/>
                    <a:lstStyle/>
                    <a:p>
                      <a:pPr algn="ctr" fontAlgn="ctr"/>
                      <a:r>
                        <a:rPr lang="en-US" sz="1500" u="none" strike="noStrike" dirty="0">
                          <a:solidFill>
                            <a:srgbClr val="58585A"/>
                          </a:solidFill>
                          <a:effectLst/>
                          <a:latin typeface="Arial Narrow" panose="020B0606020202030204" pitchFamily="34" charset="0"/>
                        </a:rPr>
                        <a:t>13%</a:t>
                      </a:r>
                      <a:endParaRPr lang="en-US" sz="1500" b="0" i="0" u="none" strike="noStrike" dirty="0">
                        <a:solidFill>
                          <a:srgbClr val="58585A"/>
                        </a:solidFill>
                        <a:effectLst/>
                        <a:latin typeface="Arial Narrow" panose="020B0606020202030204" pitchFamily="34" charset="0"/>
                      </a:endParaRPr>
                    </a:p>
                  </a:txBody>
                  <a:tcPr marL="7620" marR="7620" marT="7620" marB="0" anchor="ctr">
                    <a:lnL w="12700" cap="flat" cmpd="sng" algn="ctr">
                      <a:solidFill>
                        <a:srgbClr val="58585A"/>
                      </a:solidFill>
                      <a:prstDash val="solid"/>
                      <a:round/>
                      <a:headEnd type="none" w="med" len="med"/>
                      <a:tailEnd type="none" w="med" len="med"/>
                    </a:lnL>
                    <a:lnR w="12700" cmpd="sng">
                      <a:noFill/>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lnTlToBr w="12700" cmpd="sng">
                      <a:noFill/>
                      <a:prstDash val="solid"/>
                    </a:lnTlToBr>
                    <a:lnBlToTr w="12700" cmpd="sng">
                      <a:noFill/>
                      <a:prstDash val="solid"/>
                    </a:lnBlToTr>
                    <a:solidFill>
                      <a:srgbClr val="EE5859">
                        <a:alpha val="50196"/>
                      </a:srgbClr>
                    </a:solidFill>
                  </a:tcPr>
                </a:tc>
                <a:extLst>
                  <a:ext uri="{0D108BD9-81ED-4DB2-BD59-A6C34878D82A}">
                    <a16:rowId xmlns:a16="http://schemas.microsoft.com/office/drawing/2014/main" val="1175252621"/>
                  </a:ext>
                </a:extLst>
              </a:tr>
              <a:tr h="236056">
                <a:tc>
                  <a:txBody>
                    <a:bodyPr/>
                    <a:lstStyle/>
                    <a:p>
                      <a:pPr algn="l" fontAlgn="ctr"/>
                      <a:r>
                        <a:rPr lang="en-US" sz="1400" u="none" strike="noStrike" dirty="0">
                          <a:solidFill>
                            <a:srgbClr val="58585A"/>
                          </a:solidFill>
                          <a:effectLst/>
                          <a:latin typeface="Arial Narrow" panose="020B0606020202030204" pitchFamily="34" charset="0"/>
                        </a:rPr>
                        <a:t>Business-related expenses or loans</a:t>
                      </a:r>
                      <a:endParaRPr lang="en-US" sz="1400" b="0" i="0" u="none" strike="noStrike" dirty="0">
                        <a:solidFill>
                          <a:srgbClr val="58585A"/>
                        </a:solidFill>
                        <a:effectLst/>
                        <a:latin typeface="Arial Narrow" panose="020B0606020202030204" pitchFamily="34" charset="0"/>
                      </a:endParaRPr>
                    </a:p>
                  </a:txBody>
                  <a:tcPr marL="7620" marR="7620" marT="7620" marB="0" anchor="ctr">
                    <a:lnL w="12700" cmpd="sng">
                      <a:noFill/>
                    </a:lnL>
                    <a:lnR w="12700" cap="flat" cmpd="sng" algn="ctr">
                      <a:solidFill>
                        <a:srgbClr val="58585A"/>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500" u="none" strike="noStrike" dirty="0">
                          <a:solidFill>
                            <a:srgbClr val="58585A"/>
                          </a:solidFill>
                          <a:effectLst/>
                          <a:latin typeface="Arial Narrow" panose="020B0606020202030204" pitchFamily="34" charset="0"/>
                        </a:rPr>
                        <a:t>9%</a:t>
                      </a:r>
                      <a:endParaRPr lang="en-US" sz="1500" b="0" i="0" u="none" strike="noStrike" dirty="0">
                        <a:solidFill>
                          <a:srgbClr val="58585A"/>
                        </a:solidFill>
                        <a:effectLst/>
                        <a:latin typeface="Arial Narrow" panose="020B0606020202030204" pitchFamily="34" charset="0"/>
                      </a:endParaRPr>
                    </a:p>
                  </a:txBody>
                  <a:tcPr marL="7620" marR="7620" marT="7620" marB="0" anchor="ctr">
                    <a:lnL w="12700" cap="flat" cmpd="sng" algn="ctr">
                      <a:solidFill>
                        <a:srgbClr val="58585A"/>
                      </a:solidFill>
                      <a:prstDash val="solid"/>
                      <a:round/>
                      <a:headEnd type="none" w="med" len="med"/>
                      <a:tailEnd type="none" w="med" len="med"/>
                    </a:lnL>
                    <a:lnR w="12700" cap="flat" cmpd="sng" algn="ctr">
                      <a:solidFill>
                        <a:srgbClr val="58585A"/>
                      </a:solidFill>
                      <a:prstDash val="solid"/>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lnTlToBr w="12700" cmpd="sng">
                      <a:noFill/>
                      <a:prstDash val="solid"/>
                    </a:lnTlToBr>
                    <a:lnBlToTr w="12700" cmpd="sng">
                      <a:noFill/>
                      <a:prstDash val="solid"/>
                    </a:lnBlToTr>
                    <a:solidFill>
                      <a:srgbClr val="EE5859">
                        <a:alpha val="29804"/>
                      </a:srgbClr>
                    </a:solidFill>
                  </a:tcPr>
                </a:tc>
                <a:tc>
                  <a:txBody>
                    <a:bodyPr/>
                    <a:lstStyle/>
                    <a:p>
                      <a:pPr algn="ctr" fontAlgn="ctr"/>
                      <a:r>
                        <a:rPr lang="en-US" sz="1500" u="none" strike="noStrike" dirty="0">
                          <a:solidFill>
                            <a:srgbClr val="58585A"/>
                          </a:solidFill>
                          <a:effectLst/>
                          <a:latin typeface="Arial Narrow" panose="020B0606020202030204" pitchFamily="34" charset="0"/>
                        </a:rPr>
                        <a:t>5%</a:t>
                      </a:r>
                      <a:endParaRPr lang="en-US" sz="1500" b="0" i="0" u="none" strike="noStrike" dirty="0">
                        <a:solidFill>
                          <a:srgbClr val="58585A"/>
                        </a:solidFill>
                        <a:effectLst/>
                        <a:latin typeface="Arial Narrow" panose="020B0606020202030204" pitchFamily="34" charset="0"/>
                      </a:endParaRPr>
                    </a:p>
                  </a:txBody>
                  <a:tcPr marL="7620" marR="7620" marT="7620" marB="0" anchor="ctr">
                    <a:lnL w="12700" cap="flat" cmpd="sng" algn="ctr">
                      <a:solidFill>
                        <a:srgbClr val="58585A"/>
                      </a:solidFill>
                      <a:prstDash val="solid"/>
                      <a:round/>
                      <a:headEnd type="none" w="med" len="med"/>
                      <a:tailEnd type="none" w="med" len="med"/>
                    </a:lnL>
                    <a:lnR w="12700" cmpd="sng">
                      <a:noFill/>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98969081"/>
                  </a:ext>
                </a:extLst>
              </a:tr>
              <a:tr h="236056">
                <a:tc>
                  <a:txBody>
                    <a:bodyPr/>
                    <a:lstStyle/>
                    <a:p>
                      <a:pPr algn="l" fontAlgn="ctr"/>
                      <a:r>
                        <a:rPr lang="en-US" sz="1400" b="0" i="0" u="none" strike="noStrike" dirty="0">
                          <a:solidFill>
                            <a:srgbClr val="58585A"/>
                          </a:solidFill>
                          <a:effectLst/>
                          <a:latin typeface="Arial Narrow" panose="020B0606020202030204" pitchFamily="34" charset="0"/>
                        </a:rPr>
                        <a:t>Weddings</a:t>
                      </a:r>
                    </a:p>
                  </a:txBody>
                  <a:tcPr marL="7620" marR="7620" marT="7620" marB="0" anchor="ctr">
                    <a:lnL w="12700" cmpd="sng">
                      <a:noFill/>
                    </a:lnL>
                    <a:lnR w="12700" cap="flat" cmpd="sng" algn="ctr">
                      <a:solidFill>
                        <a:srgbClr val="58585A"/>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500" u="none" strike="noStrike" dirty="0">
                          <a:solidFill>
                            <a:srgbClr val="58585A"/>
                          </a:solidFill>
                          <a:effectLst/>
                          <a:latin typeface="Arial Narrow" panose="020B0606020202030204" pitchFamily="34" charset="0"/>
                        </a:rPr>
                        <a:t>2%</a:t>
                      </a:r>
                      <a:endParaRPr lang="en-US" sz="1500" b="0" i="0" u="none" strike="noStrike" dirty="0">
                        <a:solidFill>
                          <a:srgbClr val="58585A"/>
                        </a:solidFill>
                        <a:effectLst/>
                        <a:latin typeface="Arial Narrow" panose="020B0606020202030204" pitchFamily="34" charset="0"/>
                      </a:endParaRPr>
                    </a:p>
                  </a:txBody>
                  <a:tcPr marL="7620" marR="7620" marT="7620" marB="0" anchor="ctr">
                    <a:lnL w="12700" cap="flat" cmpd="sng" algn="ctr">
                      <a:solidFill>
                        <a:srgbClr val="58585A"/>
                      </a:solidFill>
                      <a:prstDash val="solid"/>
                      <a:round/>
                      <a:headEnd type="none" w="med" len="med"/>
                      <a:tailEnd type="none" w="med" len="med"/>
                    </a:lnL>
                    <a:lnR w="12700" cap="flat" cmpd="sng" algn="ctr">
                      <a:solidFill>
                        <a:srgbClr val="58585A"/>
                      </a:solidFill>
                      <a:prstDash val="solid"/>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lnTlToBr w="12700" cmpd="sng">
                      <a:noFill/>
                      <a:prstDash val="solid"/>
                    </a:lnTlToBr>
                    <a:lnBlToTr w="12700" cmpd="sng">
                      <a:noFill/>
                      <a:prstDash val="solid"/>
                    </a:lnBlToTr>
                    <a:solidFill>
                      <a:schemeClr val="bg1">
                        <a:alpha val="10000"/>
                      </a:schemeClr>
                    </a:solidFill>
                  </a:tcPr>
                </a:tc>
                <a:tc>
                  <a:txBody>
                    <a:bodyPr/>
                    <a:lstStyle/>
                    <a:p>
                      <a:pPr algn="ctr" fontAlgn="ctr"/>
                      <a:r>
                        <a:rPr lang="en-US" sz="1500" u="none" strike="noStrike" dirty="0">
                          <a:solidFill>
                            <a:srgbClr val="58585A"/>
                          </a:solidFill>
                          <a:effectLst/>
                          <a:latin typeface="Arial Narrow" panose="020B0606020202030204" pitchFamily="34" charset="0"/>
                        </a:rPr>
                        <a:t>8%</a:t>
                      </a:r>
                      <a:endParaRPr lang="en-US" sz="1500" b="0" i="0" u="none" strike="noStrike" dirty="0">
                        <a:solidFill>
                          <a:srgbClr val="58585A"/>
                        </a:solidFill>
                        <a:effectLst/>
                        <a:latin typeface="Arial Narrow" panose="020B0606020202030204" pitchFamily="34" charset="0"/>
                      </a:endParaRPr>
                    </a:p>
                  </a:txBody>
                  <a:tcPr marL="7620" marR="7620" marT="7620" marB="0" anchor="ctr">
                    <a:lnL w="12700" cap="flat" cmpd="sng" algn="ctr">
                      <a:solidFill>
                        <a:srgbClr val="58585A"/>
                      </a:solidFill>
                      <a:prstDash val="solid"/>
                      <a:round/>
                      <a:headEnd type="none" w="med" len="med"/>
                      <a:tailEnd type="none" w="med" len="med"/>
                    </a:lnL>
                    <a:lnR w="12700" cmpd="sng">
                      <a:noFill/>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lnTlToBr w="12700" cmpd="sng">
                      <a:noFill/>
                      <a:prstDash val="solid"/>
                    </a:lnTlToBr>
                    <a:lnBlToTr w="12700" cmpd="sng">
                      <a:noFill/>
                      <a:prstDash val="solid"/>
                    </a:lnBlToTr>
                    <a:solidFill>
                      <a:srgbClr val="EE5859">
                        <a:alpha val="30196"/>
                      </a:srgbClr>
                    </a:solidFill>
                  </a:tcPr>
                </a:tc>
                <a:extLst>
                  <a:ext uri="{0D108BD9-81ED-4DB2-BD59-A6C34878D82A}">
                    <a16:rowId xmlns:a16="http://schemas.microsoft.com/office/drawing/2014/main" val="3608108237"/>
                  </a:ext>
                </a:extLst>
              </a:tr>
              <a:tr h="236056">
                <a:tc>
                  <a:txBody>
                    <a:bodyPr/>
                    <a:lstStyle/>
                    <a:p>
                      <a:pPr algn="l" fontAlgn="ctr"/>
                      <a:r>
                        <a:rPr lang="en-US" sz="1400" u="none" strike="noStrike" dirty="0">
                          <a:solidFill>
                            <a:srgbClr val="58585A"/>
                          </a:solidFill>
                          <a:effectLst/>
                          <a:latin typeface="Arial Narrow" panose="020B0606020202030204" pitchFamily="34" charset="0"/>
                        </a:rPr>
                        <a:t>Food</a:t>
                      </a:r>
                      <a:endParaRPr lang="en-US" sz="1400" b="0" i="0" u="none" strike="noStrike" dirty="0">
                        <a:solidFill>
                          <a:srgbClr val="58585A"/>
                        </a:solidFill>
                        <a:effectLst/>
                        <a:latin typeface="Arial Narrow" panose="020B0606020202030204" pitchFamily="34" charset="0"/>
                      </a:endParaRPr>
                    </a:p>
                  </a:txBody>
                  <a:tcPr marL="7620" marR="7620" marT="7620" marB="0" anchor="ctr">
                    <a:lnL w="12700" cmpd="sng">
                      <a:noFill/>
                    </a:lnL>
                    <a:lnR w="12700" cap="flat" cmpd="sng" algn="ctr">
                      <a:solidFill>
                        <a:srgbClr val="58585A"/>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500" u="none" strike="noStrike" dirty="0">
                          <a:solidFill>
                            <a:srgbClr val="58585A"/>
                          </a:solidFill>
                          <a:effectLst/>
                          <a:latin typeface="Arial Narrow" panose="020B0606020202030204" pitchFamily="34" charset="0"/>
                        </a:rPr>
                        <a:t>1%</a:t>
                      </a:r>
                      <a:endParaRPr lang="en-US" sz="1500" b="0" i="0" u="none" strike="noStrike" dirty="0">
                        <a:solidFill>
                          <a:srgbClr val="58585A"/>
                        </a:solidFill>
                        <a:effectLst/>
                        <a:latin typeface="Arial Narrow" panose="020B0606020202030204" pitchFamily="34" charset="0"/>
                      </a:endParaRPr>
                    </a:p>
                  </a:txBody>
                  <a:tcPr marL="7620" marR="7620" marT="7620" marB="0" anchor="ctr">
                    <a:lnL w="12700" cap="flat" cmpd="sng" algn="ctr">
                      <a:solidFill>
                        <a:srgbClr val="58585A"/>
                      </a:solidFill>
                      <a:prstDash val="solid"/>
                      <a:round/>
                      <a:headEnd type="none" w="med" len="med"/>
                      <a:tailEnd type="none" w="med" len="med"/>
                    </a:lnL>
                    <a:lnR w="12700" cap="flat" cmpd="sng" algn="ctr">
                      <a:solidFill>
                        <a:srgbClr val="58585A"/>
                      </a:solidFill>
                      <a:prstDash val="solid"/>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lnTlToBr w="12700" cmpd="sng">
                      <a:noFill/>
                      <a:prstDash val="solid"/>
                    </a:lnTlToBr>
                    <a:lnBlToTr w="12700" cmpd="sng">
                      <a:noFill/>
                      <a:prstDash val="solid"/>
                    </a:lnBlToTr>
                    <a:solidFill>
                      <a:srgbClr val="FFFFFF">
                        <a:alpha val="9804"/>
                      </a:srgbClr>
                    </a:solidFill>
                  </a:tcPr>
                </a:tc>
                <a:tc>
                  <a:txBody>
                    <a:bodyPr/>
                    <a:lstStyle/>
                    <a:p>
                      <a:pPr algn="ctr" fontAlgn="ctr"/>
                      <a:r>
                        <a:rPr lang="en-US" sz="1500" u="none" strike="noStrike" dirty="0">
                          <a:solidFill>
                            <a:srgbClr val="58585A"/>
                          </a:solidFill>
                          <a:effectLst/>
                          <a:latin typeface="Arial Narrow" panose="020B0606020202030204" pitchFamily="34" charset="0"/>
                        </a:rPr>
                        <a:t>8%</a:t>
                      </a:r>
                      <a:endParaRPr lang="en-US" sz="1500" b="0" i="0" u="none" strike="noStrike" dirty="0">
                        <a:solidFill>
                          <a:srgbClr val="58585A"/>
                        </a:solidFill>
                        <a:effectLst/>
                        <a:latin typeface="Arial Narrow" panose="020B0606020202030204" pitchFamily="34" charset="0"/>
                      </a:endParaRPr>
                    </a:p>
                  </a:txBody>
                  <a:tcPr marL="7620" marR="7620" marT="7620" marB="0" anchor="ctr">
                    <a:lnL w="12700" cap="flat" cmpd="sng" algn="ctr">
                      <a:solidFill>
                        <a:srgbClr val="58585A"/>
                      </a:solidFill>
                      <a:prstDash val="solid"/>
                      <a:round/>
                      <a:headEnd type="none" w="med" len="med"/>
                      <a:tailEnd type="none" w="med" len="med"/>
                    </a:lnL>
                    <a:lnR w="12700" cmpd="sng">
                      <a:noFill/>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lnTlToBr w="12700" cmpd="sng">
                      <a:noFill/>
                      <a:prstDash val="solid"/>
                    </a:lnTlToBr>
                    <a:lnBlToTr w="12700" cmpd="sng">
                      <a:noFill/>
                      <a:prstDash val="solid"/>
                    </a:lnBlToTr>
                    <a:solidFill>
                      <a:srgbClr val="EE5859">
                        <a:alpha val="30196"/>
                      </a:srgbClr>
                    </a:solidFill>
                  </a:tcPr>
                </a:tc>
                <a:extLst>
                  <a:ext uri="{0D108BD9-81ED-4DB2-BD59-A6C34878D82A}">
                    <a16:rowId xmlns:a16="http://schemas.microsoft.com/office/drawing/2014/main" val="3633705886"/>
                  </a:ext>
                </a:extLst>
              </a:tr>
              <a:tr h="236056">
                <a:tc>
                  <a:txBody>
                    <a:bodyPr/>
                    <a:lstStyle/>
                    <a:p>
                      <a:pPr algn="l" fontAlgn="ctr"/>
                      <a:r>
                        <a:rPr lang="en-US" sz="1400" b="0" i="0" u="none" strike="noStrike" dirty="0">
                          <a:solidFill>
                            <a:srgbClr val="58585A"/>
                          </a:solidFill>
                          <a:effectLst/>
                          <a:latin typeface="Arial Narrow" panose="020B0606020202030204" pitchFamily="34" charset="0"/>
                        </a:rPr>
                        <a:t>Healthcare</a:t>
                      </a:r>
                    </a:p>
                  </a:txBody>
                  <a:tcPr marL="7620" marR="7620" marT="7620" marB="0" anchor="ctr">
                    <a:lnL w="12700" cmpd="sng">
                      <a:noFill/>
                    </a:lnL>
                    <a:lnR w="12700" cap="flat" cmpd="sng" algn="ctr">
                      <a:solidFill>
                        <a:srgbClr val="58585A"/>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500" u="none" strike="noStrike" dirty="0">
                          <a:solidFill>
                            <a:srgbClr val="58585A"/>
                          </a:solidFill>
                          <a:effectLst/>
                          <a:latin typeface="Arial Narrow" panose="020B0606020202030204" pitchFamily="34" charset="0"/>
                        </a:rPr>
                        <a:t>4%</a:t>
                      </a:r>
                      <a:endParaRPr lang="en-US" sz="1500" b="0" i="0" u="none" strike="noStrike" dirty="0">
                        <a:solidFill>
                          <a:srgbClr val="58585A"/>
                        </a:solidFill>
                        <a:effectLst/>
                        <a:latin typeface="Arial Narrow" panose="020B0606020202030204" pitchFamily="34" charset="0"/>
                      </a:endParaRPr>
                    </a:p>
                  </a:txBody>
                  <a:tcPr marL="7620" marR="7620" marT="7620" marB="0" anchor="ctr">
                    <a:lnL w="12700" cap="flat" cmpd="sng" algn="ctr">
                      <a:solidFill>
                        <a:srgbClr val="58585A"/>
                      </a:solidFill>
                      <a:prstDash val="solid"/>
                      <a:round/>
                      <a:headEnd type="none" w="med" len="med"/>
                      <a:tailEnd type="none" w="med" len="med"/>
                    </a:lnL>
                    <a:lnR w="12700" cap="flat" cmpd="sng" algn="ctr">
                      <a:solidFill>
                        <a:srgbClr val="58585A"/>
                      </a:solidFill>
                      <a:prstDash val="solid"/>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500" u="none" strike="noStrike" dirty="0">
                          <a:solidFill>
                            <a:srgbClr val="58585A"/>
                          </a:solidFill>
                          <a:effectLst/>
                          <a:latin typeface="Arial Narrow" panose="020B0606020202030204" pitchFamily="34" charset="0"/>
                        </a:rPr>
                        <a:t>5%</a:t>
                      </a:r>
                      <a:endParaRPr lang="en-US" sz="1500" b="0" i="0" u="none" strike="noStrike" dirty="0">
                        <a:solidFill>
                          <a:srgbClr val="58585A"/>
                        </a:solidFill>
                        <a:effectLst/>
                        <a:latin typeface="Arial Narrow" panose="020B0606020202030204" pitchFamily="34" charset="0"/>
                      </a:endParaRPr>
                    </a:p>
                  </a:txBody>
                  <a:tcPr marL="7620" marR="7620" marT="7620" marB="0" anchor="ctr">
                    <a:lnL w="12700" cap="flat" cmpd="sng" algn="ctr">
                      <a:solidFill>
                        <a:srgbClr val="58585A"/>
                      </a:solidFill>
                      <a:prstDash val="solid"/>
                      <a:round/>
                      <a:headEnd type="none" w="med" len="med"/>
                      <a:tailEnd type="none" w="med" len="med"/>
                    </a:lnL>
                    <a:lnR w="12700" cmpd="sng">
                      <a:noFill/>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74083255"/>
                  </a:ext>
                </a:extLst>
              </a:tr>
            </a:tbl>
          </a:graphicData>
        </a:graphic>
      </p:graphicFrame>
      <p:sp>
        <p:nvSpPr>
          <p:cNvPr id="48" name="TextBox 47">
            <a:extLst>
              <a:ext uri="{FF2B5EF4-FFF2-40B4-BE49-F238E27FC236}">
                <a16:creationId xmlns:a16="http://schemas.microsoft.com/office/drawing/2014/main" id="{1B8CFE3F-DFB9-3A48-9420-B76DBD82EB15}"/>
              </a:ext>
            </a:extLst>
          </p:cNvPr>
          <p:cNvSpPr txBox="1"/>
          <p:nvPr/>
        </p:nvSpPr>
        <p:spPr>
          <a:xfrm>
            <a:off x="294736" y="3943611"/>
            <a:ext cx="5633624" cy="323165"/>
          </a:xfrm>
          <a:prstGeom prst="rect">
            <a:avLst/>
          </a:prstGeom>
          <a:noFill/>
        </p:spPr>
        <p:txBody>
          <a:bodyPr wrap="square" rtlCol="0">
            <a:spAutoFit/>
          </a:bodyPr>
          <a:lstStyle/>
          <a:p>
            <a:r>
              <a:rPr lang="en-US" sz="1500" b="1" dirty="0">
                <a:solidFill>
                  <a:srgbClr val="58585A"/>
                </a:solidFill>
                <a:latin typeface="Arial Narrow" panose="020B0606020202030204" pitchFamily="34" charset="0"/>
              </a:rPr>
              <a:t>Most commonly reported reasons for taking on debt*:</a:t>
            </a:r>
            <a:endParaRPr lang="en-US" sz="1500" b="1" dirty="0">
              <a:latin typeface="Arial Narrow" panose="020B0606020202030204" pitchFamily="34" charset="0"/>
            </a:endParaRPr>
          </a:p>
        </p:txBody>
      </p:sp>
      <p:sp>
        <p:nvSpPr>
          <p:cNvPr id="50" name="TextBox 49">
            <a:extLst>
              <a:ext uri="{FF2B5EF4-FFF2-40B4-BE49-F238E27FC236}">
                <a16:creationId xmlns:a16="http://schemas.microsoft.com/office/drawing/2014/main" id="{722F9A2D-1992-FC4D-8C93-78D5D18AE5B7}"/>
              </a:ext>
            </a:extLst>
          </p:cNvPr>
          <p:cNvSpPr txBox="1"/>
          <p:nvPr/>
        </p:nvSpPr>
        <p:spPr>
          <a:xfrm>
            <a:off x="324341" y="1371635"/>
            <a:ext cx="3709777" cy="553998"/>
          </a:xfrm>
          <a:prstGeom prst="rect">
            <a:avLst/>
          </a:prstGeom>
          <a:noFill/>
        </p:spPr>
        <p:txBody>
          <a:bodyPr wrap="square" rtlCol="0">
            <a:spAutoFit/>
          </a:bodyPr>
          <a:lstStyle/>
          <a:p>
            <a:r>
              <a:rPr lang="en-US" sz="1500" b="1" dirty="0">
                <a:solidFill>
                  <a:srgbClr val="58585A"/>
                </a:solidFill>
                <a:latin typeface="Arial Narrow" panose="020B0606020202030204" pitchFamily="34" charset="0"/>
              </a:rPr>
              <a:t>% of households by debt </a:t>
            </a:r>
            <a:r>
              <a:rPr lang="en-US" sz="1500" b="1" dirty="0" smtClean="0">
                <a:solidFill>
                  <a:srgbClr val="58585A"/>
                </a:solidFill>
                <a:latin typeface="Arial Narrow" panose="020B0606020202030204" pitchFamily="34" charset="0"/>
              </a:rPr>
              <a:t>value at the time of data collection</a:t>
            </a:r>
            <a:endParaRPr lang="en-US" sz="1500" b="1" dirty="0">
              <a:latin typeface="Arial Narrow" panose="020B0606020202030204" pitchFamily="34" charset="0"/>
            </a:endParaRPr>
          </a:p>
        </p:txBody>
      </p:sp>
      <p:pic>
        <p:nvPicPr>
          <p:cNvPr id="62" name="Picture 61">
            <a:extLst>
              <a:ext uri="{FF2B5EF4-FFF2-40B4-BE49-F238E27FC236}">
                <a16:creationId xmlns:a16="http://schemas.microsoft.com/office/drawing/2014/main" id="{C48F13FE-08F0-3543-95B4-07076461C07B}"/>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100000"/>
                    </a14:imgEffect>
                  </a14:imgLayer>
                </a14:imgProps>
              </a:ext>
            </a:extLst>
          </a:blip>
          <a:stretch>
            <a:fillRect/>
          </a:stretch>
        </p:blipFill>
        <p:spPr>
          <a:xfrm>
            <a:off x="164896" y="168285"/>
            <a:ext cx="920750" cy="920750"/>
          </a:xfrm>
          <a:prstGeom prst="rect">
            <a:avLst/>
          </a:prstGeom>
        </p:spPr>
      </p:pic>
      <p:sp>
        <p:nvSpPr>
          <p:cNvPr id="8" name="TextBox 7">
            <a:extLst>
              <a:ext uri="{FF2B5EF4-FFF2-40B4-BE49-F238E27FC236}">
                <a16:creationId xmlns:a16="http://schemas.microsoft.com/office/drawing/2014/main" id="{F2BE6D33-4146-6449-99CB-7E6F2052C3B8}"/>
              </a:ext>
            </a:extLst>
          </p:cNvPr>
          <p:cNvSpPr txBox="1"/>
          <p:nvPr/>
        </p:nvSpPr>
        <p:spPr>
          <a:xfrm>
            <a:off x="201284" y="6010488"/>
            <a:ext cx="2576346" cy="246221"/>
          </a:xfrm>
          <a:prstGeom prst="rect">
            <a:avLst/>
          </a:prstGeom>
          <a:noFill/>
        </p:spPr>
        <p:txBody>
          <a:bodyPr wrap="none" rtlCol="0">
            <a:spAutoFit/>
          </a:bodyPr>
          <a:lstStyle/>
          <a:p>
            <a:r>
              <a:rPr lang="en-GB" sz="1000" dirty="0">
                <a:solidFill>
                  <a:srgbClr val="58585A"/>
                </a:solidFill>
                <a:latin typeface="Arial Narrow" panose="020B0604020202020204" pitchFamily="34" charset="0"/>
                <a:cs typeface="Arial Narrow" panose="020B0604020202020204" pitchFamily="34" charset="0"/>
              </a:rPr>
              <a:t>* As a percentage of HHs reporting a debt value &gt; 0</a:t>
            </a:r>
          </a:p>
        </p:txBody>
      </p:sp>
      <p:pic>
        <p:nvPicPr>
          <p:cNvPr id="3" name="Picture 2">
            <a:extLst>
              <a:ext uri="{FF2B5EF4-FFF2-40B4-BE49-F238E27FC236}">
                <a16:creationId xmlns:a16="http://schemas.microsoft.com/office/drawing/2014/main" id="{B9951A05-DADE-2D4D-9C47-28DBD3BF974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699048" y="2060661"/>
            <a:ext cx="3409093" cy="4096523"/>
          </a:xfrm>
          <a:prstGeom prst="rect">
            <a:avLst/>
          </a:prstGeom>
        </p:spPr>
      </p:pic>
      <p:sp>
        <p:nvSpPr>
          <p:cNvPr id="10" name="TextBox 9">
            <a:extLst>
              <a:ext uri="{FF2B5EF4-FFF2-40B4-BE49-F238E27FC236}">
                <a16:creationId xmlns:a16="http://schemas.microsoft.com/office/drawing/2014/main" id="{FB008C85-5DFA-664E-8131-F818865E1E93}"/>
              </a:ext>
            </a:extLst>
          </p:cNvPr>
          <p:cNvSpPr txBox="1"/>
          <p:nvPr/>
        </p:nvSpPr>
        <p:spPr>
          <a:xfrm>
            <a:off x="5235386" y="1366504"/>
            <a:ext cx="3709777" cy="553998"/>
          </a:xfrm>
          <a:prstGeom prst="rect">
            <a:avLst/>
          </a:prstGeom>
          <a:noFill/>
        </p:spPr>
        <p:txBody>
          <a:bodyPr wrap="square" rtlCol="0">
            <a:spAutoFit/>
          </a:bodyPr>
          <a:lstStyle/>
          <a:p>
            <a:r>
              <a:rPr lang="en-US" sz="1500" b="1" dirty="0">
                <a:solidFill>
                  <a:srgbClr val="58585A"/>
                </a:solidFill>
                <a:latin typeface="Arial Narrow" panose="020B0606020202030204" pitchFamily="34" charset="0"/>
              </a:rPr>
              <a:t>% of households </a:t>
            </a:r>
            <a:r>
              <a:rPr lang="en-US" sz="1500" b="1" dirty="0" smtClean="0">
                <a:solidFill>
                  <a:srgbClr val="58585A"/>
                </a:solidFill>
                <a:latin typeface="Arial Narrow" panose="020B0606020202030204" pitchFamily="34" charset="0"/>
              </a:rPr>
              <a:t>in the Gaza Strip who reported </a:t>
            </a:r>
            <a:r>
              <a:rPr lang="en-US" sz="1500" b="1" dirty="0">
                <a:solidFill>
                  <a:srgbClr val="58585A"/>
                </a:solidFill>
                <a:latin typeface="Arial Narrow" panose="020B0606020202030204" pitchFamily="34" charset="0"/>
              </a:rPr>
              <a:t>a debt value of more than 5,000 NIS</a:t>
            </a:r>
            <a:endParaRPr lang="en-US" sz="1500" b="1" dirty="0">
              <a:latin typeface="Arial Narrow" panose="020B0606020202030204" pitchFamily="34" charset="0"/>
            </a:endParaRPr>
          </a:p>
        </p:txBody>
      </p:sp>
    </p:spTree>
    <p:extLst>
      <p:ext uri="{BB962C8B-B14F-4D97-AF65-F5344CB8AC3E}">
        <p14:creationId xmlns:p14="http://schemas.microsoft.com/office/powerpoint/2010/main" val="12735873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78A059-EBF0-434C-AD30-E5BC4475143F}"/>
              </a:ext>
            </a:extLst>
          </p:cNvPr>
          <p:cNvSpPr>
            <a:spLocks noGrp="1"/>
          </p:cNvSpPr>
          <p:nvPr>
            <p:ph type="ctrTitle"/>
          </p:nvPr>
        </p:nvSpPr>
        <p:spPr>
          <a:xfrm>
            <a:off x="1217329" y="271089"/>
            <a:ext cx="8620038" cy="724646"/>
          </a:xfrm>
        </p:spPr>
        <p:txBody>
          <a:bodyPr/>
          <a:lstStyle/>
          <a:p>
            <a:r>
              <a:rPr lang="en-US" sz="3200" dirty="0"/>
              <a:t>FOOD SECURITY  |  Food Consumption Score</a:t>
            </a:r>
          </a:p>
        </p:txBody>
      </p:sp>
      <p:sp>
        <p:nvSpPr>
          <p:cNvPr id="39" name="TextBox 38">
            <a:extLst>
              <a:ext uri="{FF2B5EF4-FFF2-40B4-BE49-F238E27FC236}">
                <a16:creationId xmlns:a16="http://schemas.microsoft.com/office/drawing/2014/main" id="{6E624C5F-8713-BF43-A7EB-5185DD684F48}"/>
              </a:ext>
            </a:extLst>
          </p:cNvPr>
          <p:cNvSpPr txBox="1"/>
          <p:nvPr/>
        </p:nvSpPr>
        <p:spPr>
          <a:xfrm>
            <a:off x="312176" y="1359132"/>
            <a:ext cx="4299011" cy="830997"/>
          </a:xfrm>
          <a:prstGeom prst="rect">
            <a:avLst/>
          </a:prstGeom>
          <a:noFill/>
        </p:spPr>
        <p:txBody>
          <a:bodyPr wrap="square" rtlCol="0">
            <a:spAutoFit/>
          </a:bodyPr>
          <a:lstStyle/>
          <a:p>
            <a:r>
              <a:rPr lang="en-US" sz="1600" b="1" dirty="0">
                <a:solidFill>
                  <a:srgbClr val="58585A"/>
                </a:solidFill>
                <a:latin typeface="Arial Narrow" panose="020B0606020202030204" pitchFamily="34" charset="0"/>
              </a:rPr>
              <a:t>% of households in the Gaza Strip with an acceptable, borderline and poor Food Consumption Score*</a:t>
            </a:r>
            <a:endParaRPr lang="en-US" sz="1600" b="1" dirty="0">
              <a:latin typeface="Arial Narrow" panose="020B0606020202030204" pitchFamily="34" charset="0"/>
            </a:endParaRPr>
          </a:p>
        </p:txBody>
      </p:sp>
      <p:graphicFrame>
        <p:nvGraphicFramePr>
          <p:cNvPr id="42" name="Chart 41">
            <a:extLst>
              <a:ext uri="{FF2B5EF4-FFF2-40B4-BE49-F238E27FC236}">
                <a16:creationId xmlns:a16="http://schemas.microsoft.com/office/drawing/2014/main" id="{39F0ECF8-123F-1442-A2B9-F537AD21986E}"/>
              </a:ext>
            </a:extLst>
          </p:cNvPr>
          <p:cNvGraphicFramePr/>
          <p:nvPr>
            <p:extLst>
              <p:ext uri="{D42A27DB-BD31-4B8C-83A1-F6EECF244321}">
                <p14:modId xmlns:p14="http://schemas.microsoft.com/office/powerpoint/2010/main" val="134289728"/>
              </p:ext>
            </p:extLst>
          </p:nvPr>
        </p:nvGraphicFramePr>
        <p:xfrm>
          <a:off x="-95464" y="2273666"/>
          <a:ext cx="2466183" cy="190402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3" name="Chart 42">
            <a:extLst>
              <a:ext uri="{FF2B5EF4-FFF2-40B4-BE49-F238E27FC236}">
                <a16:creationId xmlns:a16="http://schemas.microsoft.com/office/drawing/2014/main" id="{AF1E8D39-1634-E546-BFA1-E03100BBA47A}"/>
              </a:ext>
            </a:extLst>
          </p:cNvPr>
          <p:cNvGraphicFramePr/>
          <p:nvPr>
            <p:extLst>
              <p:ext uri="{D42A27DB-BD31-4B8C-83A1-F6EECF244321}">
                <p14:modId xmlns:p14="http://schemas.microsoft.com/office/powerpoint/2010/main" val="3469773677"/>
              </p:ext>
            </p:extLst>
          </p:nvPr>
        </p:nvGraphicFramePr>
        <p:xfrm>
          <a:off x="1692553" y="2273665"/>
          <a:ext cx="2466183" cy="1904027"/>
        </p:xfrm>
        <a:graphic>
          <a:graphicData uri="http://schemas.openxmlformats.org/drawingml/2006/chart">
            <c:chart xmlns:c="http://schemas.openxmlformats.org/drawingml/2006/chart" xmlns:r="http://schemas.openxmlformats.org/officeDocument/2006/relationships" r:id="rId4"/>
          </a:graphicData>
        </a:graphic>
      </p:graphicFrame>
      <p:sp>
        <p:nvSpPr>
          <p:cNvPr id="44" name="TextBox 43">
            <a:extLst>
              <a:ext uri="{FF2B5EF4-FFF2-40B4-BE49-F238E27FC236}">
                <a16:creationId xmlns:a16="http://schemas.microsoft.com/office/drawing/2014/main" id="{41E5369E-3471-D440-900A-E5FE55928E25}"/>
              </a:ext>
            </a:extLst>
          </p:cNvPr>
          <p:cNvSpPr txBox="1"/>
          <p:nvPr/>
        </p:nvSpPr>
        <p:spPr>
          <a:xfrm>
            <a:off x="449232" y="4099807"/>
            <a:ext cx="1401841" cy="292388"/>
          </a:xfrm>
          <a:prstGeom prst="rect">
            <a:avLst/>
          </a:prstGeom>
          <a:noFill/>
        </p:spPr>
        <p:txBody>
          <a:bodyPr wrap="square" rtlCol="0">
            <a:spAutoFit/>
          </a:bodyPr>
          <a:lstStyle/>
          <a:p>
            <a:pPr>
              <a:defRPr/>
            </a:pPr>
            <a:r>
              <a:rPr lang="fr-CH" sz="1300" b="1" dirty="0">
                <a:solidFill>
                  <a:srgbClr val="58585A"/>
                </a:solidFill>
                <a:latin typeface="Arial Narrow" panose="020B0606020202030204" pitchFamily="34" charset="0"/>
              </a:rPr>
              <a:t>Non-</a:t>
            </a:r>
            <a:r>
              <a:rPr lang="fr-CH" sz="1300" b="1" dirty="0" err="1">
                <a:solidFill>
                  <a:srgbClr val="58585A"/>
                </a:solidFill>
                <a:latin typeface="Arial Narrow" panose="020B0606020202030204" pitchFamily="34" charset="0"/>
              </a:rPr>
              <a:t>refugee</a:t>
            </a:r>
            <a:r>
              <a:rPr lang="fr-CH" sz="1300" b="1" dirty="0">
                <a:solidFill>
                  <a:srgbClr val="58585A"/>
                </a:solidFill>
                <a:latin typeface="Arial Narrow" panose="020B0606020202030204" pitchFamily="34" charset="0"/>
              </a:rPr>
              <a:t> </a:t>
            </a:r>
            <a:r>
              <a:rPr lang="fr-CH" sz="1300" b="1" dirty="0" err="1">
                <a:solidFill>
                  <a:srgbClr val="58585A"/>
                </a:solidFill>
                <a:latin typeface="Arial Narrow" panose="020B0606020202030204" pitchFamily="34" charset="0"/>
              </a:rPr>
              <a:t>HHs</a:t>
            </a:r>
            <a:endParaRPr lang="fr-CH" sz="1300" b="1" dirty="0">
              <a:solidFill>
                <a:srgbClr val="58585A"/>
              </a:solidFill>
              <a:latin typeface="Arial Narrow" panose="020B0606020202030204" pitchFamily="34" charset="0"/>
            </a:endParaRPr>
          </a:p>
        </p:txBody>
      </p:sp>
      <p:sp>
        <p:nvSpPr>
          <p:cNvPr id="45" name="TextBox 44">
            <a:extLst>
              <a:ext uri="{FF2B5EF4-FFF2-40B4-BE49-F238E27FC236}">
                <a16:creationId xmlns:a16="http://schemas.microsoft.com/office/drawing/2014/main" id="{3C5596FB-45D8-134E-BBC8-9C2351DB1614}"/>
              </a:ext>
            </a:extLst>
          </p:cNvPr>
          <p:cNvSpPr txBox="1"/>
          <p:nvPr/>
        </p:nvSpPr>
        <p:spPr>
          <a:xfrm>
            <a:off x="2473397" y="4099807"/>
            <a:ext cx="1204486" cy="292388"/>
          </a:xfrm>
          <a:prstGeom prst="rect">
            <a:avLst/>
          </a:prstGeom>
          <a:noFill/>
        </p:spPr>
        <p:txBody>
          <a:bodyPr wrap="square" rtlCol="0">
            <a:spAutoFit/>
          </a:bodyPr>
          <a:lstStyle/>
          <a:p>
            <a:pPr>
              <a:defRPr/>
            </a:pPr>
            <a:r>
              <a:rPr lang="fr-CH" sz="1300" b="1" dirty="0" err="1">
                <a:solidFill>
                  <a:srgbClr val="58585A"/>
                </a:solidFill>
                <a:latin typeface="Arial Narrow" panose="020B0606020202030204" pitchFamily="34" charset="0"/>
              </a:rPr>
              <a:t>Refugee</a:t>
            </a:r>
            <a:r>
              <a:rPr lang="fr-CH" sz="1300" b="1" dirty="0">
                <a:solidFill>
                  <a:srgbClr val="58585A"/>
                </a:solidFill>
                <a:latin typeface="Arial Narrow" panose="020B0606020202030204" pitchFamily="34" charset="0"/>
              </a:rPr>
              <a:t> </a:t>
            </a:r>
            <a:r>
              <a:rPr lang="fr-CH" sz="1300" b="1" dirty="0" err="1">
                <a:solidFill>
                  <a:srgbClr val="58585A"/>
                </a:solidFill>
                <a:latin typeface="Arial Narrow" panose="020B0606020202030204" pitchFamily="34" charset="0"/>
              </a:rPr>
              <a:t>HHs</a:t>
            </a:r>
            <a:endParaRPr lang="fr-CH" sz="1300" b="1" dirty="0">
              <a:solidFill>
                <a:srgbClr val="58585A"/>
              </a:solidFill>
              <a:latin typeface="Arial Narrow" panose="020B0606020202030204" pitchFamily="34" charset="0"/>
            </a:endParaRPr>
          </a:p>
        </p:txBody>
      </p:sp>
      <p:pic>
        <p:nvPicPr>
          <p:cNvPr id="56" name="Picture 55">
            <a:extLst>
              <a:ext uri="{FF2B5EF4-FFF2-40B4-BE49-F238E27FC236}">
                <a16:creationId xmlns:a16="http://schemas.microsoft.com/office/drawing/2014/main" id="{6DF5E234-81A4-6D48-9901-42B647924195}"/>
              </a:ext>
            </a:extLst>
          </p:cNvPr>
          <p:cNvPicPr>
            <a:picLocks noChangeAspect="1"/>
          </p:cNvPicPr>
          <p:nvPr/>
        </p:nvPicPr>
        <p:blipFill>
          <a:blip r:embed="rId5"/>
          <a:stretch>
            <a:fillRect/>
          </a:stretch>
        </p:blipFill>
        <p:spPr>
          <a:xfrm>
            <a:off x="3700425" y="2795013"/>
            <a:ext cx="1011628" cy="861329"/>
          </a:xfrm>
          <a:prstGeom prst="rect">
            <a:avLst/>
          </a:prstGeom>
        </p:spPr>
      </p:pic>
      <p:sp>
        <p:nvSpPr>
          <p:cNvPr id="57" name="TextBox 56">
            <a:extLst>
              <a:ext uri="{FF2B5EF4-FFF2-40B4-BE49-F238E27FC236}">
                <a16:creationId xmlns:a16="http://schemas.microsoft.com/office/drawing/2014/main" id="{2CA7356F-5729-B243-ABE8-BA3388FED639}"/>
              </a:ext>
            </a:extLst>
          </p:cNvPr>
          <p:cNvSpPr txBox="1"/>
          <p:nvPr/>
        </p:nvSpPr>
        <p:spPr>
          <a:xfrm>
            <a:off x="386176" y="6015847"/>
            <a:ext cx="8016679" cy="261610"/>
          </a:xfrm>
          <a:prstGeom prst="rect">
            <a:avLst/>
          </a:prstGeom>
          <a:noFill/>
        </p:spPr>
        <p:txBody>
          <a:bodyPr wrap="square" rtlCol="0">
            <a:spAutoFit/>
          </a:bodyPr>
          <a:lstStyle/>
          <a:p>
            <a:r>
              <a:rPr lang="en-US" sz="1100" dirty="0">
                <a:solidFill>
                  <a:srgbClr val="58585A"/>
                </a:solidFill>
                <a:latin typeface="Arial Narrow" panose="020B0606020202030204" pitchFamily="34" charset="0"/>
              </a:rPr>
              <a:t>* Calculated according to </a:t>
            </a:r>
            <a:r>
              <a:rPr lang="en-US" sz="1100" dirty="0">
                <a:latin typeface="Arial Narrow" panose="020B0606020202030204" pitchFamily="34" charset="0"/>
                <a:hlinkClick r:id="rId6"/>
              </a:rPr>
              <a:t>WFP VAM Guidance</a:t>
            </a:r>
            <a:endParaRPr lang="en-US" sz="1100" dirty="0">
              <a:latin typeface="Arial Narrow" panose="020B0606020202030204" pitchFamily="34" charset="0"/>
            </a:endParaRPr>
          </a:p>
        </p:txBody>
      </p:sp>
      <p:sp>
        <p:nvSpPr>
          <p:cNvPr id="58" name="TextBox 57">
            <a:extLst>
              <a:ext uri="{FF2B5EF4-FFF2-40B4-BE49-F238E27FC236}">
                <a16:creationId xmlns:a16="http://schemas.microsoft.com/office/drawing/2014/main" id="{826468B3-BE37-F240-9129-ECB0A9A7E809}"/>
              </a:ext>
            </a:extLst>
          </p:cNvPr>
          <p:cNvSpPr txBox="1"/>
          <p:nvPr/>
        </p:nvSpPr>
        <p:spPr>
          <a:xfrm>
            <a:off x="699662" y="4771919"/>
            <a:ext cx="5486252" cy="400110"/>
          </a:xfrm>
          <a:prstGeom prst="rect">
            <a:avLst/>
          </a:prstGeom>
          <a:noFill/>
        </p:spPr>
        <p:txBody>
          <a:bodyPr wrap="square" rtlCol="0">
            <a:spAutoFit/>
          </a:bodyPr>
          <a:lstStyle/>
          <a:p>
            <a:r>
              <a:rPr lang="en-US" sz="2000" b="1" dirty="0">
                <a:solidFill>
                  <a:srgbClr val="EE5859"/>
                </a:solidFill>
                <a:latin typeface="Arial Narrow" panose="020B0606020202030204" pitchFamily="34" charset="0"/>
              </a:rPr>
              <a:t>6% </a:t>
            </a:r>
            <a:r>
              <a:rPr lang="en-US" sz="1500" b="1" dirty="0">
                <a:solidFill>
                  <a:srgbClr val="58585A"/>
                </a:solidFill>
                <a:latin typeface="Arial Narrow" panose="020B0606020202030204" pitchFamily="34" charset="0"/>
              </a:rPr>
              <a:t>of refugee HHs have a poor or borderline FCS</a:t>
            </a:r>
            <a:endParaRPr lang="en-US" sz="1500" dirty="0"/>
          </a:p>
        </p:txBody>
      </p:sp>
      <p:sp>
        <p:nvSpPr>
          <p:cNvPr id="59" name="TextBox 58">
            <a:extLst>
              <a:ext uri="{FF2B5EF4-FFF2-40B4-BE49-F238E27FC236}">
                <a16:creationId xmlns:a16="http://schemas.microsoft.com/office/drawing/2014/main" id="{13B7D2F4-355A-2F44-841E-D849DBE838EA}"/>
              </a:ext>
            </a:extLst>
          </p:cNvPr>
          <p:cNvSpPr txBox="1"/>
          <p:nvPr/>
        </p:nvSpPr>
        <p:spPr>
          <a:xfrm>
            <a:off x="685808" y="5255565"/>
            <a:ext cx="5266205" cy="400110"/>
          </a:xfrm>
          <a:prstGeom prst="rect">
            <a:avLst/>
          </a:prstGeom>
          <a:noFill/>
        </p:spPr>
        <p:txBody>
          <a:bodyPr wrap="square" rtlCol="0">
            <a:spAutoFit/>
          </a:bodyPr>
          <a:lstStyle/>
          <a:p>
            <a:r>
              <a:rPr lang="en-US" sz="2000" b="1" dirty="0">
                <a:solidFill>
                  <a:srgbClr val="EE5859"/>
                </a:solidFill>
                <a:latin typeface="Arial Narrow" panose="020B0606020202030204" pitchFamily="34" charset="0"/>
              </a:rPr>
              <a:t>5% </a:t>
            </a:r>
            <a:r>
              <a:rPr lang="en-US" sz="1500" b="1" dirty="0">
                <a:solidFill>
                  <a:srgbClr val="58585A"/>
                </a:solidFill>
                <a:latin typeface="Arial Narrow" panose="020B0606020202030204" pitchFamily="34" charset="0"/>
              </a:rPr>
              <a:t>of non-refugee HHs have a poor or borderline FCS</a:t>
            </a:r>
            <a:endParaRPr lang="en-US" sz="1500" dirty="0"/>
          </a:p>
        </p:txBody>
      </p:sp>
      <p:pic>
        <p:nvPicPr>
          <p:cNvPr id="66" name="Picture 65">
            <a:extLst>
              <a:ext uri="{FF2B5EF4-FFF2-40B4-BE49-F238E27FC236}">
                <a16:creationId xmlns:a16="http://schemas.microsoft.com/office/drawing/2014/main" id="{05F41F2D-F711-6345-B88B-71679FDE65D8}"/>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100000" contrast="100000"/>
                    </a14:imgEffect>
                  </a14:imgLayer>
                </a14:imgProps>
              </a:ext>
            </a:extLst>
          </a:blip>
          <a:stretch>
            <a:fillRect/>
          </a:stretch>
        </p:blipFill>
        <p:spPr>
          <a:xfrm>
            <a:off x="191919" y="136116"/>
            <a:ext cx="992185" cy="992185"/>
          </a:xfrm>
          <a:prstGeom prst="rect">
            <a:avLst/>
          </a:prstGeom>
        </p:spPr>
      </p:pic>
      <p:sp>
        <p:nvSpPr>
          <p:cNvPr id="24" name="TextBox 23">
            <a:extLst>
              <a:ext uri="{FF2B5EF4-FFF2-40B4-BE49-F238E27FC236}">
                <a16:creationId xmlns:a16="http://schemas.microsoft.com/office/drawing/2014/main" id="{E51587A2-72AB-4E43-9D18-9673436EE21B}"/>
              </a:ext>
            </a:extLst>
          </p:cNvPr>
          <p:cNvSpPr txBox="1"/>
          <p:nvPr/>
        </p:nvSpPr>
        <p:spPr>
          <a:xfrm>
            <a:off x="4655125" y="1355906"/>
            <a:ext cx="4488875" cy="584775"/>
          </a:xfrm>
          <a:prstGeom prst="rect">
            <a:avLst/>
          </a:prstGeom>
          <a:noFill/>
        </p:spPr>
        <p:txBody>
          <a:bodyPr wrap="square" rtlCol="0">
            <a:spAutoFit/>
          </a:bodyPr>
          <a:lstStyle/>
          <a:p>
            <a:r>
              <a:rPr lang="en-US" sz="1600" b="1" dirty="0">
                <a:solidFill>
                  <a:srgbClr val="58585A"/>
                </a:solidFill>
                <a:latin typeface="Arial Narrow" panose="020B0606020202030204" pitchFamily="34" charset="0"/>
              </a:rPr>
              <a:t>% of households in the Gaza Strip with an acceptable Food Consumption Score*</a:t>
            </a:r>
            <a:endParaRPr lang="en-US" sz="1600" b="1" dirty="0">
              <a:latin typeface="Arial Narrow" panose="020B0606020202030204" pitchFamily="34" charset="0"/>
            </a:endParaRPr>
          </a:p>
        </p:txBody>
      </p:sp>
      <p:pic>
        <p:nvPicPr>
          <p:cNvPr id="4" name="Picture 3">
            <a:extLst>
              <a:ext uri="{FF2B5EF4-FFF2-40B4-BE49-F238E27FC236}">
                <a16:creationId xmlns:a16="http://schemas.microsoft.com/office/drawing/2014/main" id="{28A31DD8-A281-104B-8AF1-C8D79D0B4F67}"/>
              </a:ext>
            </a:extLst>
          </p:cNvPr>
          <p:cNvPicPr>
            <a:picLocks noChangeAspect="1"/>
          </p:cNvPicPr>
          <p:nvPr/>
        </p:nvPicPr>
        <p:blipFill>
          <a:blip r:embed="rId9"/>
          <a:stretch>
            <a:fillRect/>
          </a:stretch>
        </p:blipFill>
        <p:spPr>
          <a:xfrm>
            <a:off x="5155883" y="1898472"/>
            <a:ext cx="3687179" cy="4378985"/>
          </a:xfrm>
          <a:prstGeom prst="rect">
            <a:avLst/>
          </a:prstGeom>
        </p:spPr>
      </p:pic>
      <p:pic>
        <p:nvPicPr>
          <p:cNvPr id="26" name="Picture 25" descr="A picture containing shape&#10;&#10;Description automatically generated">
            <a:extLst>
              <a:ext uri="{FF2B5EF4-FFF2-40B4-BE49-F238E27FC236}">
                <a16:creationId xmlns:a16="http://schemas.microsoft.com/office/drawing/2014/main" id="{4D3C56B2-5B65-7E45-82A2-46AC2E5FD57D}"/>
              </a:ext>
            </a:extLst>
          </p:cNvPr>
          <p:cNvPicPr>
            <a:picLocks noChangeAspect="1"/>
          </p:cNvPicPr>
          <p:nvPr/>
        </p:nvPicPr>
        <p:blipFill>
          <a:blip r:embed="rId10" cstate="screen">
            <a:alphaModFix amt="70000"/>
            <a:extLst>
              <a:ext uri="{28A0092B-C50C-407E-A947-70E740481C1C}">
                <a14:useLocalDpi xmlns:a14="http://schemas.microsoft.com/office/drawing/2010/main"/>
              </a:ext>
            </a:extLst>
          </a:blip>
          <a:stretch>
            <a:fillRect/>
          </a:stretch>
        </p:blipFill>
        <p:spPr>
          <a:xfrm>
            <a:off x="315616" y="4752367"/>
            <a:ext cx="436298" cy="436298"/>
          </a:xfrm>
          <a:prstGeom prst="rect">
            <a:avLst/>
          </a:prstGeom>
        </p:spPr>
      </p:pic>
      <p:pic>
        <p:nvPicPr>
          <p:cNvPr id="27" name="Graphic 26" descr="Man with solid fill">
            <a:extLst>
              <a:ext uri="{FF2B5EF4-FFF2-40B4-BE49-F238E27FC236}">
                <a16:creationId xmlns:a16="http://schemas.microsoft.com/office/drawing/2014/main" id="{6445BEF0-2E96-A946-94B2-EDF67375BD37}"/>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tretch>
            <a:fillRect/>
          </a:stretch>
        </p:blipFill>
        <p:spPr>
          <a:xfrm>
            <a:off x="340668" y="5291633"/>
            <a:ext cx="314385" cy="314385"/>
          </a:xfrm>
          <a:prstGeom prst="rect">
            <a:avLst/>
          </a:prstGeom>
        </p:spPr>
      </p:pic>
    </p:spTree>
    <p:extLst>
      <p:ext uri="{BB962C8B-B14F-4D97-AF65-F5344CB8AC3E}">
        <p14:creationId xmlns:p14="http://schemas.microsoft.com/office/powerpoint/2010/main" val="9411707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78A059-EBF0-434C-AD30-E5BC4475143F}"/>
              </a:ext>
            </a:extLst>
          </p:cNvPr>
          <p:cNvSpPr>
            <a:spLocks noGrp="1"/>
          </p:cNvSpPr>
          <p:nvPr>
            <p:ph type="ctrTitle"/>
          </p:nvPr>
        </p:nvSpPr>
        <p:spPr>
          <a:xfrm>
            <a:off x="1186279" y="266337"/>
            <a:ext cx="8620038" cy="724646"/>
          </a:xfrm>
        </p:spPr>
        <p:txBody>
          <a:bodyPr/>
          <a:lstStyle/>
          <a:p>
            <a:r>
              <a:rPr lang="en-US" sz="3200" dirty="0"/>
              <a:t>FOOD SECURITY  |  </a:t>
            </a:r>
            <a:r>
              <a:rPr lang="en-US" sz="3000" dirty="0"/>
              <a:t>Livelihood Coping Strategies</a:t>
            </a:r>
          </a:p>
        </p:txBody>
      </p:sp>
      <p:sp>
        <p:nvSpPr>
          <p:cNvPr id="27" name="TextBox 26">
            <a:extLst>
              <a:ext uri="{FF2B5EF4-FFF2-40B4-BE49-F238E27FC236}">
                <a16:creationId xmlns:a16="http://schemas.microsoft.com/office/drawing/2014/main" id="{8D33DE88-952E-FC49-97F8-733B60049A16}"/>
              </a:ext>
            </a:extLst>
          </p:cNvPr>
          <p:cNvSpPr txBox="1"/>
          <p:nvPr/>
        </p:nvSpPr>
        <p:spPr>
          <a:xfrm>
            <a:off x="259925" y="1359132"/>
            <a:ext cx="4442706" cy="784830"/>
          </a:xfrm>
          <a:prstGeom prst="rect">
            <a:avLst/>
          </a:prstGeom>
          <a:noFill/>
        </p:spPr>
        <p:txBody>
          <a:bodyPr wrap="square" rtlCol="0">
            <a:spAutoFit/>
          </a:bodyPr>
          <a:lstStyle/>
          <a:p>
            <a:r>
              <a:rPr lang="en-US" sz="1500" b="1" dirty="0">
                <a:solidFill>
                  <a:srgbClr val="58585A"/>
                </a:solidFill>
                <a:latin typeface="Arial Narrow" panose="020B0606020202030204" pitchFamily="34" charset="0"/>
              </a:rPr>
              <a:t>% of households who have employed stress, crisis or emergency strategies in the past to cope with a lack of food or money to buy food</a:t>
            </a:r>
            <a:endParaRPr lang="en-US" sz="1500" b="1" dirty="0">
              <a:latin typeface="Arial Narrow" panose="020B0606020202030204" pitchFamily="34" charset="0"/>
            </a:endParaRPr>
          </a:p>
        </p:txBody>
      </p:sp>
      <p:graphicFrame>
        <p:nvGraphicFramePr>
          <p:cNvPr id="3" name="Chart 2">
            <a:extLst>
              <a:ext uri="{FF2B5EF4-FFF2-40B4-BE49-F238E27FC236}">
                <a16:creationId xmlns:a16="http://schemas.microsoft.com/office/drawing/2014/main" id="{65690F56-B063-C642-87E8-A2EEFBA273E5}"/>
              </a:ext>
            </a:extLst>
          </p:cNvPr>
          <p:cNvGraphicFramePr/>
          <p:nvPr>
            <p:extLst>
              <p:ext uri="{D42A27DB-BD31-4B8C-83A1-F6EECF244321}">
                <p14:modId xmlns:p14="http://schemas.microsoft.com/office/powerpoint/2010/main" val="3827790412"/>
              </p:ext>
            </p:extLst>
          </p:nvPr>
        </p:nvGraphicFramePr>
        <p:xfrm>
          <a:off x="193436" y="1943907"/>
          <a:ext cx="4114553" cy="206442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9" name="Table 28">
            <a:extLst>
              <a:ext uri="{FF2B5EF4-FFF2-40B4-BE49-F238E27FC236}">
                <a16:creationId xmlns:a16="http://schemas.microsoft.com/office/drawing/2014/main" id="{98E87441-816B-6F47-B541-BB65A9F2EEFC}"/>
              </a:ext>
            </a:extLst>
          </p:cNvPr>
          <p:cNvGraphicFramePr>
            <a:graphicFrameLocks noGrp="1"/>
          </p:cNvGraphicFramePr>
          <p:nvPr>
            <p:extLst>
              <p:ext uri="{D42A27DB-BD31-4B8C-83A1-F6EECF244321}">
                <p14:modId xmlns:p14="http://schemas.microsoft.com/office/powerpoint/2010/main" val="3459681305"/>
              </p:ext>
            </p:extLst>
          </p:nvPr>
        </p:nvGraphicFramePr>
        <p:xfrm>
          <a:off x="283360" y="4728929"/>
          <a:ext cx="4419270" cy="1432560"/>
        </p:xfrm>
        <a:graphic>
          <a:graphicData uri="http://schemas.openxmlformats.org/drawingml/2006/table">
            <a:tbl>
              <a:tblPr>
                <a:tableStyleId>{5C22544A-7EE6-4342-B048-85BDC9FD1C3A}</a:tableStyleId>
              </a:tblPr>
              <a:tblGrid>
                <a:gridCol w="3132232">
                  <a:extLst>
                    <a:ext uri="{9D8B030D-6E8A-4147-A177-3AD203B41FA5}">
                      <a16:colId xmlns:a16="http://schemas.microsoft.com/office/drawing/2014/main" val="2665553580"/>
                    </a:ext>
                  </a:extLst>
                </a:gridCol>
                <a:gridCol w="1287038">
                  <a:extLst>
                    <a:ext uri="{9D8B030D-6E8A-4147-A177-3AD203B41FA5}">
                      <a16:colId xmlns:a16="http://schemas.microsoft.com/office/drawing/2014/main" val="2687380210"/>
                    </a:ext>
                  </a:extLst>
                </a:gridCol>
              </a:tblGrid>
              <a:tr h="243589">
                <a:tc>
                  <a:txBody>
                    <a:bodyPr/>
                    <a:lstStyle/>
                    <a:p>
                      <a:pPr algn="l" fontAlgn="ctr"/>
                      <a:endParaRPr lang="en-US" sz="1600" b="0" i="0" u="none" strike="noStrike" dirty="0">
                        <a:solidFill>
                          <a:srgbClr val="58585A"/>
                        </a:solidFill>
                        <a:effectLst/>
                        <a:latin typeface="Arial Narrow" panose="020B0606020202030204" pitchFamily="34" charset="0"/>
                      </a:endParaRPr>
                    </a:p>
                  </a:txBody>
                  <a:tcPr marL="7620" marR="7620" marT="7620" marB="0" anchor="ctr">
                    <a:lnL w="12700" cmpd="sng">
                      <a:noFill/>
                    </a:lnL>
                    <a:lnR w="12700" cap="flat" cmpd="sng" algn="ctr">
                      <a:solidFill>
                        <a:srgbClr val="58585A"/>
                      </a:solidFill>
                      <a:prstDash val="solid"/>
                      <a:round/>
                      <a:headEnd type="none" w="med" len="med"/>
                      <a:tailEnd type="none" w="med" len="med"/>
                    </a:lnR>
                    <a:lnT w="12700" cmpd="sng">
                      <a:noFill/>
                    </a:lnT>
                    <a:lnB w="12700" cap="flat" cmpd="sng" algn="ctr">
                      <a:solidFill>
                        <a:srgbClr val="58585A"/>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600" u="none" strike="noStrike" dirty="0" smtClean="0">
                          <a:solidFill>
                            <a:srgbClr val="58585A"/>
                          </a:solidFill>
                          <a:effectLst/>
                          <a:latin typeface="Arial Narrow" panose="020B0606020202030204" pitchFamily="34" charset="0"/>
                        </a:rPr>
                        <a:t>Gaza Strip</a:t>
                      </a:r>
                      <a:endParaRPr lang="en-US" sz="1600" b="0" i="0" u="none" strike="noStrike" dirty="0">
                        <a:solidFill>
                          <a:srgbClr val="58585A"/>
                        </a:solidFill>
                        <a:effectLst/>
                        <a:latin typeface="Arial Narrow" panose="020B0606020202030204" pitchFamily="34" charset="0"/>
                      </a:endParaRPr>
                    </a:p>
                  </a:txBody>
                  <a:tcPr marL="7620" marR="7620" marT="7620" marB="0" anchor="ctr">
                    <a:lnL w="12700" cap="flat" cmpd="sng" algn="ctr">
                      <a:solidFill>
                        <a:srgbClr val="58585A"/>
                      </a:solidFill>
                      <a:prstDash val="solid"/>
                      <a:round/>
                      <a:headEnd type="none" w="med" len="med"/>
                      <a:tailEnd type="none" w="med" len="med"/>
                    </a:lnL>
                    <a:lnR w="12700" cmpd="sng">
                      <a:noFill/>
                    </a:lnR>
                    <a:lnT w="12700" cmpd="sng">
                      <a:noFill/>
                    </a:lnT>
                    <a:lnB w="12700" cap="flat" cmpd="sng" algn="ctr">
                      <a:solidFill>
                        <a:srgbClr val="58585A"/>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94383866"/>
                  </a:ext>
                </a:extLst>
              </a:tr>
              <a:tr h="236056">
                <a:tc>
                  <a:txBody>
                    <a:bodyPr/>
                    <a:lstStyle/>
                    <a:p>
                      <a:pPr algn="l" fontAlgn="ctr"/>
                      <a:r>
                        <a:rPr lang="en-US" sz="1450" b="0" i="0" u="none" strike="noStrike" dirty="0">
                          <a:solidFill>
                            <a:srgbClr val="58585A"/>
                          </a:solidFill>
                          <a:effectLst/>
                          <a:latin typeface="Arial Narrow" panose="020B0606020202030204" pitchFamily="34" charset="0"/>
                        </a:rPr>
                        <a:t>Buying food on credit (borrowed money)</a:t>
                      </a:r>
                    </a:p>
                  </a:txBody>
                  <a:tcPr marL="7620" marR="7620" marT="7620" marB="0" anchor="ctr">
                    <a:lnL w="12700" cmpd="sng">
                      <a:noFill/>
                    </a:lnL>
                    <a:lnR w="12700" cap="flat" cmpd="sng" algn="ctr">
                      <a:solidFill>
                        <a:srgbClr val="58585A"/>
                      </a:solidFill>
                      <a:prstDash val="solid"/>
                      <a:round/>
                      <a:headEnd type="none" w="med" len="med"/>
                      <a:tailEnd type="none" w="med" len="med"/>
                    </a:lnR>
                    <a:lnT w="12700" cap="flat" cmpd="sng" algn="ctr">
                      <a:solidFill>
                        <a:srgbClr val="58585A"/>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500" u="none" strike="noStrike" dirty="0">
                          <a:solidFill>
                            <a:srgbClr val="58585A"/>
                          </a:solidFill>
                          <a:effectLst/>
                          <a:latin typeface="Arial Narrow" panose="020B0606020202030204" pitchFamily="34" charset="0"/>
                        </a:rPr>
                        <a:t>75%</a:t>
                      </a:r>
                      <a:endParaRPr lang="en-US" sz="1500" b="0" i="0" u="none" strike="noStrike" dirty="0">
                        <a:solidFill>
                          <a:srgbClr val="58585A"/>
                        </a:solidFill>
                        <a:effectLst/>
                        <a:latin typeface="Arial Narrow" panose="020B0606020202030204" pitchFamily="34" charset="0"/>
                      </a:endParaRPr>
                    </a:p>
                  </a:txBody>
                  <a:tcPr marL="7620" marR="7620" marT="7620" marB="0" anchor="ctr">
                    <a:lnL w="12700" cap="flat" cmpd="sng" algn="ctr">
                      <a:solidFill>
                        <a:srgbClr val="58585A"/>
                      </a:solidFill>
                      <a:prstDash val="solid"/>
                      <a:round/>
                      <a:headEnd type="none" w="med" len="med"/>
                      <a:tailEnd type="none" w="med" len="med"/>
                    </a:lnL>
                    <a:lnR w="12700" cmpd="sng">
                      <a:noFill/>
                    </a:lnR>
                    <a:lnT w="12700" cap="flat" cmpd="sng" algn="ctr">
                      <a:solidFill>
                        <a:srgbClr val="58585A"/>
                      </a:solidFill>
                      <a:prstDash val="solid"/>
                      <a:round/>
                      <a:headEnd type="none" w="med" len="med"/>
                      <a:tailEnd type="none" w="med" len="med"/>
                    </a:lnT>
                    <a:lnB w="12700" cap="flat" cmpd="sng" algn="ctr">
                      <a:noFill/>
                      <a:prstDash val="sysDash"/>
                      <a:round/>
                      <a:headEnd type="none" w="med" len="med"/>
                      <a:tailEnd type="none" w="med" len="med"/>
                    </a:lnB>
                    <a:lnTlToBr w="12700" cmpd="sng">
                      <a:noFill/>
                      <a:prstDash val="solid"/>
                    </a:lnTlToBr>
                    <a:lnBlToTr w="12700" cmpd="sng">
                      <a:noFill/>
                      <a:prstDash val="solid"/>
                    </a:lnBlToTr>
                    <a:solidFill>
                      <a:srgbClr val="EE5859">
                        <a:alpha val="50196"/>
                      </a:srgbClr>
                    </a:solidFill>
                  </a:tcPr>
                </a:tc>
                <a:extLst>
                  <a:ext uri="{0D108BD9-81ED-4DB2-BD59-A6C34878D82A}">
                    <a16:rowId xmlns:a16="http://schemas.microsoft.com/office/drawing/2014/main" val="1159550076"/>
                  </a:ext>
                </a:extLst>
              </a:tr>
              <a:tr h="236056">
                <a:tc>
                  <a:txBody>
                    <a:bodyPr/>
                    <a:lstStyle/>
                    <a:p>
                      <a:pPr algn="l" fontAlgn="ctr"/>
                      <a:r>
                        <a:rPr lang="en-US" sz="1450" u="none" strike="noStrike" dirty="0">
                          <a:solidFill>
                            <a:srgbClr val="58585A"/>
                          </a:solidFill>
                          <a:effectLst/>
                          <a:latin typeface="Arial Narrow" panose="020B0606020202030204" pitchFamily="34" charset="0"/>
                        </a:rPr>
                        <a:t>Reducing expenditure on non-food items</a:t>
                      </a:r>
                      <a:endParaRPr lang="en-US" sz="1450" b="0" i="0" u="none" strike="noStrike" dirty="0">
                        <a:solidFill>
                          <a:srgbClr val="58585A"/>
                        </a:solidFill>
                        <a:effectLst/>
                        <a:latin typeface="Arial Narrow" panose="020B0606020202030204" pitchFamily="34" charset="0"/>
                      </a:endParaRPr>
                    </a:p>
                  </a:txBody>
                  <a:tcPr marL="7620" marR="7620" marT="7620" marB="0" anchor="ctr">
                    <a:lnL w="12700" cmpd="sng">
                      <a:noFill/>
                    </a:lnL>
                    <a:lnR w="12700" cap="flat" cmpd="sng" algn="ctr">
                      <a:solidFill>
                        <a:srgbClr val="58585A"/>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500" u="none" strike="noStrike" dirty="0">
                          <a:solidFill>
                            <a:srgbClr val="58585A"/>
                          </a:solidFill>
                          <a:effectLst/>
                          <a:latin typeface="Arial Narrow" panose="020B0606020202030204" pitchFamily="34" charset="0"/>
                        </a:rPr>
                        <a:t>52%</a:t>
                      </a:r>
                      <a:endParaRPr lang="en-US" sz="1500" b="0" i="0" u="none" strike="noStrike" dirty="0">
                        <a:solidFill>
                          <a:srgbClr val="58585A"/>
                        </a:solidFill>
                        <a:effectLst/>
                        <a:latin typeface="Arial Narrow" panose="020B0606020202030204" pitchFamily="34" charset="0"/>
                      </a:endParaRPr>
                    </a:p>
                  </a:txBody>
                  <a:tcPr marL="7620" marR="7620" marT="7620" marB="0" anchor="ctr">
                    <a:lnL w="12700" cap="flat" cmpd="sng" algn="ctr">
                      <a:solidFill>
                        <a:srgbClr val="58585A"/>
                      </a:solidFill>
                      <a:prstDash val="solid"/>
                      <a:round/>
                      <a:headEnd type="none" w="med" len="med"/>
                      <a:tailEnd type="none" w="med" len="med"/>
                    </a:lnL>
                    <a:lnR w="12700" cmpd="sng">
                      <a:noFill/>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lnTlToBr w="12700" cmpd="sng">
                      <a:noFill/>
                      <a:prstDash val="solid"/>
                    </a:lnTlToBr>
                    <a:lnBlToTr w="12700" cmpd="sng">
                      <a:noFill/>
                      <a:prstDash val="solid"/>
                    </a:lnBlToTr>
                    <a:solidFill>
                      <a:srgbClr val="EE5859">
                        <a:alpha val="30000"/>
                      </a:srgbClr>
                    </a:solidFill>
                  </a:tcPr>
                </a:tc>
                <a:extLst>
                  <a:ext uri="{0D108BD9-81ED-4DB2-BD59-A6C34878D82A}">
                    <a16:rowId xmlns:a16="http://schemas.microsoft.com/office/drawing/2014/main" val="1175252621"/>
                  </a:ext>
                </a:extLst>
              </a:tr>
              <a:tr h="236056">
                <a:tc>
                  <a:txBody>
                    <a:bodyPr/>
                    <a:lstStyle/>
                    <a:p>
                      <a:pPr algn="l" fontAlgn="ctr"/>
                      <a:r>
                        <a:rPr lang="en-US" sz="1450" u="none" strike="noStrike" dirty="0">
                          <a:solidFill>
                            <a:srgbClr val="58585A"/>
                          </a:solidFill>
                          <a:effectLst/>
                          <a:latin typeface="Arial Narrow" panose="020B0606020202030204" pitchFamily="34" charset="0"/>
                        </a:rPr>
                        <a:t>Selling household properties</a:t>
                      </a:r>
                      <a:endParaRPr lang="en-US" sz="1450" b="0" i="0" u="none" strike="noStrike" dirty="0">
                        <a:solidFill>
                          <a:srgbClr val="58585A"/>
                        </a:solidFill>
                        <a:effectLst/>
                        <a:latin typeface="Arial Narrow" panose="020B0606020202030204" pitchFamily="34" charset="0"/>
                      </a:endParaRPr>
                    </a:p>
                  </a:txBody>
                  <a:tcPr marL="7620" marR="7620" marT="7620" marB="0" anchor="ctr">
                    <a:lnL w="12700" cmpd="sng">
                      <a:noFill/>
                    </a:lnL>
                    <a:lnR w="12700" cap="flat" cmpd="sng" algn="ctr">
                      <a:solidFill>
                        <a:srgbClr val="58585A"/>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500" u="none" strike="noStrike" dirty="0">
                          <a:solidFill>
                            <a:srgbClr val="58585A"/>
                          </a:solidFill>
                          <a:effectLst/>
                          <a:latin typeface="Arial Narrow" panose="020B0606020202030204" pitchFamily="34" charset="0"/>
                        </a:rPr>
                        <a:t>34%</a:t>
                      </a:r>
                      <a:endParaRPr lang="en-US" sz="1500" b="0" i="0" u="none" strike="noStrike" dirty="0">
                        <a:solidFill>
                          <a:srgbClr val="58585A"/>
                        </a:solidFill>
                        <a:effectLst/>
                        <a:latin typeface="Arial Narrow" panose="020B0606020202030204" pitchFamily="34" charset="0"/>
                      </a:endParaRPr>
                    </a:p>
                  </a:txBody>
                  <a:tcPr marL="7620" marR="7620" marT="7620" marB="0" anchor="ctr">
                    <a:lnL w="12700" cap="flat" cmpd="sng" algn="ctr">
                      <a:solidFill>
                        <a:srgbClr val="58585A"/>
                      </a:solidFill>
                      <a:prstDash val="solid"/>
                      <a:round/>
                      <a:headEnd type="none" w="med" len="med"/>
                      <a:tailEnd type="none" w="med" len="med"/>
                    </a:lnL>
                    <a:lnR w="12700" cmpd="sng">
                      <a:noFill/>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lnTlToBr w="12700" cmpd="sng">
                      <a:noFill/>
                      <a:prstDash val="solid"/>
                    </a:lnTlToBr>
                    <a:lnBlToTr w="12700" cmpd="sng">
                      <a:noFill/>
                      <a:prstDash val="solid"/>
                    </a:lnBlToTr>
                    <a:solidFill>
                      <a:srgbClr val="EE5859">
                        <a:alpha val="10980"/>
                      </a:srgbClr>
                    </a:solidFill>
                  </a:tcPr>
                </a:tc>
                <a:extLst>
                  <a:ext uri="{0D108BD9-81ED-4DB2-BD59-A6C34878D82A}">
                    <a16:rowId xmlns:a16="http://schemas.microsoft.com/office/drawing/2014/main" val="898969081"/>
                  </a:ext>
                </a:extLst>
              </a:tr>
              <a:tr h="236056">
                <a:tc>
                  <a:txBody>
                    <a:bodyPr/>
                    <a:lstStyle/>
                    <a:p>
                      <a:pPr algn="l" fontAlgn="ctr"/>
                      <a:r>
                        <a:rPr lang="en-US" sz="1450" b="0" i="0" u="none" strike="noStrike" dirty="0">
                          <a:solidFill>
                            <a:srgbClr val="58585A"/>
                          </a:solidFill>
                          <a:effectLst/>
                          <a:latin typeface="Arial Narrow" panose="020B0606020202030204" pitchFamily="34" charset="0"/>
                        </a:rPr>
                        <a:t>Sent household members to eat elsewhere</a:t>
                      </a:r>
                    </a:p>
                  </a:txBody>
                  <a:tcPr marL="7620" marR="7620" marT="7620" marB="0" anchor="ctr">
                    <a:lnL w="12700" cmpd="sng">
                      <a:noFill/>
                    </a:lnL>
                    <a:lnR w="12700" cap="flat" cmpd="sng" algn="ctr">
                      <a:solidFill>
                        <a:srgbClr val="58585A"/>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500" u="none" strike="noStrike" dirty="0">
                          <a:solidFill>
                            <a:srgbClr val="58585A"/>
                          </a:solidFill>
                          <a:effectLst/>
                          <a:latin typeface="Arial Narrow" panose="020B0606020202030204" pitchFamily="34" charset="0"/>
                        </a:rPr>
                        <a:t>16%</a:t>
                      </a:r>
                      <a:endParaRPr lang="en-US" sz="1500" b="0" i="0" u="none" strike="noStrike" dirty="0">
                        <a:solidFill>
                          <a:srgbClr val="58585A"/>
                        </a:solidFill>
                        <a:effectLst/>
                        <a:latin typeface="Arial Narrow" panose="020B0606020202030204" pitchFamily="34" charset="0"/>
                      </a:endParaRPr>
                    </a:p>
                  </a:txBody>
                  <a:tcPr marL="7620" marR="7620" marT="7620" marB="0" anchor="ctr">
                    <a:lnL w="12700" cap="flat" cmpd="sng" algn="ctr">
                      <a:solidFill>
                        <a:srgbClr val="58585A"/>
                      </a:solidFill>
                      <a:prstDash val="solid"/>
                      <a:round/>
                      <a:headEnd type="none" w="med" len="med"/>
                      <a:tailEnd type="none" w="med" len="med"/>
                    </a:lnL>
                    <a:lnR w="12700" cmpd="sng">
                      <a:noFill/>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lnTlToBr w="12700" cmpd="sng">
                      <a:noFill/>
                      <a:prstDash val="solid"/>
                    </a:lnTlToBr>
                    <a:lnBlToTr w="12700" cmpd="sng">
                      <a:noFill/>
                      <a:prstDash val="solid"/>
                    </a:lnBlToTr>
                    <a:solidFill>
                      <a:srgbClr val="FFFFFF">
                        <a:alpha val="9804"/>
                      </a:srgbClr>
                    </a:solidFill>
                  </a:tcPr>
                </a:tc>
                <a:extLst>
                  <a:ext uri="{0D108BD9-81ED-4DB2-BD59-A6C34878D82A}">
                    <a16:rowId xmlns:a16="http://schemas.microsoft.com/office/drawing/2014/main" val="3608108237"/>
                  </a:ext>
                </a:extLst>
              </a:tr>
              <a:tr h="236056">
                <a:tc>
                  <a:txBody>
                    <a:bodyPr/>
                    <a:lstStyle/>
                    <a:p>
                      <a:pPr algn="l" fontAlgn="ctr"/>
                      <a:r>
                        <a:rPr lang="en-US" sz="1450" u="none" strike="noStrike" dirty="0">
                          <a:solidFill>
                            <a:srgbClr val="58585A"/>
                          </a:solidFill>
                          <a:effectLst/>
                          <a:latin typeface="Arial Narrow" panose="020B0606020202030204" pitchFamily="34" charset="0"/>
                        </a:rPr>
                        <a:t>Accepting that adults engage in risky behavior</a:t>
                      </a:r>
                      <a:endParaRPr lang="en-US" sz="1450" b="0" i="0" u="none" strike="noStrike" dirty="0">
                        <a:solidFill>
                          <a:srgbClr val="58585A"/>
                        </a:solidFill>
                        <a:effectLst/>
                        <a:latin typeface="Arial Narrow" panose="020B0606020202030204" pitchFamily="34" charset="0"/>
                      </a:endParaRPr>
                    </a:p>
                  </a:txBody>
                  <a:tcPr marL="7620" marR="7620" marT="7620" marB="0" anchor="ctr">
                    <a:lnL w="12700" cmpd="sng">
                      <a:noFill/>
                    </a:lnL>
                    <a:lnR w="12700" cap="flat" cmpd="sng" algn="ctr">
                      <a:solidFill>
                        <a:srgbClr val="58585A"/>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500" u="none" strike="noStrike" dirty="0">
                          <a:solidFill>
                            <a:srgbClr val="58585A"/>
                          </a:solidFill>
                          <a:effectLst/>
                          <a:latin typeface="Arial Narrow" panose="020B0606020202030204" pitchFamily="34" charset="0"/>
                        </a:rPr>
                        <a:t>11%</a:t>
                      </a:r>
                      <a:endParaRPr lang="en-US" sz="1500" b="0" i="0" u="none" strike="noStrike" dirty="0">
                        <a:solidFill>
                          <a:srgbClr val="58585A"/>
                        </a:solidFill>
                        <a:effectLst/>
                        <a:latin typeface="Arial Narrow" panose="020B0606020202030204" pitchFamily="34" charset="0"/>
                      </a:endParaRPr>
                    </a:p>
                  </a:txBody>
                  <a:tcPr marL="7620" marR="7620" marT="7620" marB="0" anchor="ctr">
                    <a:lnL w="12700" cap="flat" cmpd="sng" algn="ctr">
                      <a:solidFill>
                        <a:srgbClr val="58585A"/>
                      </a:solidFill>
                      <a:prstDash val="solid"/>
                      <a:round/>
                      <a:headEnd type="none" w="med" len="med"/>
                      <a:tailEnd type="none" w="med" len="med"/>
                    </a:lnL>
                    <a:lnR w="12700" cmpd="sng">
                      <a:noFill/>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33705886"/>
                  </a:ext>
                </a:extLst>
              </a:tr>
            </a:tbl>
          </a:graphicData>
        </a:graphic>
      </p:graphicFrame>
      <p:sp>
        <p:nvSpPr>
          <p:cNvPr id="30" name="TextBox 29">
            <a:extLst>
              <a:ext uri="{FF2B5EF4-FFF2-40B4-BE49-F238E27FC236}">
                <a16:creationId xmlns:a16="http://schemas.microsoft.com/office/drawing/2014/main" id="{D5D98792-6DF0-5447-90BE-A38843ACBFA6}"/>
              </a:ext>
            </a:extLst>
          </p:cNvPr>
          <p:cNvSpPr txBox="1"/>
          <p:nvPr/>
        </p:nvSpPr>
        <p:spPr>
          <a:xfrm>
            <a:off x="294735" y="3963931"/>
            <a:ext cx="4407895" cy="784830"/>
          </a:xfrm>
          <a:prstGeom prst="rect">
            <a:avLst/>
          </a:prstGeom>
          <a:noFill/>
        </p:spPr>
        <p:txBody>
          <a:bodyPr wrap="square" rtlCol="0">
            <a:spAutoFit/>
          </a:bodyPr>
          <a:lstStyle/>
          <a:p>
            <a:r>
              <a:rPr lang="en-US" sz="1500" b="1" dirty="0">
                <a:solidFill>
                  <a:srgbClr val="58585A"/>
                </a:solidFill>
                <a:latin typeface="Arial Narrow" panose="020B0606020202030204" pitchFamily="34" charset="0"/>
              </a:rPr>
              <a:t>% of </a:t>
            </a:r>
            <a:r>
              <a:rPr lang="en-US" sz="1500" b="1" dirty="0" smtClean="0">
                <a:solidFill>
                  <a:srgbClr val="58585A"/>
                </a:solidFill>
                <a:latin typeface="Arial Narrow" panose="020B0606020202030204" pitchFamily="34" charset="0"/>
              </a:rPr>
              <a:t>households in the Gaza Strip </a:t>
            </a:r>
            <a:r>
              <a:rPr lang="en-US" sz="1500" b="1" dirty="0">
                <a:solidFill>
                  <a:srgbClr val="58585A"/>
                </a:solidFill>
                <a:latin typeface="Arial Narrow" panose="020B0606020202030204" pitchFamily="34" charset="0"/>
              </a:rPr>
              <a:t>who have employed coping strategies by most frequently mentioned coping strategies</a:t>
            </a:r>
            <a:endParaRPr lang="en-US" sz="1500" b="1" dirty="0">
              <a:latin typeface="Arial Narrow" panose="020B0606020202030204" pitchFamily="34" charset="0"/>
            </a:endParaRPr>
          </a:p>
        </p:txBody>
      </p:sp>
      <p:sp>
        <p:nvSpPr>
          <p:cNvPr id="32" name="TextBox 31">
            <a:extLst>
              <a:ext uri="{FF2B5EF4-FFF2-40B4-BE49-F238E27FC236}">
                <a16:creationId xmlns:a16="http://schemas.microsoft.com/office/drawing/2014/main" id="{FE6ED989-6B89-9A48-BE0E-7B862F7748B7}"/>
              </a:ext>
            </a:extLst>
          </p:cNvPr>
          <p:cNvSpPr txBox="1"/>
          <p:nvPr/>
        </p:nvSpPr>
        <p:spPr>
          <a:xfrm>
            <a:off x="4702630" y="1359132"/>
            <a:ext cx="4553457" cy="769441"/>
          </a:xfrm>
          <a:prstGeom prst="rect">
            <a:avLst/>
          </a:prstGeom>
          <a:noFill/>
        </p:spPr>
        <p:txBody>
          <a:bodyPr wrap="square" rtlCol="0">
            <a:spAutoFit/>
          </a:bodyPr>
          <a:lstStyle/>
          <a:p>
            <a:r>
              <a:rPr lang="en-US" sz="1500" b="1" dirty="0">
                <a:solidFill>
                  <a:srgbClr val="58585A"/>
                </a:solidFill>
                <a:latin typeface="Arial Narrow" panose="020B0606020202030204" pitchFamily="34" charset="0"/>
              </a:rPr>
              <a:t>% of households </a:t>
            </a:r>
            <a:r>
              <a:rPr lang="en-US" sz="1500" b="1" dirty="0" smtClean="0">
                <a:solidFill>
                  <a:srgbClr val="58585A"/>
                </a:solidFill>
                <a:latin typeface="Arial Narrow" panose="020B0606020202030204" pitchFamily="34" charset="0"/>
              </a:rPr>
              <a:t>in the Gaza Strip who </a:t>
            </a:r>
            <a:r>
              <a:rPr lang="en-US" sz="1500" b="1" dirty="0">
                <a:solidFill>
                  <a:srgbClr val="58585A"/>
                </a:solidFill>
                <a:latin typeface="Arial Narrow" panose="020B0606020202030204" pitchFamily="34" charset="0"/>
              </a:rPr>
              <a:t>have employed emergency strategies in the past </a:t>
            </a:r>
            <a:r>
              <a:rPr lang="en-US" sz="1400" dirty="0">
                <a:solidFill>
                  <a:srgbClr val="58585A"/>
                </a:solidFill>
                <a:latin typeface="Arial Narrow" panose="020B0606020202030204" pitchFamily="34" charset="0"/>
              </a:rPr>
              <a:t>(dropout, forced marriage, risky behavior, migration)</a:t>
            </a:r>
            <a:endParaRPr lang="en-US" sz="1400" dirty="0">
              <a:latin typeface="Arial Narrow" panose="020B0606020202030204" pitchFamily="34" charset="0"/>
            </a:endParaRPr>
          </a:p>
        </p:txBody>
      </p:sp>
      <p:pic>
        <p:nvPicPr>
          <p:cNvPr id="33" name="Picture 32">
            <a:extLst>
              <a:ext uri="{FF2B5EF4-FFF2-40B4-BE49-F238E27FC236}">
                <a16:creationId xmlns:a16="http://schemas.microsoft.com/office/drawing/2014/main" id="{4E8B6080-AF9E-0845-A585-0B0F9B4EC2D1}"/>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100000" contrast="100000"/>
                    </a14:imgEffect>
                  </a14:imgLayer>
                </a14:imgProps>
              </a:ext>
            </a:extLst>
          </a:blip>
          <a:stretch>
            <a:fillRect/>
          </a:stretch>
        </p:blipFill>
        <p:spPr>
          <a:xfrm>
            <a:off x="191919" y="136116"/>
            <a:ext cx="992185" cy="992185"/>
          </a:xfrm>
          <a:prstGeom prst="rect">
            <a:avLst/>
          </a:prstGeom>
        </p:spPr>
      </p:pic>
      <p:pic>
        <p:nvPicPr>
          <p:cNvPr id="4" name="Picture 3">
            <a:extLst>
              <a:ext uri="{FF2B5EF4-FFF2-40B4-BE49-F238E27FC236}">
                <a16:creationId xmlns:a16="http://schemas.microsoft.com/office/drawing/2014/main" id="{76A17302-756D-B244-98EF-65CAF543464A}"/>
              </a:ext>
            </a:extLst>
          </p:cNvPr>
          <p:cNvPicPr>
            <a:picLocks noChangeAspect="1"/>
          </p:cNvPicPr>
          <p:nvPr/>
        </p:nvPicPr>
        <p:blipFill>
          <a:blip r:embed="rId6"/>
          <a:stretch>
            <a:fillRect/>
          </a:stretch>
        </p:blipFill>
        <p:spPr>
          <a:xfrm>
            <a:off x="5227903" y="2099662"/>
            <a:ext cx="3511153" cy="4169932"/>
          </a:xfrm>
          <a:prstGeom prst="rect">
            <a:avLst/>
          </a:prstGeom>
        </p:spPr>
      </p:pic>
    </p:spTree>
    <p:extLst>
      <p:ext uri="{BB962C8B-B14F-4D97-AF65-F5344CB8AC3E}">
        <p14:creationId xmlns:p14="http://schemas.microsoft.com/office/powerpoint/2010/main" val="3729357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81396" y="1845248"/>
            <a:ext cx="3176507" cy="2501153"/>
          </a:xfrm>
        </p:spPr>
        <p:txBody>
          <a:bodyPr/>
          <a:lstStyle/>
          <a:p>
            <a:r>
              <a:rPr lang="en-US" dirty="0"/>
              <a:t>MSNA OBJECTIVES</a:t>
            </a:r>
            <a:endParaRPr lang="es-ES" dirty="0"/>
          </a:p>
        </p:txBody>
      </p:sp>
      <p:sp>
        <p:nvSpPr>
          <p:cNvPr id="6" name="Text Placeholder 3">
            <a:extLst>
              <a:ext uri="{FF2B5EF4-FFF2-40B4-BE49-F238E27FC236}">
                <a16:creationId xmlns:a16="http://schemas.microsoft.com/office/drawing/2014/main" id="{C71B929C-C1D3-442D-8BB5-247DFBC22217}"/>
              </a:ext>
            </a:extLst>
          </p:cNvPr>
          <p:cNvSpPr txBox="1">
            <a:spLocks/>
          </p:cNvSpPr>
          <p:nvPr/>
        </p:nvSpPr>
        <p:spPr>
          <a:xfrm>
            <a:off x="3549790" y="1325939"/>
            <a:ext cx="5489107" cy="4063235"/>
          </a:xfrm>
          <a:prstGeom prst="rect">
            <a:avLst/>
          </a:prstGeom>
        </p:spPr>
        <p:txBody>
          <a:bodyPr/>
          <a:lstStyle>
            <a:lvl1pPr marL="0" indent="0" algn="l" defTabSz="914400" rtl="0" eaLnBrk="1" latinLnBrk="0" hangingPunct="1">
              <a:lnSpc>
                <a:spcPts val="1500"/>
              </a:lnSpc>
              <a:spcBef>
                <a:spcPts val="1000"/>
              </a:spcBef>
              <a:buFont typeface="Arial" panose="020B0604020202020204" pitchFamily="34" charset="0"/>
              <a:buNone/>
              <a:defRPr sz="1600" kern="1200">
                <a:solidFill>
                  <a:srgbClr val="58585A"/>
                </a:solidFill>
                <a:latin typeface="Arial Narrow" panose="020B06060202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buFont typeface="+mj-lt"/>
              <a:buAutoNum type="arabicPeriod"/>
            </a:pPr>
            <a:r>
              <a:rPr lang="en-GB" sz="1800" dirty="0"/>
              <a:t>Directly inform the 2022 Humanitarian Needs Overview (HNO) and Humanitarian Response Plan (HRP) in the oPt through the provision of a comprehensive, </a:t>
            </a:r>
            <a:r>
              <a:rPr lang="en-GB" sz="1800" b="1" dirty="0"/>
              <a:t>multi-sectoral household-level dataset</a:t>
            </a:r>
            <a:r>
              <a:rPr lang="en-GB" sz="1800" dirty="0"/>
              <a:t>; </a:t>
            </a:r>
            <a:endParaRPr lang="en-US" sz="1800" dirty="0"/>
          </a:p>
          <a:p>
            <a:pPr marL="342900" indent="-342900">
              <a:lnSpc>
                <a:spcPct val="100000"/>
              </a:lnSpc>
              <a:buFont typeface="+mj-lt"/>
              <a:buAutoNum type="arabicPeriod"/>
            </a:pPr>
            <a:r>
              <a:rPr lang="en-GB" sz="1800" dirty="0"/>
              <a:t>Provide a detailed </a:t>
            </a:r>
            <a:r>
              <a:rPr lang="en-GB" sz="1800" b="1" dirty="0"/>
              <a:t>inter-sectoral analysis </a:t>
            </a:r>
            <a:r>
              <a:rPr lang="en-GB" sz="1800" dirty="0"/>
              <a:t>of the magnitude and severity of humanitarian needs among crisis-affected population groups in the oPt, to support the calculation of sectoral and inter-sectoral </a:t>
            </a:r>
            <a:r>
              <a:rPr lang="en-GB" sz="1800" b="1" dirty="0"/>
              <a:t>People in Need (</a:t>
            </a:r>
            <a:r>
              <a:rPr lang="en-GB" sz="1800" b="1" dirty="0" err="1"/>
              <a:t>PiN</a:t>
            </a:r>
            <a:r>
              <a:rPr lang="en-GB" sz="1800" b="1" dirty="0"/>
              <a:t>) and severity figures in alignment with the </a:t>
            </a:r>
            <a:r>
              <a:rPr lang="en-GB" sz="1800" b="1" dirty="0" smtClean="0"/>
              <a:t>Joint Inter-Sectoral Analysis (JIAF) </a:t>
            </a:r>
            <a:r>
              <a:rPr lang="en-GB" sz="1800" b="1" dirty="0"/>
              <a:t>methodology</a:t>
            </a:r>
            <a:endParaRPr lang="en-US" sz="1800" dirty="0"/>
          </a:p>
          <a:p>
            <a:pPr marL="342900" indent="-342900">
              <a:lnSpc>
                <a:spcPct val="100000"/>
              </a:lnSpc>
              <a:buFont typeface="+mj-lt"/>
              <a:buAutoNum type="arabicPeriod"/>
            </a:pPr>
            <a:r>
              <a:rPr lang="en-GB" sz="1800" b="1" dirty="0"/>
              <a:t>Identify vulnerable population groups and geographic areas with the most acute needs</a:t>
            </a:r>
          </a:p>
          <a:p>
            <a:pPr marL="342900" indent="-342900">
              <a:lnSpc>
                <a:spcPct val="100000"/>
              </a:lnSpc>
              <a:buFont typeface="+mj-lt"/>
              <a:buAutoNum type="arabicPeriod"/>
            </a:pPr>
            <a:r>
              <a:rPr lang="en-GB" sz="1800" dirty="0"/>
              <a:t>Inform </a:t>
            </a:r>
            <a:r>
              <a:rPr lang="en-GB" sz="1800" b="1" dirty="0"/>
              <a:t>development assistance planning </a:t>
            </a:r>
            <a:r>
              <a:rPr lang="en-GB" sz="1800" dirty="0"/>
              <a:t>and relevant SDG targets</a:t>
            </a:r>
            <a:endParaRPr lang="en-US" sz="1800" dirty="0"/>
          </a:p>
          <a:p>
            <a:endParaRPr lang="en-US" dirty="0"/>
          </a:p>
        </p:txBody>
      </p:sp>
      <p:sp>
        <p:nvSpPr>
          <p:cNvPr id="7" name="Subtitle 2">
            <a:extLst>
              <a:ext uri="{FF2B5EF4-FFF2-40B4-BE49-F238E27FC236}">
                <a16:creationId xmlns:a16="http://schemas.microsoft.com/office/drawing/2014/main" id="{1B7BB207-9A55-4497-9AFD-634C00A81EC3}"/>
              </a:ext>
            </a:extLst>
          </p:cNvPr>
          <p:cNvSpPr>
            <a:spLocks noGrp="1"/>
          </p:cNvSpPr>
          <p:nvPr>
            <p:ph type="subTitle" idx="1"/>
          </p:nvPr>
        </p:nvSpPr>
        <p:spPr>
          <a:xfrm>
            <a:off x="3549791" y="568321"/>
            <a:ext cx="5594210" cy="525931"/>
          </a:xfrm>
        </p:spPr>
        <p:txBody>
          <a:bodyPr/>
          <a:lstStyle/>
          <a:p>
            <a:r>
              <a:rPr lang="en-US" sz="2000" dirty="0"/>
              <a:t>The MSNA in </a:t>
            </a:r>
            <a:r>
              <a:rPr lang="en-US" sz="2000" dirty="0" smtClean="0"/>
              <a:t>occupied Palestinian territories (oPt) </a:t>
            </a:r>
            <a:r>
              <a:rPr lang="en-US" sz="2000" dirty="0"/>
              <a:t>aims to achieve the following objectives:</a:t>
            </a:r>
          </a:p>
        </p:txBody>
      </p:sp>
    </p:spTree>
    <p:extLst>
      <p:ext uri="{BB962C8B-B14F-4D97-AF65-F5344CB8AC3E}">
        <p14:creationId xmlns:p14="http://schemas.microsoft.com/office/powerpoint/2010/main" val="40624183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78A059-EBF0-434C-AD30-E5BC4475143F}"/>
              </a:ext>
            </a:extLst>
          </p:cNvPr>
          <p:cNvSpPr>
            <a:spLocks noGrp="1"/>
          </p:cNvSpPr>
          <p:nvPr>
            <p:ph type="ctrTitle"/>
          </p:nvPr>
        </p:nvSpPr>
        <p:spPr>
          <a:xfrm>
            <a:off x="1088301" y="282666"/>
            <a:ext cx="8620038" cy="724646"/>
          </a:xfrm>
        </p:spPr>
        <p:txBody>
          <a:bodyPr/>
          <a:lstStyle/>
          <a:p>
            <a:r>
              <a:rPr lang="en-US" sz="3200" dirty="0"/>
              <a:t>PROTECTION  |  Gender Based Violence</a:t>
            </a:r>
            <a:endParaRPr lang="en-US" sz="3600" dirty="0"/>
          </a:p>
        </p:txBody>
      </p:sp>
      <p:pic>
        <p:nvPicPr>
          <p:cNvPr id="3" name="Picture 2">
            <a:extLst>
              <a:ext uri="{FF2B5EF4-FFF2-40B4-BE49-F238E27FC236}">
                <a16:creationId xmlns:a16="http://schemas.microsoft.com/office/drawing/2014/main" id="{EE2E9566-5600-EB49-9466-16B0A48ECF65}"/>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00000"/>
                    </a14:imgEffect>
                  </a14:imgLayer>
                </a14:imgProps>
              </a:ext>
            </a:extLst>
          </a:blip>
          <a:stretch>
            <a:fillRect/>
          </a:stretch>
        </p:blipFill>
        <p:spPr>
          <a:xfrm>
            <a:off x="164831" y="158760"/>
            <a:ext cx="972457" cy="972457"/>
          </a:xfrm>
          <a:prstGeom prst="rect">
            <a:avLst/>
          </a:prstGeom>
        </p:spPr>
      </p:pic>
      <p:sp>
        <p:nvSpPr>
          <p:cNvPr id="4" name="TextBox 3">
            <a:extLst>
              <a:ext uri="{FF2B5EF4-FFF2-40B4-BE49-F238E27FC236}">
                <a16:creationId xmlns:a16="http://schemas.microsoft.com/office/drawing/2014/main" id="{1C9DBF53-B8B5-7042-89DE-E6AF73E6A33F}"/>
              </a:ext>
            </a:extLst>
          </p:cNvPr>
          <p:cNvSpPr txBox="1"/>
          <p:nvPr/>
        </p:nvSpPr>
        <p:spPr>
          <a:xfrm>
            <a:off x="400541" y="1450693"/>
            <a:ext cx="3975516" cy="1077218"/>
          </a:xfrm>
          <a:prstGeom prst="rect">
            <a:avLst/>
          </a:prstGeom>
          <a:noFill/>
        </p:spPr>
        <p:txBody>
          <a:bodyPr wrap="square" rtlCol="0">
            <a:spAutoFit/>
          </a:bodyPr>
          <a:lstStyle/>
          <a:p>
            <a:r>
              <a:rPr lang="en-US" sz="2800" b="1" dirty="0">
                <a:solidFill>
                  <a:srgbClr val="EE5859"/>
                </a:solidFill>
                <a:latin typeface="Arial Narrow" panose="020B0606020202030204" pitchFamily="34" charset="0"/>
              </a:rPr>
              <a:t>11% </a:t>
            </a:r>
            <a:r>
              <a:rPr lang="en-US" b="1" dirty="0">
                <a:solidFill>
                  <a:srgbClr val="58585A"/>
                </a:solidFill>
                <a:latin typeface="Arial Narrow" panose="020B0606020202030204" pitchFamily="34" charset="0"/>
              </a:rPr>
              <a:t>of households in the Gaza Strip reported that women and girls avoid areas because they feel unsafe there</a:t>
            </a:r>
            <a:endParaRPr lang="en-US" b="1" dirty="0">
              <a:latin typeface="Arial Narrow" panose="020B0606020202030204" pitchFamily="34" charset="0"/>
            </a:endParaRPr>
          </a:p>
        </p:txBody>
      </p:sp>
      <p:graphicFrame>
        <p:nvGraphicFramePr>
          <p:cNvPr id="5" name="Table 4">
            <a:extLst>
              <a:ext uri="{FF2B5EF4-FFF2-40B4-BE49-F238E27FC236}">
                <a16:creationId xmlns:a16="http://schemas.microsoft.com/office/drawing/2014/main" id="{EC358F2F-02F5-A74C-BEC7-678A3C2E55FD}"/>
              </a:ext>
            </a:extLst>
          </p:cNvPr>
          <p:cNvGraphicFramePr>
            <a:graphicFrameLocks noGrp="1"/>
          </p:cNvGraphicFramePr>
          <p:nvPr>
            <p:extLst>
              <p:ext uri="{D42A27DB-BD31-4B8C-83A1-F6EECF244321}">
                <p14:modId xmlns:p14="http://schemas.microsoft.com/office/powerpoint/2010/main" val="1244106641"/>
              </p:ext>
            </p:extLst>
          </p:nvPr>
        </p:nvGraphicFramePr>
        <p:xfrm>
          <a:off x="763074" y="3735409"/>
          <a:ext cx="7855353" cy="1668780"/>
        </p:xfrm>
        <a:graphic>
          <a:graphicData uri="http://schemas.openxmlformats.org/drawingml/2006/table">
            <a:tbl>
              <a:tblPr>
                <a:tableStyleId>{5C22544A-7EE6-4342-B048-85BDC9FD1C3A}</a:tableStyleId>
              </a:tblPr>
              <a:tblGrid>
                <a:gridCol w="3644115">
                  <a:extLst>
                    <a:ext uri="{9D8B030D-6E8A-4147-A177-3AD203B41FA5}">
                      <a16:colId xmlns:a16="http://schemas.microsoft.com/office/drawing/2014/main" val="2665553580"/>
                    </a:ext>
                  </a:extLst>
                </a:gridCol>
                <a:gridCol w="1357120">
                  <a:extLst>
                    <a:ext uri="{9D8B030D-6E8A-4147-A177-3AD203B41FA5}">
                      <a16:colId xmlns:a16="http://schemas.microsoft.com/office/drawing/2014/main" val="3076841105"/>
                    </a:ext>
                  </a:extLst>
                </a:gridCol>
                <a:gridCol w="1357120">
                  <a:extLst>
                    <a:ext uri="{9D8B030D-6E8A-4147-A177-3AD203B41FA5}">
                      <a16:colId xmlns:a16="http://schemas.microsoft.com/office/drawing/2014/main" val="558775855"/>
                    </a:ext>
                  </a:extLst>
                </a:gridCol>
                <a:gridCol w="1496998">
                  <a:extLst>
                    <a:ext uri="{9D8B030D-6E8A-4147-A177-3AD203B41FA5}">
                      <a16:colId xmlns:a16="http://schemas.microsoft.com/office/drawing/2014/main" val="3419813833"/>
                    </a:ext>
                  </a:extLst>
                </a:gridCol>
              </a:tblGrid>
              <a:tr h="243589">
                <a:tc>
                  <a:txBody>
                    <a:bodyPr/>
                    <a:lstStyle/>
                    <a:p>
                      <a:pPr algn="l" fontAlgn="ctr"/>
                      <a:endParaRPr lang="en-US" sz="1600" b="0" i="0" u="none" strike="noStrike" dirty="0">
                        <a:solidFill>
                          <a:srgbClr val="58585A"/>
                        </a:solidFill>
                        <a:effectLst/>
                        <a:latin typeface="Arial Narrow" panose="020B0606020202030204" pitchFamily="34" charset="0"/>
                      </a:endParaRPr>
                    </a:p>
                  </a:txBody>
                  <a:tcPr marL="7620" marR="7620" marT="7620" marB="0" anchor="ctr">
                    <a:lnL w="12700" cmpd="sng">
                      <a:noFill/>
                    </a:lnL>
                    <a:lnR w="12700" cap="flat" cmpd="sng" algn="ctr">
                      <a:solidFill>
                        <a:srgbClr val="58585A"/>
                      </a:solidFill>
                      <a:prstDash val="solid"/>
                      <a:round/>
                      <a:headEnd type="none" w="med" len="med"/>
                      <a:tailEnd type="none" w="med" len="med"/>
                    </a:lnR>
                    <a:lnT w="12700" cmpd="sng">
                      <a:noFill/>
                    </a:lnT>
                    <a:lnB w="12700" cap="flat" cmpd="sng" algn="ctr">
                      <a:solidFill>
                        <a:srgbClr val="58585A"/>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600" u="none" strike="noStrike" dirty="0">
                          <a:solidFill>
                            <a:srgbClr val="58585A"/>
                          </a:solidFill>
                          <a:effectLst/>
                          <a:latin typeface="Arial Narrow" panose="020B0606020202030204" pitchFamily="34" charset="0"/>
                        </a:rPr>
                        <a:t>Gaza Strip</a:t>
                      </a:r>
                      <a:endParaRPr lang="en-US" sz="1600" b="0" i="0" u="none" strike="noStrike" dirty="0">
                        <a:solidFill>
                          <a:srgbClr val="58585A"/>
                        </a:solidFill>
                        <a:effectLst/>
                        <a:latin typeface="Arial Narrow" panose="020B0606020202030204" pitchFamily="34" charset="0"/>
                      </a:endParaRPr>
                    </a:p>
                  </a:txBody>
                  <a:tcPr marL="7620" marR="7620" marT="7620" marB="0" anchor="ctr">
                    <a:lnL w="12700" cap="flat" cmpd="sng" algn="ctr">
                      <a:solidFill>
                        <a:srgbClr val="58585A"/>
                      </a:solidFill>
                      <a:prstDash val="solid"/>
                      <a:round/>
                      <a:headEnd type="none" w="med" len="med"/>
                      <a:tailEnd type="none" w="med" len="med"/>
                    </a:lnL>
                    <a:lnR w="12700" cap="flat" cmpd="sng" algn="ctr">
                      <a:solidFill>
                        <a:srgbClr val="58585A"/>
                      </a:solidFill>
                      <a:prstDash val="solid"/>
                      <a:round/>
                      <a:headEnd type="none" w="med" len="med"/>
                      <a:tailEnd type="none" w="med" len="med"/>
                    </a:lnR>
                    <a:lnT w="12700" cmpd="sng">
                      <a:noFill/>
                    </a:lnT>
                    <a:lnB w="12700" cap="flat" cmpd="sng" algn="ctr">
                      <a:solidFill>
                        <a:srgbClr val="58585A"/>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600" b="0" i="0" u="none" strike="noStrike" dirty="0">
                          <a:solidFill>
                            <a:srgbClr val="58585A"/>
                          </a:solidFill>
                          <a:effectLst/>
                          <a:latin typeface="Arial Narrow" panose="020B0606020202030204" pitchFamily="34" charset="0"/>
                        </a:rPr>
                        <a:t>OPT</a:t>
                      </a:r>
                    </a:p>
                  </a:txBody>
                  <a:tcPr marL="7620" marR="7620" marT="7620" marB="0" anchor="ctr">
                    <a:lnL w="12700" cap="flat" cmpd="sng" algn="ctr">
                      <a:solidFill>
                        <a:srgbClr val="58585A"/>
                      </a:solidFill>
                      <a:prstDash val="solid"/>
                      <a:round/>
                      <a:headEnd type="none" w="med" len="med"/>
                      <a:tailEnd type="none" w="med" len="med"/>
                    </a:lnL>
                    <a:lnR w="12700" cap="flat" cmpd="sng" algn="ctr">
                      <a:solidFill>
                        <a:srgbClr val="58585A"/>
                      </a:solidFill>
                      <a:prstDash val="solid"/>
                      <a:round/>
                      <a:headEnd type="none" w="med" len="med"/>
                      <a:tailEnd type="none" w="med" len="med"/>
                    </a:lnR>
                    <a:lnT w="12700" cmpd="sng">
                      <a:noFill/>
                    </a:lnT>
                    <a:lnB w="12700" cap="flat" cmpd="sng" algn="ctr">
                      <a:solidFill>
                        <a:srgbClr val="58585A"/>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600" u="none" strike="noStrike" dirty="0">
                          <a:solidFill>
                            <a:srgbClr val="58585A"/>
                          </a:solidFill>
                          <a:effectLst/>
                          <a:latin typeface="Arial Narrow" panose="020B0606020202030204" pitchFamily="34" charset="0"/>
                        </a:rPr>
                        <a:t>West Bank</a:t>
                      </a:r>
                      <a:endParaRPr lang="en-US" sz="1600" b="0" i="0" u="none" strike="noStrike" dirty="0">
                        <a:solidFill>
                          <a:srgbClr val="58585A"/>
                        </a:solidFill>
                        <a:effectLst/>
                        <a:latin typeface="Arial Narrow" panose="020B0606020202030204" pitchFamily="34" charset="0"/>
                      </a:endParaRPr>
                    </a:p>
                  </a:txBody>
                  <a:tcPr marL="7620" marR="7620" marT="7620" marB="0" anchor="ctr">
                    <a:lnL w="12700" cap="flat" cmpd="sng" algn="ctr">
                      <a:solidFill>
                        <a:srgbClr val="58585A"/>
                      </a:solidFill>
                      <a:prstDash val="solid"/>
                      <a:round/>
                      <a:headEnd type="none" w="med" len="med"/>
                      <a:tailEnd type="none" w="med" len="med"/>
                    </a:lnL>
                    <a:lnR w="12700" cap="flat" cmpd="sng" algn="ctr">
                      <a:solidFill>
                        <a:srgbClr val="58585A"/>
                      </a:solidFill>
                      <a:prstDash val="solid"/>
                      <a:round/>
                      <a:headEnd type="none" w="med" len="med"/>
                      <a:tailEnd type="none" w="med" len="med"/>
                    </a:lnR>
                    <a:lnT w="12700" cmpd="sng">
                      <a:noFill/>
                    </a:lnT>
                    <a:lnB w="12700" cap="flat" cmpd="sng" algn="ctr">
                      <a:solidFill>
                        <a:srgbClr val="58585A"/>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94383866"/>
                  </a:ext>
                </a:extLst>
              </a:tr>
              <a:tr h="236056">
                <a:tc>
                  <a:txBody>
                    <a:bodyPr/>
                    <a:lstStyle/>
                    <a:p>
                      <a:pPr algn="l" fontAlgn="ctr"/>
                      <a:r>
                        <a:rPr lang="en-US" sz="1500" u="none" strike="noStrike" dirty="0">
                          <a:solidFill>
                            <a:srgbClr val="58585A"/>
                          </a:solidFill>
                          <a:effectLst/>
                          <a:latin typeface="Arial Narrow" panose="020B0606020202030204" pitchFamily="34" charset="0"/>
                        </a:rPr>
                        <a:t>Markets</a:t>
                      </a:r>
                      <a:endParaRPr lang="en-US" sz="1500" b="0" i="0" u="none" strike="noStrike" dirty="0">
                        <a:solidFill>
                          <a:srgbClr val="58585A"/>
                        </a:solidFill>
                        <a:effectLst/>
                        <a:latin typeface="Arial Narrow" panose="020B0606020202030204" pitchFamily="34" charset="0"/>
                      </a:endParaRPr>
                    </a:p>
                  </a:txBody>
                  <a:tcPr marL="7620" marR="7620" marT="7620" marB="0" anchor="ctr">
                    <a:lnL w="12700" cmpd="sng">
                      <a:noFill/>
                    </a:lnL>
                    <a:lnR w="12700" cap="flat" cmpd="sng" algn="ctr">
                      <a:solidFill>
                        <a:srgbClr val="58585A"/>
                      </a:solidFill>
                      <a:prstDash val="solid"/>
                      <a:round/>
                      <a:headEnd type="none" w="med" len="med"/>
                      <a:tailEnd type="none" w="med" len="med"/>
                    </a:lnR>
                    <a:lnT w="12700" cap="flat" cmpd="sng" algn="ctr">
                      <a:solidFill>
                        <a:srgbClr val="58585A"/>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500" u="none" strike="noStrike" dirty="0">
                          <a:solidFill>
                            <a:srgbClr val="58585A"/>
                          </a:solidFill>
                          <a:effectLst/>
                          <a:latin typeface="Arial Narrow" panose="020B0606020202030204" pitchFamily="34" charset="0"/>
                        </a:rPr>
                        <a:t>42%</a:t>
                      </a:r>
                      <a:endParaRPr lang="en-US" sz="1500" b="0" i="0" u="none" strike="noStrike" dirty="0">
                        <a:solidFill>
                          <a:srgbClr val="58585A"/>
                        </a:solidFill>
                        <a:effectLst/>
                        <a:latin typeface="Arial Narrow" panose="020B0606020202030204" pitchFamily="34" charset="0"/>
                      </a:endParaRPr>
                    </a:p>
                  </a:txBody>
                  <a:tcPr marL="7620" marR="7620" marT="7620" marB="0" anchor="ctr">
                    <a:lnL w="12700" cap="flat" cmpd="sng" algn="ctr">
                      <a:solidFill>
                        <a:srgbClr val="58585A"/>
                      </a:solidFill>
                      <a:prstDash val="solid"/>
                      <a:round/>
                      <a:headEnd type="none" w="med" len="med"/>
                      <a:tailEnd type="none" w="med" len="med"/>
                    </a:lnL>
                    <a:lnR w="12700" cap="flat" cmpd="sng" algn="ctr">
                      <a:solidFill>
                        <a:srgbClr val="58585A"/>
                      </a:solidFill>
                      <a:prstDash val="solid"/>
                      <a:round/>
                      <a:headEnd type="none" w="med" len="med"/>
                      <a:tailEnd type="none" w="med" len="med"/>
                    </a:lnR>
                    <a:lnT w="12700" cap="flat" cmpd="sng" algn="ctr">
                      <a:solidFill>
                        <a:srgbClr val="58585A"/>
                      </a:solidFill>
                      <a:prstDash val="solid"/>
                      <a:round/>
                      <a:headEnd type="none" w="med" len="med"/>
                      <a:tailEnd type="none" w="med" len="med"/>
                    </a:lnT>
                    <a:lnB w="12700" cap="flat" cmpd="sng" algn="ctr">
                      <a:noFill/>
                      <a:prstDash val="sysDash"/>
                      <a:round/>
                      <a:headEnd type="none" w="med" len="med"/>
                      <a:tailEnd type="none" w="med" len="med"/>
                    </a:lnB>
                    <a:lnTlToBr w="12700" cmpd="sng">
                      <a:noFill/>
                      <a:prstDash val="solid"/>
                    </a:lnTlToBr>
                    <a:lnBlToTr w="12700" cmpd="sng">
                      <a:noFill/>
                      <a:prstDash val="solid"/>
                    </a:lnBlToTr>
                    <a:solidFill>
                      <a:srgbClr val="EE5859">
                        <a:alpha val="50000"/>
                      </a:srgbClr>
                    </a:solidFill>
                  </a:tcPr>
                </a:tc>
                <a:tc>
                  <a:txBody>
                    <a:bodyPr/>
                    <a:lstStyle/>
                    <a:p>
                      <a:pPr algn="ctr" fontAlgn="ctr"/>
                      <a:r>
                        <a:rPr lang="en-US" sz="1500" u="none" strike="noStrike" dirty="0">
                          <a:solidFill>
                            <a:srgbClr val="58585A"/>
                          </a:solidFill>
                          <a:effectLst/>
                          <a:latin typeface="Arial Narrow" panose="020B0606020202030204" pitchFamily="34" charset="0"/>
                        </a:rPr>
                        <a:t>25%</a:t>
                      </a:r>
                      <a:endParaRPr lang="en-US" sz="1500" b="0" i="0" u="none" strike="noStrike" dirty="0">
                        <a:solidFill>
                          <a:srgbClr val="58585A"/>
                        </a:solidFill>
                        <a:effectLst/>
                        <a:latin typeface="Arial Narrow" panose="020B0606020202030204" pitchFamily="34" charset="0"/>
                      </a:endParaRPr>
                    </a:p>
                  </a:txBody>
                  <a:tcPr marL="7620" marR="7620" marT="7620" marB="0" anchor="ctr">
                    <a:lnL w="12700" cap="flat" cmpd="sng" algn="ctr">
                      <a:solidFill>
                        <a:srgbClr val="58585A"/>
                      </a:solidFill>
                      <a:prstDash val="solid"/>
                      <a:round/>
                      <a:headEnd type="none" w="med" len="med"/>
                      <a:tailEnd type="none" w="med" len="med"/>
                    </a:lnL>
                    <a:lnR w="12700" cap="flat" cmpd="sng" algn="ctr">
                      <a:solidFill>
                        <a:srgbClr val="58585A"/>
                      </a:solidFill>
                      <a:prstDash val="solid"/>
                      <a:round/>
                      <a:headEnd type="none" w="med" len="med"/>
                      <a:tailEnd type="none" w="med" len="med"/>
                    </a:lnR>
                    <a:lnT w="12700" cap="flat" cmpd="sng" algn="ctr">
                      <a:solidFill>
                        <a:srgbClr val="58585A"/>
                      </a:solidFill>
                      <a:prstDash val="solid"/>
                      <a:round/>
                      <a:headEnd type="none" w="med" len="med"/>
                      <a:tailEnd type="none" w="med" len="med"/>
                    </a:lnT>
                    <a:lnB w="12700" cap="flat" cmpd="sng" algn="ctr">
                      <a:noFill/>
                      <a:prstDash val="sysDash"/>
                      <a:round/>
                      <a:headEnd type="none" w="med" len="med"/>
                      <a:tailEnd type="none" w="med" len="med"/>
                    </a:lnB>
                    <a:lnTlToBr w="12700" cmpd="sng">
                      <a:noFill/>
                      <a:prstDash val="solid"/>
                    </a:lnTlToBr>
                    <a:lnBlToTr w="12700" cmpd="sng">
                      <a:noFill/>
                      <a:prstDash val="solid"/>
                    </a:lnBlToTr>
                    <a:solidFill>
                      <a:srgbClr val="EE5859">
                        <a:alpha val="10196"/>
                      </a:srgbClr>
                    </a:solidFill>
                  </a:tcPr>
                </a:tc>
                <a:tc>
                  <a:txBody>
                    <a:bodyPr/>
                    <a:lstStyle/>
                    <a:p>
                      <a:pPr algn="ctr" fontAlgn="ctr"/>
                      <a:r>
                        <a:rPr lang="en-US" sz="1500" u="none" strike="noStrike" dirty="0">
                          <a:solidFill>
                            <a:srgbClr val="58585A"/>
                          </a:solidFill>
                          <a:effectLst/>
                          <a:latin typeface="Arial Narrow" panose="020B0606020202030204" pitchFamily="34" charset="0"/>
                        </a:rPr>
                        <a:t>12%</a:t>
                      </a:r>
                      <a:endParaRPr lang="en-US" sz="1500" b="0" i="0" u="none" strike="noStrike" dirty="0">
                        <a:solidFill>
                          <a:srgbClr val="58585A"/>
                        </a:solidFill>
                        <a:effectLst/>
                        <a:latin typeface="Arial Narrow" panose="020B0606020202030204" pitchFamily="34" charset="0"/>
                      </a:endParaRPr>
                    </a:p>
                  </a:txBody>
                  <a:tcPr marL="7620" marR="7620" marT="7620" marB="0" anchor="ctr">
                    <a:lnL w="12700" cap="flat" cmpd="sng" algn="ctr">
                      <a:solidFill>
                        <a:srgbClr val="58585A"/>
                      </a:solidFill>
                      <a:prstDash val="solid"/>
                      <a:round/>
                      <a:headEnd type="none" w="med" len="med"/>
                      <a:tailEnd type="none" w="med" len="med"/>
                    </a:lnL>
                    <a:lnR w="12700" cap="flat" cmpd="sng" algn="ctr">
                      <a:solidFill>
                        <a:srgbClr val="58585A"/>
                      </a:solidFill>
                      <a:prstDash val="solid"/>
                      <a:round/>
                      <a:headEnd type="none" w="med" len="med"/>
                      <a:tailEnd type="none" w="med" len="med"/>
                    </a:lnR>
                    <a:lnT w="12700" cap="flat" cmpd="sng" algn="ctr">
                      <a:solidFill>
                        <a:srgbClr val="58585A"/>
                      </a:solidFill>
                      <a:prstDash val="solid"/>
                      <a:round/>
                      <a:headEnd type="none" w="med" len="med"/>
                      <a:tailEnd type="none" w="med" len="med"/>
                    </a:lnT>
                    <a:lnB w="12700" cap="flat" cmpd="sng" algn="ctr">
                      <a:no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159550076"/>
                  </a:ext>
                </a:extLst>
              </a:tr>
              <a:tr h="236056">
                <a:tc>
                  <a:txBody>
                    <a:bodyPr/>
                    <a:lstStyle/>
                    <a:p>
                      <a:pPr algn="l" fontAlgn="ctr"/>
                      <a:r>
                        <a:rPr lang="en-US" sz="1500" u="none" strike="noStrike" dirty="0">
                          <a:solidFill>
                            <a:srgbClr val="58585A"/>
                          </a:solidFill>
                          <a:effectLst/>
                          <a:latin typeface="Arial Narrow" panose="020B0606020202030204" pitchFamily="34" charset="0"/>
                        </a:rPr>
                        <a:t>Social/community areas</a:t>
                      </a:r>
                      <a:endParaRPr lang="en-US" sz="1500" b="0" i="0" u="none" strike="noStrike" dirty="0">
                        <a:solidFill>
                          <a:srgbClr val="58585A"/>
                        </a:solidFill>
                        <a:effectLst/>
                        <a:latin typeface="Arial Narrow" panose="020B0606020202030204" pitchFamily="34" charset="0"/>
                      </a:endParaRPr>
                    </a:p>
                  </a:txBody>
                  <a:tcPr marL="7620" marR="7620" marT="7620" marB="0" anchor="ctr">
                    <a:lnL w="12700" cmpd="sng">
                      <a:noFill/>
                    </a:lnL>
                    <a:lnR w="12700" cap="flat" cmpd="sng" algn="ctr">
                      <a:solidFill>
                        <a:srgbClr val="58585A"/>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500" u="none" strike="noStrike" dirty="0">
                          <a:solidFill>
                            <a:srgbClr val="58585A"/>
                          </a:solidFill>
                          <a:effectLst/>
                          <a:latin typeface="Arial Narrow" panose="020B0606020202030204" pitchFamily="34" charset="0"/>
                        </a:rPr>
                        <a:t>35%</a:t>
                      </a:r>
                      <a:endParaRPr lang="en-US" sz="1500" b="0" i="0" u="none" strike="noStrike" dirty="0">
                        <a:solidFill>
                          <a:srgbClr val="58585A"/>
                        </a:solidFill>
                        <a:effectLst/>
                        <a:latin typeface="Arial Narrow" panose="020B0606020202030204" pitchFamily="34" charset="0"/>
                      </a:endParaRPr>
                    </a:p>
                  </a:txBody>
                  <a:tcPr marL="7620" marR="7620" marT="7620" marB="0" anchor="ctr">
                    <a:lnL w="12700" cap="flat" cmpd="sng" algn="ctr">
                      <a:solidFill>
                        <a:srgbClr val="58585A"/>
                      </a:solidFill>
                      <a:prstDash val="solid"/>
                      <a:round/>
                      <a:headEnd type="none" w="med" len="med"/>
                      <a:tailEnd type="none" w="med" len="med"/>
                    </a:lnL>
                    <a:lnR w="12700" cap="flat" cmpd="sng" algn="ctr">
                      <a:solidFill>
                        <a:srgbClr val="58585A"/>
                      </a:solidFill>
                      <a:prstDash val="solid"/>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lnTlToBr w="12700" cmpd="sng">
                      <a:noFill/>
                      <a:prstDash val="solid"/>
                    </a:lnTlToBr>
                    <a:lnBlToTr w="12700" cmpd="sng">
                      <a:noFill/>
                      <a:prstDash val="solid"/>
                    </a:lnBlToTr>
                    <a:solidFill>
                      <a:srgbClr val="EE5859">
                        <a:alpha val="29804"/>
                      </a:srgbClr>
                    </a:solidFill>
                  </a:tcPr>
                </a:tc>
                <a:tc>
                  <a:txBody>
                    <a:bodyPr/>
                    <a:lstStyle/>
                    <a:p>
                      <a:pPr algn="ctr" fontAlgn="ctr"/>
                      <a:r>
                        <a:rPr lang="en-US" sz="1500" u="none" strike="noStrike" dirty="0">
                          <a:solidFill>
                            <a:srgbClr val="58585A"/>
                          </a:solidFill>
                          <a:effectLst/>
                          <a:latin typeface="Arial Narrow" panose="020B0606020202030204" pitchFamily="34" charset="0"/>
                        </a:rPr>
                        <a:t>29%</a:t>
                      </a:r>
                      <a:endParaRPr lang="en-US" sz="1500" b="0" i="0" u="none" strike="noStrike" dirty="0">
                        <a:solidFill>
                          <a:srgbClr val="58585A"/>
                        </a:solidFill>
                        <a:effectLst/>
                        <a:latin typeface="Arial Narrow" panose="020B0606020202030204" pitchFamily="34" charset="0"/>
                      </a:endParaRPr>
                    </a:p>
                  </a:txBody>
                  <a:tcPr marL="7620" marR="7620" marT="7620" marB="0" anchor="ctr">
                    <a:lnL w="12700" cap="flat" cmpd="sng" algn="ctr">
                      <a:solidFill>
                        <a:srgbClr val="58585A"/>
                      </a:solidFill>
                      <a:prstDash val="solid"/>
                      <a:round/>
                      <a:headEnd type="none" w="med" len="med"/>
                      <a:tailEnd type="none" w="med" len="med"/>
                    </a:lnL>
                    <a:lnR w="12700" cap="flat" cmpd="sng" algn="ctr">
                      <a:solidFill>
                        <a:srgbClr val="58585A"/>
                      </a:solidFill>
                      <a:prstDash val="solid"/>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lnTlToBr w="12700" cmpd="sng">
                      <a:noFill/>
                      <a:prstDash val="solid"/>
                    </a:lnTlToBr>
                    <a:lnBlToTr w="12700" cmpd="sng">
                      <a:noFill/>
                      <a:prstDash val="solid"/>
                    </a:lnBlToTr>
                    <a:solidFill>
                      <a:srgbClr val="EE5859">
                        <a:alpha val="30196"/>
                      </a:srgbClr>
                    </a:solidFill>
                  </a:tcPr>
                </a:tc>
                <a:tc>
                  <a:txBody>
                    <a:bodyPr/>
                    <a:lstStyle/>
                    <a:p>
                      <a:pPr algn="ctr" fontAlgn="ctr"/>
                      <a:r>
                        <a:rPr lang="en-US" sz="1500" u="none" strike="noStrike" dirty="0">
                          <a:solidFill>
                            <a:srgbClr val="58585A"/>
                          </a:solidFill>
                          <a:effectLst/>
                          <a:latin typeface="Arial Narrow" panose="020B0606020202030204" pitchFamily="34" charset="0"/>
                        </a:rPr>
                        <a:t>24%</a:t>
                      </a:r>
                      <a:endParaRPr lang="en-US" sz="1500" b="0" i="0" u="none" strike="noStrike" dirty="0">
                        <a:solidFill>
                          <a:srgbClr val="58585A"/>
                        </a:solidFill>
                        <a:effectLst/>
                        <a:latin typeface="Arial Narrow" panose="020B0606020202030204" pitchFamily="34" charset="0"/>
                      </a:endParaRPr>
                    </a:p>
                  </a:txBody>
                  <a:tcPr marL="7620" marR="7620" marT="7620" marB="0" anchor="ctr">
                    <a:lnL w="12700" cap="flat" cmpd="sng" algn="ctr">
                      <a:solidFill>
                        <a:srgbClr val="58585A"/>
                      </a:solidFill>
                      <a:prstDash val="solid"/>
                      <a:round/>
                      <a:headEnd type="none" w="med" len="med"/>
                      <a:tailEnd type="none" w="med" len="med"/>
                    </a:lnL>
                    <a:lnR w="12700" cap="flat" cmpd="sng" algn="ctr">
                      <a:solidFill>
                        <a:srgbClr val="58585A"/>
                      </a:solidFill>
                      <a:prstDash val="solid"/>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lnTlToBr w="12700" cmpd="sng">
                      <a:noFill/>
                      <a:prstDash val="solid"/>
                    </a:lnTlToBr>
                    <a:lnBlToTr w="12700" cmpd="sng">
                      <a:noFill/>
                      <a:prstDash val="solid"/>
                    </a:lnBlToTr>
                    <a:solidFill>
                      <a:srgbClr val="EE5859">
                        <a:alpha val="30196"/>
                      </a:srgbClr>
                    </a:solidFill>
                  </a:tcPr>
                </a:tc>
                <a:extLst>
                  <a:ext uri="{0D108BD9-81ED-4DB2-BD59-A6C34878D82A}">
                    <a16:rowId xmlns:a16="http://schemas.microsoft.com/office/drawing/2014/main" val="1406003120"/>
                  </a:ext>
                </a:extLst>
              </a:tr>
              <a:tr h="236056">
                <a:tc>
                  <a:txBody>
                    <a:bodyPr/>
                    <a:lstStyle/>
                    <a:p>
                      <a:pPr algn="l" fontAlgn="ctr"/>
                      <a:r>
                        <a:rPr lang="en-US" sz="1500" b="0" i="0" u="none" strike="noStrike" dirty="0">
                          <a:solidFill>
                            <a:srgbClr val="58585A"/>
                          </a:solidFill>
                          <a:effectLst/>
                          <a:latin typeface="Arial Narrow" panose="020B0606020202030204" pitchFamily="34" charset="0"/>
                        </a:rPr>
                        <a:t>Public Transport</a:t>
                      </a:r>
                    </a:p>
                  </a:txBody>
                  <a:tcPr marL="7620" marR="7620" marT="7620" marB="0" anchor="ctr">
                    <a:lnL w="12700" cmpd="sng">
                      <a:noFill/>
                    </a:lnL>
                    <a:lnR w="12700" cap="flat" cmpd="sng" algn="ctr">
                      <a:solidFill>
                        <a:srgbClr val="58585A"/>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500" u="none" strike="noStrike" dirty="0">
                          <a:solidFill>
                            <a:srgbClr val="58585A"/>
                          </a:solidFill>
                          <a:effectLst/>
                          <a:latin typeface="Arial Narrow" panose="020B0606020202030204" pitchFamily="34" charset="0"/>
                        </a:rPr>
                        <a:t>33%</a:t>
                      </a:r>
                      <a:endParaRPr lang="en-US" sz="1500" b="0" i="0" u="none" strike="noStrike" dirty="0">
                        <a:solidFill>
                          <a:srgbClr val="58585A"/>
                        </a:solidFill>
                        <a:effectLst/>
                        <a:latin typeface="Arial Narrow" panose="020B0606020202030204" pitchFamily="34" charset="0"/>
                      </a:endParaRPr>
                    </a:p>
                  </a:txBody>
                  <a:tcPr marL="7620" marR="7620" marT="7620" marB="0" anchor="ctr">
                    <a:lnL w="12700" cap="flat" cmpd="sng" algn="ctr">
                      <a:solidFill>
                        <a:srgbClr val="58585A"/>
                      </a:solidFill>
                      <a:prstDash val="solid"/>
                      <a:round/>
                      <a:headEnd type="none" w="med" len="med"/>
                      <a:tailEnd type="none" w="med" len="med"/>
                    </a:lnL>
                    <a:lnR w="12700" cap="flat" cmpd="sng" algn="ctr">
                      <a:solidFill>
                        <a:srgbClr val="58585A"/>
                      </a:solidFill>
                      <a:prstDash val="solid"/>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lnTlToBr w="12700" cmpd="sng">
                      <a:noFill/>
                      <a:prstDash val="solid"/>
                    </a:lnTlToBr>
                    <a:lnBlToTr w="12700" cmpd="sng">
                      <a:noFill/>
                      <a:prstDash val="solid"/>
                    </a:lnBlToTr>
                    <a:solidFill>
                      <a:srgbClr val="EE5859">
                        <a:alpha val="10196"/>
                      </a:srgbClr>
                    </a:solidFill>
                  </a:tcPr>
                </a:tc>
                <a:tc>
                  <a:txBody>
                    <a:bodyPr/>
                    <a:lstStyle/>
                    <a:p>
                      <a:pPr algn="ctr" fontAlgn="ctr"/>
                      <a:r>
                        <a:rPr lang="en-US" sz="1500" u="none" strike="noStrike" dirty="0">
                          <a:solidFill>
                            <a:srgbClr val="58585A"/>
                          </a:solidFill>
                          <a:effectLst/>
                          <a:latin typeface="Arial Narrow" panose="020B0606020202030204" pitchFamily="34" charset="0"/>
                        </a:rPr>
                        <a:t>22%</a:t>
                      </a:r>
                      <a:endParaRPr lang="en-US" sz="1500" b="0" i="0" u="none" strike="noStrike" dirty="0">
                        <a:solidFill>
                          <a:srgbClr val="58585A"/>
                        </a:solidFill>
                        <a:effectLst/>
                        <a:latin typeface="Arial Narrow" panose="020B0606020202030204" pitchFamily="34" charset="0"/>
                      </a:endParaRPr>
                    </a:p>
                  </a:txBody>
                  <a:tcPr marL="7620" marR="7620" marT="7620" marB="0" anchor="ctr">
                    <a:lnL w="12700" cap="flat" cmpd="sng" algn="ctr">
                      <a:solidFill>
                        <a:srgbClr val="58585A"/>
                      </a:solidFill>
                      <a:prstDash val="solid"/>
                      <a:round/>
                      <a:headEnd type="none" w="med" len="med"/>
                      <a:tailEnd type="none" w="med" len="med"/>
                    </a:lnL>
                    <a:lnR w="12700" cap="flat" cmpd="sng" algn="ctr">
                      <a:solidFill>
                        <a:srgbClr val="58585A"/>
                      </a:solidFill>
                      <a:prstDash val="solid"/>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500" u="none" strike="noStrike" dirty="0">
                          <a:solidFill>
                            <a:srgbClr val="58585A"/>
                          </a:solidFill>
                          <a:effectLst/>
                          <a:latin typeface="Arial Narrow" panose="020B0606020202030204" pitchFamily="34" charset="0"/>
                        </a:rPr>
                        <a:t>15%</a:t>
                      </a:r>
                      <a:endParaRPr lang="en-US" sz="1500" b="0" i="0" u="none" strike="noStrike" dirty="0">
                        <a:solidFill>
                          <a:srgbClr val="58585A"/>
                        </a:solidFill>
                        <a:effectLst/>
                        <a:latin typeface="Arial Narrow" panose="020B0606020202030204" pitchFamily="34" charset="0"/>
                      </a:endParaRPr>
                    </a:p>
                  </a:txBody>
                  <a:tcPr marL="7620" marR="7620" marT="7620" marB="0" anchor="ctr">
                    <a:lnL w="12700" cap="flat" cmpd="sng" algn="ctr">
                      <a:solidFill>
                        <a:srgbClr val="58585A"/>
                      </a:solidFill>
                      <a:prstDash val="solid"/>
                      <a:round/>
                      <a:headEnd type="none" w="med" len="med"/>
                      <a:tailEnd type="none" w="med" len="med"/>
                    </a:lnL>
                    <a:lnR w="12700" cap="flat" cmpd="sng" algn="ctr">
                      <a:solidFill>
                        <a:srgbClr val="58585A"/>
                      </a:solidFill>
                      <a:prstDash val="solid"/>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281896769"/>
                  </a:ext>
                </a:extLst>
              </a:tr>
              <a:tr h="236056">
                <a:tc>
                  <a:txBody>
                    <a:bodyPr/>
                    <a:lstStyle/>
                    <a:p>
                      <a:pPr algn="l" fontAlgn="ctr"/>
                      <a:r>
                        <a:rPr lang="en-US" sz="1500" b="0" i="0" u="none" strike="noStrike" dirty="0">
                          <a:solidFill>
                            <a:srgbClr val="58585A"/>
                          </a:solidFill>
                          <a:effectLst/>
                          <a:latin typeface="Arial Narrow" panose="020B0606020202030204" pitchFamily="34" charset="0"/>
                        </a:rPr>
                        <a:t>Near settlements/checkpoints/ARA</a:t>
                      </a:r>
                    </a:p>
                  </a:txBody>
                  <a:tcPr marL="7620" marR="7620" marT="7620" marB="0" anchor="ctr">
                    <a:lnL w="12700" cmpd="sng">
                      <a:noFill/>
                    </a:lnL>
                    <a:lnR w="12700" cap="flat" cmpd="sng" algn="ctr">
                      <a:solidFill>
                        <a:srgbClr val="58585A"/>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500" u="none" strike="noStrike" dirty="0">
                          <a:solidFill>
                            <a:srgbClr val="58585A"/>
                          </a:solidFill>
                          <a:effectLst/>
                          <a:latin typeface="Arial Narrow" panose="020B0606020202030204" pitchFamily="34" charset="0"/>
                        </a:rPr>
                        <a:t>12%</a:t>
                      </a:r>
                      <a:endParaRPr lang="en-US" sz="1500" b="0" i="0" u="none" strike="noStrike" dirty="0">
                        <a:solidFill>
                          <a:srgbClr val="58585A"/>
                        </a:solidFill>
                        <a:effectLst/>
                        <a:latin typeface="Arial Narrow" panose="020B0606020202030204" pitchFamily="34" charset="0"/>
                      </a:endParaRPr>
                    </a:p>
                  </a:txBody>
                  <a:tcPr marL="7620" marR="7620" marT="7620" marB="0" anchor="ctr">
                    <a:lnL w="12700" cap="flat" cmpd="sng" algn="ctr">
                      <a:solidFill>
                        <a:srgbClr val="58585A"/>
                      </a:solidFill>
                      <a:prstDash val="solid"/>
                      <a:round/>
                      <a:headEnd type="none" w="med" len="med"/>
                      <a:tailEnd type="none" w="med" len="med"/>
                    </a:lnL>
                    <a:lnR w="12700" cap="flat" cmpd="sng" algn="ctr">
                      <a:solidFill>
                        <a:srgbClr val="58585A"/>
                      </a:solidFill>
                      <a:prstDash val="solid"/>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500" u="none" strike="noStrike" dirty="0">
                          <a:solidFill>
                            <a:srgbClr val="58585A"/>
                          </a:solidFill>
                          <a:effectLst/>
                          <a:latin typeface="Arial Narrow" panose="020B0606020202030204" pitchFamily="34" charset="0"/>
                        </a:rPr>
                        <a:t>32%</a:t>
                      </a:r>
                      <a:endParaRPr lang="en-US" sz="1500" b="0" i="0" u="none" strike="noStrike" dirty="0">
                        <a:solidFill>
                          <a:srgbClr val="58585A"/>
                        </a:solidFill>
                        <a:effectLst/>
                        <a:latin typeface="Arial Narrow" panose="020B0606020202030204" pitchFamily="34" charset="0"/>
                      </a:endParaRPr>
                    </a:p>
                  </a:txBody>
                  <a:tcPr marL="7620" marR="7620" marT="7620" marB="0" anchor="ctr">
                    <a:lnL w="12700" cap="flat" cmpd="sng" algn="ctr">
                      <a:solidFill>
                        <a:srgbClr val="58585A"/>
                      </a:solidFill>
                      <a:prstDash val="solid"/>
                      <a:round/>
                      <a:headEnd type="none" w="med" len="med"/>
                      <a:tailEnd type="none" w="med" len="med"/>
                    </a:lnL>
                    <a:lnR w="12700" cap="flat" cmpd="sng" algn="ctr">
                      <a:solidFill>
                        <a:srgbClr val="58585A"/>
                      </a:solidFill>
                      <a:prstDash val="solid"/>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lnTlToBr w="12700" cmpd="sng">
                      <a:noFill/>
                      <a:prstDash val="solid"/>
                    </a:lnTlToBr>
                    <a:lnBlToTr w="12700" cmpd="sng">
                      <a:noFill/>
                      <a:prstDash val="solid"/>
                    </a:lnBlToTr>
                    <a:solidFill>
                      <a:srgbClr val="EE5859">
                        <a:alpha val="50196"/>
                      </a:srgbClr>
                    </a:solidFill>
                  </a:tcPr>
                </a:tc>
                <a:tc>
                  <a:txBody>
                    <a:bodyPr/>
                    <a:lstStyle/>
                    <a:p>
                      <a:pPr algn="ctr" fontAlgn="ctr"/>
                      <a:r>
                        <a:rPr lang="en-US" sz="1500" u="none" strike="noStrike" dirty="0">
                          <a:solidFill>
                            <a:srgbClr val="58585A"/>
                          </a:solidFill>
                          <a:effectLst/>
                          <a:latin typeface="Arial Narrow" panose="020B0606020202030204" pitchFamily="34" charset="0"/>
                        </a:rPr>
                        <a:t>47%</a:t>
                      </a:r>
                      <a:endParaRPr lang="en-US" sz="1500" b="0" i="0" u="none" strike="noStrike" dirty="0">
                        <a:solidFill>
                          <a:srgbClr val="58585A"/>
                        </a:solidFill>
                        <a:effectLst/>
                        <a:latin typeface="Arial Narrow" panose="020B0606020202030204" pitchFamily="34" charset="0"/>
                      </a:endParaRPr>
                    </a:p>
                  </a:txBody>
                  <a:tcPr marL="7620" marR="7620" marT="7620" marB="0" anchor="ctr">
                    <a:lnL w="12700" cap="flat" cmpd="sng" algn="ctr">
                      <a:solidFill>
                        <a:srgbClr val="58585A"/>
                      </a:solidFill>
                      <a:prstDash val="solid"/>
                      <a:round/>
                      <a:headEnd type="none" w="med" len="med"/>
                      <a:tailEnd type="none" w="med" len="med"/>
                    </a:lnL>
                    <a:lnR w="12700" cap="flat" cmpd="sng" algn="ctr">
                      <a:solidFill>
                        <a:srgbClr val="58585A"/>
                      </a:solidFill>
                      <a:prstDash val="solid"/>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lnTlToBr w="12700" cmpd="sng">
                      <a:noFill/>
                      <a:prstDash val="solid"/>
                    </a:lnTlToBr>
                    <a:lnBlToTr w="12700" cmpd="sng">
                      <a:noFill/>
                      <a:prstDash val="solid"/>
                    </a:lnBlToTr>
                    <a:solidFill>
                      <a:srgbClr val="EE5859">
                        <a:alpha val="50196"/>
                      </a:srgbClr>
                    </a:solidFill>
                  </a:tcPr>
                </a:tc>
                <a:extLst>
                  <a:ext uri="{0D108BD9-81ED-4DB2-BD59-A6C34878D82A}">
                    <a16:rowId xmlns:a16="http://schemas.microsoft.com/office/drawing/2014/main" val="3200890794"/>
                  </a:ext>
                </a:extLst>
              </a:tr>
              <a:tr h="236056">
                <a:tc>
                  <a:txBody>
                    <a:bodyPr/>
                    <a:lstStyle/>
                    <a:p>
                      <a:pPr algn="l" fontAlgn="ctr"/>
                      <a:r>
                        <a:rPr lang="en-US" sz="1500" u="none" strike="noStrike" dirty="0">
                          <a:solidFill>
                            <a:srgbClr val="58585A"/>
                          </a:solidFill>
                          <a:effectLst/>
                          <a:latin typeface="Arial Narrow" panose="020B0606020202030204" pitchFamily="34" charset="0"/>
                        </a:rPr>
                        <a:t>On their way to school</a:t>
                      </a:r>
                      <a:endParaRPr lang="en-US" sz="1500" b="0" i="0" u="none" strike="noStrike" dirty="0">
                        <a:solidFill>
                          <a:srgbClr val="58585A"/>
                        </a:solidFill>
                        <a:effectLst/>
                        <a:latin typeface="Arial Narrow" panose="020B0606020202030204" pitchFamily="34" charset="0"/>
                      </a:endParaRPr>
                    </a:p>
                  </a:txBody>
                  <a:tcPr marL="7620" marR="7620" marT="7620" marB="0" anchor="ctr">
                    <a:lnL w="12700" cmpd="sng">
                      <a:noFill/>
                    </a:lnL>
                    <a:lnR w="12700" cap="flat" cmpd="sng" algn="ctr">
                      <a:solidFill>
                        <a:srgbClr val="58585A"/>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500" u="none" strike="noStrike" dirty="0">
                          <a:solidFill>
                            <a:srgbClr val="58585A"/>
                          </a:solidFill>
                          <a:effectLst/>
                          <a:latin typeface="Arial Narrow" panose="020B0606020202030204" pitchFamily="34" charset="0"/>
                        </a:rPr>
                        <a:t>10%</a:t>
                      </a:r>
                      <a:endParaRPr lang="en-US" sz="1500" b="0" i="0" u="none" strike="noStrike" dirty="0">
                        <a:solidFill>
                          <a:srgbClr val="58585A"/>
                        </a:solidFill>
                        <a:effectLst/>
                        <a:latin typeface="Arial Narrow" panose="020B0606020202030204" pitchFamily="34" charset="0"/>
                      </a:endParaRPr>
                    </a:p>
                  </a:txBody>
                  <a:tcPr marL="7620" marR="7620" marT="7620" marB="0" anchor="ctr">
                    <a:lnL w="12700" cap="flat" cmpd="sng" algn="ctr">
                      <a:solidFill>
                        <a:srgbClr val="58585A"/>
                      </a:solidFill>
                      <a:prstDash val="solid"/>
                      <a:round/>
                      <a:headEnd type="none" w="med" len="med"/>
                      <a:tailEnd type="none" w="med" len="med"/>
                    </a:lnL>
                    <a:lnR w="12700" cap="flat" cmpd="sng" algn="ctr">
                      <a:solidFill>
                        <a:srgbClr val="58585A"/>
                      </a:solidFill>
                      <a:prstDash val="solid"/>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500" u="none" strike="noStrike" dirty="0">
                          <a:solidFill>
                            <a:srgbClr val="58585A"/>
                          </a:solidFill>
                          <a:effectLst/>
                          <a:latin typeface="Arial Narrow" panose="020B0606020202030204" pitchFamily="34" charset="0"/>
                        </a:rPr>
                        <a:t>14%</a:t>
                      </a:r>
                      <a:endParaRPr lang="en-US" sz="1500" b="0" i="0" u="none" strike="noStrike" dirty="0">
                        <a:solidFill>
                          <a:srgbClr val="58585A"/>
                        </a:solidFill>
                        <a:effectLst/>
                        <a:latin typeface="Arial Narrow" panose="020B0606020202030204" pitchFamily="34" charset="0"/>
                      </a:endParaRPr>
                    </a:p>
                  </a:txBody>
                  <a:tcPr marL="7620" marR="7620" marT="7620" marB="0" anchor="ctr">
                    <a:lnL w="12700" cap="flat" cmpd="sng" algn="ctr">
                      <a:solidFill>
                        <a:srgbClr val="58585A"/>
                      </a:solidFill>
                      <a:prstDash val="solid"/>
                      <a:round/>
                      <a:headEnd type="none" w="med" len="med"/>
                      <a:tailEnd type="none" w="med" len="med"/>
                    </a:lnL>
                    <a:lnR w="12700" cap="flat" cmpd="sng" algn="ctr">
                      <a:solidFill>
                        <a:srgbClr val="58585A"/>
                      </a:solidFill>
                      <a:prstDash val="solid"/>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500" u="none" strike="noStrike" dirty="0">
                          <a:solidFill>
                            <a:srgbClr val="58585A"/>
                          </a:solidFill>
                          <a:effectLst/>
                          <a:latin typeface="Arial Narrow" panose="020B0606020202030204" pitchFamily="34" charset="0"/>
                        </a:rPr>
                        <a:t>18%</a:t>
                      </a:r>
                      <a:endParaRPr lang="en-US" sz="1500" b="0" i="0" u="none" strike="noStrike" dirty="0">
                        <a:solidFill>
                          <a:srgbClr val="58585A"/>
                        </a:solidFill>
                        <a:effectLst/>
                        <a:latin typeface="Arial Narrow" panose="020B0606020202030204" pitchFamily="34" charset="0"/>
                      </a:endParaRPr>
                    </a:p>
                  </a:txBody>
                  <a:tcPr marL="7620" marR="7620" marT="7620" marB="0" anchor="ctr">
                    <a:lnL w="12700" cap="flat" cmpd="sng" algn="ctr">
                      <a:solidFill>
                        <a:srgbClr val="58585A"/>
                      </a:solidFill>
                      <a:prstDash val="solid"/>
                      <a:round/>
                      <a:headEnd type="none" w="med" len="med"/>
                      <a:tailEnd type="none" w="med" len="med"/>
                    </a:lnL>
                    <a:lnR w="12700" cap="flat" cmpd="sng" algn="ctr">
                      <a:solidFill>
                        <a:srgbClr val="58585A"/>
                      </a:solidFill>
                      <a:prstDash val="solid"/>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lnTlToBr w="12700" cmpd="sng">
                      <a:noFill/>
                      <a:prstDash val="solid"/>
                    </a:lnTlToBr>
                    <a:lnBlToTr w="12700" cmpd="sng">
                      <a:noFill/>
                      <a:prstDash val="solid"/>
                    </a:lnBlToTr>
                    <a:solidFill>
                      <a:srgbClr val="EE5859">
                        <a:alpha val="10196"/>
                      </a:srgbClr>
                    </a:solidFill>
                  </a:tcPr>
                </a:tc>
                <a:extLst>
                  <a:ext uri="{0D108BD9-81ED-4DB2-BD59-A6C34878D82A}">
                    <a16:rowId xmlns:a16="http://schemas.microsoft.com/office/drawing/2014/main" val="3633705886"/>
                  </a:ext>
                </a:extLst>
              </a:tr>
              <a:tr h="236056">
                <a:tc>
                  <a:txBody>
                    <a:bodyPr/>
                    <a:lstStyle/>
                    <a:p>
                      <a:pPr algn="l" fontAlgn="ctr"/>
                      <a:r>
                        <a:rPr lang="en-US" sz="1500" b="0" i="0" u="none" strike="noStrike" dirty="0">
                          <a:solidFill>
                            <a:srgbClr val="58585A"/>
                          </a:solidFill>
                          <a:effectLst/>
                          <a:latin typeface="Arial Narrow" panose="020B0606020202030204" pitchFamily="34" charset="0"/>
                        </a:rPr>
                        <a:t>On the way to women community centers/health c.</a:t>
                      </a:r>
                    </a:p>
                  </a:txBody>
                  <a:tcPr marL="7620" marR="7620" marT="7620" marB="0" anchor="ctr">
                    <a:lnL w="12700" cmpd="sng">
                      <a:noFill/>
                    </a:lnL>
                    <a:lnR w="12700" cap="flat" cmpd="sng" algn="ctr">
                      <a:solidFill>
                        <a:srgbClr val="58585A"/>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500" u="none" strike="noStrike" dirty="0">
                          <a:solidFill>
                            <a:srgbClr val="58585A"/>
                          </a:solidFill>
                          <a:effectLst/>
                          <a:latin typeface="Arial Narrow" panose="020B0606020202030204" pitchFamily="34" charset="0"/>
                        </a:rPr>
                        <a:t>7%</a:t>
                      </a:r>
                      <a:endParaRPr lang="en-US" sz="1500" b="0" i="0" u="none" strike="noStrike" dirty="0">
                        <a:solidFill>
                          <a:srgbClr val="58585A"/>
                        </a:solidFill>
                        <a:effectLst/>
                        <a:latin typeface="Arial Narrow" panose="020B0606020202030204" pitchFamily="34" charset="0"/>
                      </a:endParaRPr>
                    </a:p>
                  </a:txBody>
                  <a:tcPr marL="7620" marR="7620" marT="7620" marB="0" anchor="ctr">
                    <a:lnL w="12700" cap="flat" cmpd="sng" algn="ctr">
                      <a:solidFill>
                        <a:srgbClr val="58585A"/>
                      </a:solidFill>
                      <a:prstDash val="solid"/>
                      <a:round/>
                      <a:headEnd type="none" w="med" len="med"/>
                      <a:tailEnd type="none" w="med" len="med"/>
                    </a:lnL>
                    <a:lnR w="12700" cap="flat" cmpd="sng" algn="ctr">
                      <a:solidFill>
                        <a:srgbClr val="58585A"/>
                      </a:solidFill>
                      <a:prstDash val="solid"/>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500" u="none" strike="noStrike" dirty="0">
                          <a:solidFill>
                            <a:srgbClr val="58585A"/>
                          </a:solidFill>
                          <a:effectLst/>
                          <a:latin typeface="Arial Narrow" panose="020B0606020202030204" pitchFamily="34" charset="0"/>
                        </a:rPr>
                        <a:t>6%</a:t>
                      </a:r>
                      <a:endParaRPr lang="en-US" sz="1500" b="0" i="0" u="none" strike="noStrike" dirty="0">
                        <a:solidFill>
                          <a:srgbClr val="58585A"/>
                        </a:solidFill>
                        <a:effectLst/>
                        <a:latin typeface="Arial Narrow" panose="020B0606020202030204" pitchFamily="34" charset="0"/>
                      </a:endParaRPr>
                    </a:p>
                  </a:txBody>
                  <a:tcPr marL="7620" marR="7620" marT="7620" marB="0" anchor="ctr">
                    <a:lnL w="12700" cap="flat" cmpd="sng" algn="ctr">
                      <a:solidFill>
                        <a:srgbClr val="58585A"/>
                      </a:solidFill>
                      <a:prstDash val="solid"/>
                      <a:round/>
                      <a:headEnd type="none" w="med" len="med"/>
                      <a:tailEnd type="none" w="med" len="med"/>
                    </a:lnL>
                    <a:lnR w="12700" cap="flat" cmpd="sng" algn="ctr">
                      <a:solidFill>
                        <a:srgbClr val="58585A"/>
                      </a:solidFill>
                      <a:prstDash val="solid"/>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500" u="none" strike="noStrike" dirty="0">
                          <a:solidFill>
                            <a:srgbClr val="58585A"/>
                          </a:solidFill>
                          <a:effectLst/>
                          <a:latin typeface="Arial Narrow" panose="020B0606020202030204" pitchFamily="34" charset="0"/>
                        </a:rPr>
                        <a:t>5%</a:t>
                      </a:r>
                      <a:endParaRPr lang="en-US" sz="1500" b="0" i="0" u="none" strike="noStrike" dirty="0">
                        <a:solidFill>
                          <a:srgbClr val="58585A"/>
                        </a:solidFill>
                        <a:effectLst/>
                        <a:latin typeface="Arial Narrow" panose="020B0606020202030204" pitchFamily="34" charset="0"/>
                      </a:endParaRPr>
                    </a:p>
                  </a:txBody>
                  <a:tcPr marL="7620" marR="7620" marT="7620" marB="0" anchor="ctr">
                    <a:lnL w="12700" cap="flat" cmpd="sng" algn="ctr">
                      <a:solidFill>
                        <a:srgbClr val="58585A"/>
                      </a:solidFill>
                      <a:prstDash val="solid"/>
                      <a:round/>
                      <a:headEnd type="none" w="med" len="med"/>
                      <a:tailEnd type="none" w="med" len="med"/>
                    </a:lnL>
                    <a:lnR w="12700" cap="flat" cmpd="sng" algn="ctr">
                      <a:solidFill>
                        <a:srgbClr val="58585A"/>
                      </a:solidFill>
                      <a:prstDash val="solid"/>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74083255"/>
                  </a:ext>
                </a:extLst>
              </a:tr>
            </a:tbl>
          </a:graphicData>
        </a:graphic>
      </p:graphicFrame>
      <p:sp>
        <p:nvSpPr>
          <p:cNvPr id="6" name="TextBox 5">
            <a:extLst>
              <a:ext uri="{FF2B5EF4-FFF2-40B4-BE49-F238E27FC236}">
                <a16:creationId xmlns:a16="http://schemas.microsoft.com/office/drawing/2014/main" id="{2E215405-1775-5D41-96F6-EE9A4F177874}"/>
              </a:ext>
            </a:extLst>
          </p:cNvPr>
          <p:cNvSpPr txBox="1"/>
          <p:nvPr/>
        </p:nvSpPr>
        <p:spPr>
          <a:xfrm>
            <a:off x="386176" y="3412244"/>
            <a:ext cx="8609150" cy="323165"/>
          </a:xfrm>
          <a:prstGeom prst="rect">
            <a:avLst/>
          </a:prstGeom>
          <a:noFill/>
        </p:spPr>
        <p:txBody>
          <a:bodyPr wrap="square" rtlCol="0">
            <a:spAutoFit/>
          </a:bodyPr>
          <a:lstStyle/>
          <a:p>
            <a:r>
              <a:rPr lang="en-US" sz="1500" b="1" dirty="0">
                <a:solidFill>
                  <a:srgbClr val="58585A"/>
                </a:solidFill>
                <a:latin typeface="Arial Narrow" panose="020B0606020202030204" pitchFamily="34" charset="0"/>
              </a:rPr>
              <a:t>Most commonly reported areas that women and girls avoid because they feel unsafe there*:</a:t>
            </a:r>
            <a:endParaRPr lang="en-US" sz="1500" b="1" dirty="0">
              <a:latin typeface="Arial Narrow" panose="020B0606020202030204" pitchFamily="34" charset="0"/>
            </a:endParaRPr>
          </a:p>
        </p:txBody>
      </p:sp>
      <p:sp>
        <p:nvSpPr>
          <p:cNvPr id="7" name="TextBox 6">
            <a:extLst>
              <a:ext uri="{FF2B5EF4-FFF2-40B4-BE49-F238E27FC236}">
                <a16:creationId xmlns:a16="http://schemas.microsoft.com/office/drawing/2014/main" id="{8E6D3080-0CC0-E74D-88C7-3AAC7A89C6AD}"/>
              </a:ext>
            </a:extLst>
          </p:cNvPr>
          <p:cNvSpPr txBox="1"/>
          <p:nvPr/>
        </p:nvSpPr>
        <p:spPr>
          <a:xfrm>
            <a:off x="386176" y="5966906"/>
            <a:ext cx="8016679" cy="261610"/>
          </a:xfrm>
          <a:prstGeom prst="rect">
            <a:avLst/>
          </a:prstGeom>
          <a:noFill/>
        </p:spPr>
        <p:txBody>
          <a:bodyPr wrap="square" rtlCol="0">
            <a:spAutoFit/>
          </a:bodyPr>
          <a:lstStyle/>
          <a:p>
            <a:r>
              <a:rPr lang="en-US" sz="1100" dirty="0">
                <a:solidFill>
                  <a:srgbClr val="58585A"/>
                </a:solidFill>
                <a:latin typeface="Arial Narrow" panose="020B0606020202030204" pitchFamily="34" charset="0"/>
              </a:rPr>
              <a:t>* As a percentage of HHs that reported that women and girls avoid certain areas because they feel unsafe there</a:t>
            </a:r>
          </a:p>
        </p:txBody>
      </p:sp>
      <p:sp>
        <p:nvSpPr>
          <p:cNvPr id="13" name="Text Placeholder 3">
            <a:extLst>
              <a:ext uri="{FF2B5EF4-FFF2-40B4-BE49-F238E27FC236}">
                <a16:creationId xmlns:a16="http://schemas.microsoft.com/office/drawing/2014/main" id="{10E3EA09-D22C-7C46-B448-1D3ED7C94058}"/>
              </a:ext>
            </a:extLst>
          </p:cNvPr>
          <p:cNvSpPr txBox="1">
            <a:spLocks/>
          </p:cNvSpPr>
          <p:nvPr/>
        </p:nvSpPr>
        <p:spPr>
          <a:xfrm>
            <a:off x="5243512" y="1456540"/>
            <a:ext cx="3624165" cy="861443"/>
          </a:xfrm>
          <a:prstGeom prst="rect">
            <a:avLst/>
          </a:prstGeom>
        </p:spPr>
        <p:txBody>
          <a:bodyPr/>
          <a:lstStyle>
            <a:lvl1pPr marL="0" indent="0" algn="l" defTabSz="914400" rtl="0" eaLnBrk="1" latinLnBrk="0" hangingPunct="1">
              <a:lnSpc>
                <a:spcPts val="1500"/>
              </a:lnSpc>
              <a:spcBef>
                <a:spcPts val="1000"/>
              </a:spcBef>
              <a:buFont typeface="Arial" panose="020B0604020202020204" pitchFamily="34" charset="0"/>
              <a:buNone/>
              <a:defRPr sz="1300" kern="1200" baseline="0">
                <a:solidFill>
                  <a:srgbClr val="58585A"/>
                </a:solidFill>
                <a:latin typeface="Arial Narrow" panose="020B06060202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1400" dirty="0"/>
              <a:t>The highest </a:t>
            </a:r>
            <a:r>
              <a:rPr lang="en-US" sz="1400" dirty="0" smtClean="0"/>
              <a:t>percentages </a:t>
            </a:r>
            <a:r>
              <a:rPr lang="en-US" sz="1400" dirty="0"/>
              <a:t>of households who reported that women and girls avoid areas because they feel unsafe there </a:t>
            </a:r>
            <a:r>
              <a:rPr lang="en-US" sz="1400" dirty="0" smtClean="0"/>
              <a:t>were </a:t>
            </a:r>
            <a:r>
              <a:rPr lang="en-US" sz="1400" dirty="0"/>
              <a:t>observed in the governorate of Rafah (24%) </a:t>
            </a:r>
            <a:r>
              <a:rPr lang="en-US" sz="1400" dirty="0" smtClean="0"/>
              <a:t>and in the </a:t>
            </a:r>
            <a:r>
              <a:rPr lang="en-US" sz="1400" dirty="0"/>
              <a:t>localities of An Naser (27%), Rafah Camp (27%) and Rafah (25%).</a:t>
            </a:r>
          </a:p>
          <a:p>
            <a:endParaRPr lang="en-US" sz="1400" dirty="0"/>
          </a:p>
          <a:p>
            <a:endParaRPr lang="en-US" sz="2000" b="1" dirty="0">
              <a:solidFill>
                <a:srgbClr val="EE5859"/>
              </a:solidFill>
            </a:endParaRPr>
          </a:p>
        </p:txBody>
      </p:sp>
    </p:spTree>
    <p:extLst>
      <p:ext uri="{BB962C8B-B14F-4D97-AF65-F5344CB8AC3E}">
        <p14:creationId xmlns:p14="http://schemas.microsoft.com/office/powerpoint/2010/main" val="32138387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78A059-EBF0-434C-AD30-E5BC4475143F}"/>
              </a:ext>
            </a:extLst>
          </p:cNvPr>
          <p:cNvSpPr>
            <a:spLocks noGrp="1"/>
          </p:cNvSpPr>
          <p:nvPr>
            <p:ph type="ctrTitle"/>
          </p:nvPr>
        </p:nvSpPr>
        <p:spPr>
          <a:xfrm>
            <a:off x="1088301" y="282666"/>
            <a:ext cx="8620038" cy="724646"/>
          </a:xfrm>
        </p:spPr>
        <p:txBody>
          <a:bodyPr/>
          <a:lstStyle/>
          <a:p>
            <a:r>
              <a:rPr lang="en-US" sz="3200" dirty="0"/>
              <a:t>PROTECTION  |  Child Protection</a:t>
            </a:r>
            <a:endParaRPr lang="en-US" sz="3600" dirty="0"/>
          </a:p>
        </p:txBody>
      </p:sp>
      <p:pic>
        <p:nvPicPr>
          <p:cNvPr id="3" name="Picture 2">
            <a:extLst>
              <a:ext uri="{FF2B5EF4-FFF2-40B4-BE49-F238E27FC236}">
                <a16:creationId xmlns:a16="http://schemas.microsoft.com/office/drawing/2014/main" id="{EE2E9566-5600-EB49-9466-16B0A48ECF65}"/>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00000"/>
                    </a14:imgEffect>
                  </a14:imgLayer>
                </a14:imgProps>
              </a:ext>
            </a:extLst>
          </a:blip>
          <a:stretch>
            <a:fillRect/>
          </a:stretch>
        </p:blipFill>
        <p:spPr>
          <a:xfrm>
            <a:off x="164831" y="158760"/>
            <a:ext cx="972457" cy="972457"/>
          </a:xfrm>
          <a:prstGeom prst="rect">
            <a:avLst/>
          </a:prstGeom>
        </p:spPr>
      </p:pic>
      <p:sp>
        <p:nvSpPr>
          <p:cNvPr id="9" name="TextBox 8">
            <a:extLst>
              <a:ext uri="{FF2B5EF4-FFF2-40B4-BE49-F238E27FC236}">
                <a16:creationId xmlns:a16="http://schemas.microsoft.com/office/drawing/2014/main" id="{0533A0AE-D751-2F44-AC4D-17F1BFB930AE}"/>
              </a:ext>
            </a:extLst>
          </p:cNvPr>
          <p:cNvSpPr txBox="1"/>
          <p:nvPr/>
        </p:nvSpPr>
        <p:spPr>
          <a:xfrm>
            <a:off x="348288" y="1426033"/>
            <a:ext cx="4485588" cy="1077218"/>
          </a:xfrm>
          <a:prstGeom prst="rect">
            <a:avLst/>
          </a:prstGeom>
          <a:noFill/>
        </p:spPr>
        <p:txBody>
          <a:bodyPr wrap="square" rtlCol="0">
            <a:spAutoFit/>
          </a:bodyPr>
          <a:lstStyle/>
          <a:p>
            <a:r>
              <a:rPr lang="en-US" sz="2800" b="1" dirty="0">
                <a:solidFill>
                  <a:srgbClr val="EE5859"/>
                </a:solidFill>
                <a:latin typeface="Arial Narrow" panose="020B0606020202030204" pitchFamily="34" charset="0"/>
              </a:rPr>
              <a:t>5%</a:t>
            </a:r>
            <a:r>
              <a:rPr lang="en-US" b="1" dirty="0">
                <a:solidFill>
                  <a:srgbClr val="EE5859"/>
                </a:solidFill>
                <a:latin typeface="Arial Narrow" panose="020B0606020202030204" pitchFamily="34" charset="0"/>
              </a:rPr>
              <a:t> </a:t>
            </a:r>
            <a:r>
              <a:rPr lang="en-US" b="1" dirty="0">
                <a:solidFill>
                  <a:srgbClr val="58585A"/>
                </a:solidFill>
                <a:latin typeface="Arial Narrow" panose="020B0606020202030204" pitchFamily="34" charset="0"/>
              </a:rPr>
              <a:t>of households in the Gaza Strip reported </a:t>
            </a:r>
            <a:r>
              <a:rPr lang="en-US" b="1" dirty="0" smtClean="0">
                <a:solidFill>
                  <a:srgbClr val="58585A"/>
                </a:solidFill>
                <a:latin typeface="Arial Narrow" panose="020B0606020202030204" pitchFamily="34" charset="0"/>
              </a:rPr>
              <a:t>having at </a:t>
            </a:r>
            <a:r>
              <a:rPr lang="en-US" b="1" dirty="0">
                <a:solidFill>
                  <a:srgbClr val="58585A"/>
                </a:solidFill>
                <a:latin typeface="Arial Narrow" panose="020B0606020202030204" pitchFamily="34" charset="0"/>
              </a:rPr>
              <a:t>least one </a:t>
            </a:r>
            <a:r>
              <a:rPr lang="en-US" b="1" dirty="0" smtClean="0">
                <a:solidFill>
                  <a:srgbClr val="58585A"/>
                </a:solidFill>
                <a:latin typeface="Arial Narrow" panose="020B0606020202030204" pitchFamily="34" charset="0"/>
              </a:rPr>
              <a:t>member </a:t>
            </a:r>
            <a:r>
              <a:rPr lang="en-US" b="1" dirty="0">
                <a:solidFill>
                  <a:srgbClr val="58585A"/>
                </a:solidFill>
                <a:latin typeface="Arial Narrow" panose="020B0606020202030204" pitchFamily="34" charset="0"/>
              </a:rPr>
              <a:t>under the age of 18 working</a:t>
            </a:r>
            <a:endParaRPr lang="en-US" b="1" dirty="0">
              <a:latin typeface="Arial Narrow" panose="020B0606020202030204" pitchFamily="34" charset="0"/>
            </a:endParaRPr>
          </a:p>
        </p:txBody>
      </p:sp>
      <p:sp>
        <p:nvSpPr>
          <p:cNvPr id="16" name="TextBox 15">
            <a:extLst>
              <a:ext uri="{FF2B5EF4-FFF2-40B4-BE49-F238E27FC236}">
                <a16:creationId xmlns:a16="http://schemas.microsoft.com/office/drawing/2014/main" id="{3B1801FA-26D3-FD4E-AD95-E65A86C39C28}"/>
              </a:ext>
            </a:extLst>
          </p:cNvPr>
          <p:cNvSpPr txBox="1"/>
          <p:nvPr/>
        </p:nvSpPr>
        <p:spPr>
          <a:xfrm>
            <a:off x="840278" y="2501979"/>
            <a:ext cx="5486252" cy="400110"/>
          </a:xfrm>
          <a:prstGeom prst="rect">
            <a:avLst/>
          </a:prstGeom>
          <a:noFill/>
        </p:spPr>
        <p:txBody>
          <a:bodyPr wrap="square" rtlCol="0">
            <a:spAutoFit/>
          </a:bodyPr>
          <a:lstStyle/>
          <a:p>
            <a:r>
              <a:rPr lang="en-US" sz="2000" b="1" dirty="0">
                <a:solidFill>
                  <a:srgbClr val="EE5859"/>
                </a:solidFill>
                <a:latin typeface="Arial Narrow" panose="020B0606020202030204" pitchFamily="34" charset="0"/>
              </a:rPr>
              <a:t>5% </a:t>
            </a:r>
            <a:r>
              <a:rPr lang="en-US" b="1" dirty="0">
                <a:solidFill>
                  <a:srgbClr val="58585A"/>
                </a:solidFill>
                <a:latin typeface="Arial Narrow" panose="020B0606020202030204" pitchFamily="34" charset="0"/>
              </a:rPr>
              <a:t>of refugee HHs</a:t>
            </a:r>
            <a:endParaRPr lang="en-US" dirty="0"/>
          </a:p>
        </p:txBody>
      </p:sp>
      <p:sp>
        <p:nvSpPr>
          <p:cNvPr id="17" name="TextBox 16">
            <a:extLst>
              <a:ext uri="{FF2B5EF4-FFF2-40B4-BE49-F238E27FC236}">
                <a16:creationId xmlns:a16="http://schemas.microsoft.com/office/drawing/2014/main" id="{CFDD7864-D964-B743-B36B-A9AA8D075DCF}"/>
              </a:ext>
            </a:extLst>
          </p:cNvPr>
          <p:cNvSpPr txBox="1"/>
          <p:nvPr/>
        </p:nvSpPr>
        <p:spPr>
          <a:xfrm>
            <a:off x="826424" y="2985625"/>
            <a:ext cx="5266205" cy="400110"/>
          </a:xfrm>
          <a:prstGeom prst="rect">
            <a:avLst/>
          </a:prstGeom>
          <a:noFill/>
        </p:spPr>
        <p:txBody>
          <a:bodyPr wrap="square" rtlCol="0">
            <a:spAutoFit/>
          </a:bodyPr>
          <a:lstStyle/>
          <a:p>
            <a:r>
              <a:rPr lang="en-US" sz="2000" b="1" dirty="0">
                <a:solidFill>
                  <a:srgbClr val="EE5859"/>
                </a:solidFill>
                <a:latin typeface="Arial Narrow" panose="020B0606020202030204" pitchFamily="34" charset="0"/>
              </a:rPr>
              <a:t>5% </a:t>
            </a:r>
            <a:r>
              <a:rPr lang="en-US" b="1" dirty="0">
                <a:solidFill>
                  <a:srgbClr val="58585A"/>
                </a:solidFill>
                <a:latin typeface="Arial Narrow" panose="020B0606020202030204" pitchFamily="34" charset="0"/>
              </a:rPr>
              <a:t>of non-refugee HHs</a:t>
            </a:r>
            <a:endParaRPr lang="en-US" dirty="0"/>
          </a:p>
        </p:txBody>
      </p:sp>
      <p:graphicFrame>
        <p:nvGraphicFramePr>
          <p:cNvPr id="20" name="Table 19">
            <a:extLst>
              <a:ext uri="{FF2B5EF4-FFF2-40B4-BE49-F238E27FC236}">
                <a16:creationId xmlns:a16="http://schemas.microsoft.com/office/drawing/2014/main" id="{3680CCBA-1B44-F349-9B79-3F1D4ED32020}"/>
              </a:ext>
            </a:extLst>
          </p:cNvPr>
          <p:cNvGraphicFramePr>
            <a:graphicFrameLocks noGrp="1"/>
          </p:cNvGraphicFramePr>
          <p:nvPr>
            <p:extLst>
              <p:ext uri="{D42A27DB-BD31-4B8C-83A1-F6EECF244321}">
                <p14:modId xmlns:p14="http://schemas.microsoft.com/office/powerpoint/2010/main" val="3074470160"/>
              </p:ext>
            </p:extLst>
          </p:nvPr>
        </p:nvGraphicFramePr>
        <p:xfrm>
          <a:off x="822062" y="4065310"/>
          <a:ext cx="7499876" cy="2134916"/>
        </p:xfrm>
        <a:graphic>
          <a:graphicData uri="http://schemas.openxmlformats.org/drawingml/2006/table">
            <a:tbl>
              <a:tblPr>
                <a:tableStyleId>{5C22544A-7EE6-4342-B048-85BDC9FD1C3A}</a:tableStyleId>
              </a:tblPr>
              <a:tblGrid>
                <a:gridCol w="3466328">
                  <a:extLst>
                    <a:ext uri="{9D8B030D-6E8A-4147-A177-3AD203B41FA5}">
                      <a16:colId xmlns:a16="http://schemas.microsoft.com/office/drawing/2014/main" val="2665553580"/>
                    </a:ext>
                  </a:extLst>
                </a:gridCol>
                <a:gridCol w="1008387">
                  <a:extLst>
                    <a:ext uri="{9D8B030D-6E8A-4147-A177-3AD203B41FA5}">
                      <a16:colId xmlns:a16="http://schemas.microsoft.com/office/drawing/2014/main" val="768264092"/>
                    </a:ext>
                  </a:extLst>
                </a:gridCol>
                <a:gridCol w="1008387">
                  <a:extLst>
                    <a:ext uri="{9D8B030D-6E8A-4147-A177-3AD203B41FA5}">
                      <a16:colId xmlns:a16="http://schemas.microsoft.com/office/drawing/2014/main" val="659522581"/>
                    </a:ext>
                  </a:extLst>
                </a:gridCol>
                <a:gridCol w="1008387">
                  <a:extLst>
                    <a:ext uri="{9D8B030D-6E8A-4147-A177-3AD203B41FA5}">
                      <a16:colId xmlns:a16="http://schemas.microsoft.com/office/drawing/2014/main" val="558775855"/>
                    </a:ext>
                  </a:extLst>
                </a:gridCol>
                <a:gridCol w="1008387">
                  <a:extLst>
                    <a:ext uri="{9D8B030D-6E8A-4147-A177-3AD203B41FA5}">
                      <a16:colId xmlns:a16="http://schemas.microsoft.com/office/drawing/2014/main" val="3882636432"/>
                    </a:ext>
                  </a:extLst>
                </a:gridCol>
              </a:tblGrid>
              <a:tr h="318788">
                <a:tc>
                  <a:txBody>
                    <a:bodyPr/>
                    <a:lstStyle/>
                    <a:p>
                      <a:pPr algn="l" fontAlgn="ctr"/>
                      <a:endParaRPr lang="en-US" sz="1600" b="0" i="0" u="none" strike="noStrike" dirty="0">
                        <a:solidFill>
                          <a:srgbClr val="58585A"/>
                        </a:solidFill>
                        <a:effectLst/>
                        <a:latin typeface="Arial Narrow" panose="020B0606020202030204" pitchFamily="34" charset="0"/>
                      </a:endParaRPr>
                    </a:p>
                  </a:txBody>
                  <a:tcPr marL="7620" marR="7620" marT="7620" marB="0" anchor="ctr">
                    <a:lnL w="12700" cmpd="sng">
                      <a:noFill/>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fontAlgn="ctr"/>
                      <a:r>
                        <a:rPr lang="en-US" sz="1800" b="1" i="0" u="none" strike="noStrike" dirty="0">
                          <a:solidFill>
                            <a:srgbClr val="58585A"/>
                          </a:solidFill>
                          <a:effectLst/>
                          <a:latin typeface="Arial Narrow" panose="020B0606020202030204" pitchFamily="34" charset="0"/>
                        </a:rPr>
                        <a:t>Gaza Strip</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58585A"/>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fontAlgn="ctr"/>
                      <a:endParaRPr lang="en-US" sz="1600" b="0" i="0" u="none" strike="noStrike" dirty="0">
                        <a:solidFill>
                          <a:srgbClr val="58585A"/>
                        </a:solidFill>
                        <a:effectLst/>
                        <a:latin typeface="Arial Narrow" panose="020B0606020202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58585A"/>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fontAlgn="ctr"/>
                      <a:r>
                        <a:rPr lang="en-US" sz="1800" b="1" i="0" u="none" strike="noStrike" dirty="0">
                          <a:solidFill>
                            <a:srgbClr val="58585A"/>
                          </a:solidFill>
                          <a:effectLst/>
                          <a:latin typeface="Arial Narrow" panose="020B0606020202030204" pitchFamily="34" charset="0"/>
                        </a:rPr>
                        <a:t>West Bank</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rgbClr val="58585A"/>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58585A"/>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fontAlgn="ctr"/>
                      <a:endParaRPr lang="en-US" sz="1600" b="0" i="0" u="none" strike="noStrike" dirty="0">
                        <a:solidFill>
                          <a:srgbClr val="58585A"/>
                        </a:solidFill>
                        <a:effectLst/>
                        <a:latin typeface="Arial Narrow" panose="020B0606020202030204" pitchFamily="34" charset="0"/>
                      </a:endParaRPr>
                    </a:p>
                  </a:txBody>
                  <a:tcPr marL="7620" marR="7620" marT="7620" marB="0" anchor="ctr">
                    <a:lnL w="12700" cap="flat" cmpd="sng" algn="ctr">
                      <a:solidFill>
                        <a:srgbClr val="58585A"/>
                      </a:solidFill>
                      <a:prstDash val="solid"/>
                      <a:round/>
                      <a:headEnd type="none" w="med" len="med"/>
                      <a:tailEnd type="none" w="med" len="med"/>
                    </a:lnL>
                    <a:lnR w="12700" cap="flat" cmpd="sng" algn="ctr">
                      <a:solidFill>
                        <a:srgbClr val="58585A"/>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58585A"/>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91118114"/>
                  </a:ext>
                </a:extLst>
              </a:tr>
              <a:tr h="318788">
                <a:tc>
                  <a:txBody>
                    <a:bodyPr/>
                    <a:lstStyle/>
                    <a:p>
                      <a:pPr algn="l" fontAlgn="ctr"/>
                      <a:endParaRPr lang="en-US" sz="1600" b="0" i="0" u="none" strike="noStrike" dirty="0">
                        <a:solidFill>
                          <a:srgbClr val="58585A"/>
                        </a:solidFill>
                        <a:effectLst/>
                        <a:latin typeface="Arial Narrow" panose="020B0606020202030204" pitchFamily="34" charset="0"/>
                      </a:endParaRPr>
                    </a:p>
                  </a:txBody>
                  <a:tcPr marL="7620" marR="7620" marT="7620" marB="0" anchor="ctr">
                    <a:lnL w="12700" cmpd="sng">
                      <a:noFill/>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600" b="0" i="0" u="none" strike="noStrike" dirty="0">
                          <a:solidFill>
                            <a:srgbClr val="58585A"/>
                          </a:solidFill>
                          <a:effectLst/>
                          <a:latin typeface="Arial Narrow" panose="020B0606020202030204" pitchFamily="34" charset="0"/>
                        </a:rPr>
                        <a:t>Girls</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58585A"/>
                      </a:solidFill>
                      <a:prstDash val="solid"/>
                      <a:round/>
                      <a:headEnd type="none" w="med" len="med"/>
                      <a:tailEnd type="none" w="med" len="med"/>
                    </a:lnT>
                    <a:lnB w="12700" cap="flat" cmpd="sng" algn="ctr">
                      <a:solidFill>
                        <a:srgbClr val="58585A"/>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600" b="0" i="0" u="none" strike="noStrike" dirty="0">
                          <a:solidFill>
                            <a:srgbClr val="58585A"/>
                          </a:solidFill>
                          <a:effectLst/>
                          <a:latin typeface="Arial Narrow" panose="020B0606020202030204" pitchFamily="34" charset="0"/>
                        </a:rPr>
                        <a:t>Boys</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58585A"/>
                      </a:solidFill>
                      <a:prstDash val="solid"/>
                      <a:round/>
                      <a:headEnd type="none" w="med" len="med"/>
                      <a:tailEnd type="none" w="med" len="med"/>
                    </a:lnT>
                    <a:lnB w="12700" cap="flat" cmpd="sng" algn="ctr">
                      <a:solidFill>
                        <a:srgbClr val="58585A"/>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600" b="0" i="0" u="none" strike="noStrike" dirty="0">
                          <a:solidFill>
                            <a:srgbClr val="58585A"/>
                          </a:solidFill>
                          <a:effectLst/>
                          <a:latin typeface="Arial Narrow" panose="020B0606020202030204" pitchFamily="34" charset="0"/>
                        </a:rPr>
                        <a:t>Girls</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rgbClr val="58585A"/>
                      </a:solidFill>
                      <a:prstDash val="solid"/>
                      <a:round/>
                      <a:headEnd type="none" w="med" len="med"/>
                      <a:tailEnd type="none" w="med" len="med"/>
                    </a:lnR>
                    <a:lnT w="12700" cap="flat" cmpd="sng" algn="ctr">
                      <a:solidFill>
                        <a:srgbClr val="58585A"/>
                      </a:solidFill>
                      <a:prstDash val="solid"/>
                      <a:round/>
                      <a:headEnd type="none" w="med" len="med"/>
                      <a:tailEnd type="none" w="med" len="med"/>
                    </a:lnT>
                    <a:lnB w="12700" cap="flat" cmpd="sng" algn="ctr">
                      <a:solidFill>
                        <a:srgbClr val="58585A"/>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600" b="0" i="0" u="none" strike="noStrike" dirty="0">
                          <a:solidFill>
                            <a:srgbClr val="58585A"/>
                          </a:solidFill>
                          <a:effectLst/>
                          <a:latin typeface="Arial Narrow" panose="020B0606020202030204" pitchFamily="34" charset="0"/>
                        </a:rPr>
                        <a:t>Boys</a:t>
                      </a:r>
                    </a:p>
                  </a:txBody>
                  <a:tcPr marL="7620" marR="7620" marT="7620" marB="0" anchor="ctr">
                    <a:lnL w="12700" cap="flat" cmpd="sng" algn="ctr">
                      <a:solidFill>
                        <a:srgbClr val="58585A"/>
                      </a:solidFill>
                      <a:prstDash val="solid"/>
                      <a:round/>
                      <a:headEnd type="none" w="med" len="med"/>
                      <a:tailEnd type="none" w="med" len="med"/>
                    </a:lnL>
                    <a:lnR w="12700" cap="flat" cmpd="sng" algn="ctr">
                      <a:solidFill>
                        <a:srgbClr val="58585A"/>
                      </a:solidFill>
                      <a:prstDash val="solid"/>
                      <a:round/>
                      <a:headEnd type="none" w="med" len="med"/>
                      <a:tailEnd type="none" w="med" len="med"/>
                    </a:lnR>
                    <a:lnT w="12700" cap="flat" cmpd="sng" algn="ctr">
                      <a:solidFill>
                        <a:srgbClr val="58585A"/>
                      </a:solidFill>
                      <a:prstDash val="solid"/>
                      <a:round/>
                      <a:headEnd type="none" w="med" len="med"/>
                      <a:tailEnd type="none" w="med" len="med"/>
                    </a:lnT>
                    <a:lnB w="12700" cap="flat" cmpd="sng" algn="ctr">
                      <a:solidFill>
                        <a:srgbClr val="58585A"/>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94383866"/>
                  </a:ext>
                </a:extLst>
              </a:tr>
              <a:tr h="299468">
                <a:tc>
                  <a:txBody>
                    <a:bodyPr/>
                    <a:lstStyle/>
                    <a:p>
                      <a:pPr algn="l" fontAlgn="ctr"/>
                      <a:r>
                        <a:rPr lang="en-US" sz="1500" b="0" i="0" u="none" strike="noStrike" dirty="0">
                          <a:solidFill>
                            <a:srgbClr val="58585A"/>
                          </a:solidFill>
                          <a:effectLst/>
                          <a:latin typeface="Arial Narrow" panose="020B0606020202030204" pitchFamily="34" charset="0"/>
                        </a:rPr>
                        <a:t>Suffering from verbal harassment</a:t>
                      </a:r>
                    </a:p>
                  </a:txBody>
                  <a:tcPr marL="7620" marR="7620" marT="7620" marB="0" anchor="ctr">
                    <a:lnL w="12700" cmpd="sng">
                      <a:noFill/>
                    </a:lnL>
                    <a:lnR w="12700" cap="flat" cmpd="sng" algn="ctr">
                      <a:solidFill>
                        <a:srgbClr val="58585A"/>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500" b="0" i="0" u="none" strike="noStrike" dirty="0">
                          <a:solidFill>
                            <a:srgbClr val="58585A"/>
                          </a:solidFill>
                          <a:effectLst/>
                          <a:latin typeface="Arial Narrow" panose="020B0606020202030204" pitchFamily="34" charset="0"/>
                        </a:rPr>
                        <a:t>11%</a:t>
                      </a:r>
                    </a:p>
                  </a:txBody>
                  <a:tcPr marL="7620" marR="7620" marT="7620" marB="0" anchor="ctr">
                    <a:lnL w="12700" cap="flat" cmpd="sng" algn="ctr">
                      <a:solidFill>
                        <a:srgbClr val="58585A"/>
                      </a:solidFill>
                      <a:prstDash val="solid"/>
                      <a:round/>
                      <a:headEnd type="none" w="med" len="med"/>
                      <a:tailEnd type="none" w="med" len="med"/>
                    </a:lnL>
                    <a:lnR w="12700" cap="flat" cmpd="sng" algn="ctr">
                      <a:solidFill>
                        <a:srgbClr val="58585A"/>
                      </a:solidFill>
                      <a:prstDash val="solid"/>
                      <a:round/>
                      <a:headEnd type="none" w="med" len="med"/>
                      <a:tailEnd type="none" w="med" len="med"/>
                    </a:lnR>
                    <a:lnT w="12700" cap="flat" cmpd="sng" algn="ctr">
                      <a:solidFill>
                        <a:srgbClr val="58585A"/>
                      </a:solidFill>
                      <a:prstDash val="solid"/>
                      <a:round/>
                      <a:headEnd type="none" w="med" len="med"/>
                      <a:tailEnd type="none" w="med" len="med"/>
                    </a:lnT>
                    <a:lnB w="12700" cap="flat" cmpd="sng" algn="ctr">
                      <a:noFill/>
                      <a:prstDash val="sysDash"/>
                      <a:round/>
                      <a:headEnd type="none" w="med" len="med"/>
                      <a:tailEnd type="none" w="med" len="med"/>
                    </a:lnB>
                    <a:lnTlToBr w="12700" cmpd="sng">
                      <a:noFill/>
                      <a:prstDash val="solid"/>
                    </a:lnTlToBr>
                    <a:lnBlToTr w="12700" cmpd="sng">
                      <a:noFill/>
                      <a:prstDash val="solid"/>
                    </a:lnBlToTr>
                    <a:solidFill>
                      <a:srgbClr val="EE5859">
                        <a:alpha val="29020"/>
                      </a:srgbClr>
                    </a:solidFill>
                  </a:tcPr>
                </a:tc>
                <a:tc>
                  <a:txBody>
                    <a:bodyPr/>
                    <a:lstStyle/>
                    <a:p>
                      <a:pPr algn="ctr" fontAlgn="ctr"/>
                      <a:r>
                        <a:rPr lang="en-US" sz="1500" b="0" i="0" u="none" strike="noStrike" dirty="0">
                          <a:solidFill>
                            <a:srgbClr val="58585A"/>
                          </a:solidFill>
                          <a:effectLst/>
                          <a:latin typeface="Arial Narrow" panose="020B0606020202030204" pitchFamily="34" charset="0"/>
                        </a:rPr>
                        <a:t>6%</a:t>
                      </a:r>
                    </a:p>
                  </a:txBody>
                  <a:tcPr marL="7620" marR="7620" marT="7620" marB="0" anchor="ctr">
                    <a:lnL w="12700" cap="flat" cmpd="sng" algn="ctr">
                      <a:solidFill>
                        <a:srgbClr val="58585A"/>
                      </a:solidFill>
                      <a:prstDash val="solid"/>
                      <a:round/>
                      <a:headEnd type="none" w="med" len="med"/>
                      <a:tailEnd type="none" w="med" len="med"/>
                    </a:lnL>
                    <a:lnR w="12700" cap="flat" cmpd="sng" algn="ctr">
                      <a:solidFill>
                        <a:srgbClr val="58585A"/>
                      </a:solidFill>
                      <a:prstDash val="solid"/>
                      <a:round/>
                      <a:headEnd type="none" w="med" len="med"/>
                      <a:tailEnd type="none" w="med" len="med"/>
                    </a:lnR>
                    <a:lnT w="12700" cap="flat" cmpd="sng" algn="ctr">
                      <a:solidFill>
                        <a:srgbClr val="58585A"/>
                      </a:solidFill>
                      <a:prstDash val="solid"/>
                      <a:round/>
                      <a:headEnd type="none" w="med" len="med"/>
                      <a:tailEnd type="none" w="med" len="med"/>
                    </a:lnT>
                    <a:lnB w="12700" cap="flat" cmpd="sng" algn="ctr">
                      <a:noFill/>
                      <a:prstDash val="sysDash"/>
                      <a:round/>
                      <a:headEnd type="none" w="med" len="med"/>
                      <a:tailEnd type="none" w="med" len="med"/>
                    </a:lnB>
                    <a:lnTlToBr w="12700" cmpd="sng">
                      <a:noFill/>
                      <a:prstDash val="solid"/>
                    </a:lnTlToBr>
                    <a:lnBlToTr w="12700" cmpd="sng">
                      <a:noFill/>
                      <a:prstDash val="solid"/>
                    </a:lnBlToTr>
                    <a:solidFill>
                      <a:schemeClr val="bg1">
                        <a:alpha val="29020"/>
                      </a:schemeClr>
                    </a:solidFill>
                  </a:tcPr>
                </a:tc>
                <a:tc>
                  <a:txBody>
                    <a:bodyPr/>
                    <a:lstStyle/>
                    <a:p>
                      <a:pPr algn="ctr" fontAlgn="ctr"/>
                      <a:r>
                        <a:rPr lang="en-US" sz="1500" b="0" i="0" u="none" strike="noStrike" dirty="0">
                          <a:solidFill>
                            <a:srgbClr val="58585A"/>
                          </a:solidFill>
                          <a:effectLst/>
                          <a:latin typeface="Arial Narrow" panose="020B0606020202030204" pitchFamily="34" charset="0"/>
                        </a:rPr>
                        <a:t>9%</a:t>
                      </a:r>
                    </a:p>
                  </a:txBody>
                  <a:tcPr marL="7620" marR="7620" marT="7620" marB="0" anchor="ctr">
                    <a:lnL w="12700" cap="flat" cmpd="sng" algn="ctr">
                      <a:solidFill>
                        <a:srgbClr val="58585A"/>
                      </a:solidFill>
                      <a:prstDash val="solid"/>
                      <a:round/>
                      <a:headEnd type="none" w="med" len="med"/>
                      <a:tailEnd type="none" w="med" len="med"/>
                    </a:lnL>
                    <a:lnR w="12700" cap="flat" cmpd="sng" algn="ctr">
                      <a:solidFill>
                        <a:srgbClr val="58585A"/>
                      </a:solidFill>
                      <a:prstDash val="solid"/>
                      <a:round/>
                      <a:headEnd type="none" w="med" len="med"/>
                      <a:tailEnd type="none" w="med" len="med"/>
                    </a:lnR>
                    <a:lnT w="12700" cap="flat" cmpd="sng" algn="ctr">
                      <a:solidFill>
                        <a:srgbClr val="58585A"/>
                      </a:solidFill>
                      <a:prstDash val="solid"/>
                      <a:round/>
                      <a:headEnd type="none" w="med" len="med"/>
                      <a:tailEnd type="none" w="med" len="med"/>
                    </a:lnT>
                    <a:lnB w="12700" cap="flat" cmpd="sng" algn="ctr">
                      <a:noFill/>
                      <a:prstDash val="sysDash"/>
                      <a:round/>
                      <a:headEnd type="none" w="med" len="med"/>
                      <a:tailEnd type="none" w="med" len="med"/>
                    </a:lnB>
                    <a:lnTlToBr w="12700" cmpd="sng">
                      <a:noFill/>
                      <a:prstDash val="solid"/>
                    </a:lnTlToBr>
                    <a:lnBlToTr w="12700" cmpd="sng">
                      <a:noFill/>
                      <a:prstDash val="solid"/>
                    </a:lnBlToTr>
                    <a:solidFill>
                      <a:srgbClr val="EE5859">
                        <a:alpha val="29020"/>
                      </a:srgbClr>
                    </a:solidFill>
                  </a:tcPr>
                </a:tc>
                <a:tc>
                  <a:txBody>
                    <a:bodyPr/>
                    <a:lstStyle/>
                    <a:p>
                      <a:pPr algn="ctr" fontAlgn="ctr"/>
                      <a:r>
                        <a:rPr lang="en-US" sz="1500" b="0" i="0" u="none" strike="noStrike" dirty="0">
                          <a:solidFill>
                            <a:srgbClr val="58585A"/>
                          </a:solidFill>
                          <a:effectLst/>
                          <a:latin typeface="Arial Narrow" panose="020B0606020202030204" pitchFamily="34" charset="0"/>
                        </a:rPr>
                        <a:t>4%</a:t>
                      </a:r>
                    </a:p>
                  </a:txBody>
                  <a:tcPr marL="7620" marR="7620" marT="7620" marB="0" anchor="ctr">
                    <a:lnL w="12700" cap="flat" cmpd="sng" algn="ctr">
                      <a:solidFill>
                        <a:srgbClr val="58585A"/>
                      </a:solidFill>
                      <a:prstDash val="solid"/>
                      <a:round/>
                      <a:headEnd type="none" w="med" len="med"/>
                      <a:tailEnd type="none" w="med" len="med"/>
                    </a:lnL>
                    <a:lnR w="12700" cap="flat" cmpd="sng" algn="ctr">
                      <a:solidFill>
                        <a:srgbClr val="58585A"/>
                      </a:solidFill>
                      <a:prstDash val="solid"/>
                      <a:round/>
                      <a:headEnd type="none" w="med" len="med"/>
                      <a:tailEnd type="none" w="med" len="med"/>
                    </a:lnR>
                    <a:lnT w="12700" cap="flat" cmpd="sng" algn="ctr">
                      <a:solidFill>
                        <a:srgbClr val="58585A"/>
                      </a:solidFill>
                      <a:prstDash val="solid"/>
                      <a:round/>
                      <a:headEnd type="none" w="med" len="med"/>
                      <a:tailEnd type="none" w="med" len="med"/>
                    </a:lnT>
                    <a:lnB w="12700" cap="flat" cmpd="sng" algn="ctr">
                      <a:no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159550076"/>
                  </a:ext>
                </a:extLst>
              </a:tr>
              <a:tr h="299468">
                <a:tc>
                  <a:txBody>
                    <a:bodyPr/>
                    <a:lstStyle/>
                    <a:p>
                      <a:pPr algn="l" fontAlgn="ctr"/>
                      <a:r>
                        <a:rPr lang="en-US" sz="1500" b="0" i="0" u="none" strike="noStrike" dirty="0">
                          <a:solidFill>
                            <a:srgbClr val="58585A"/>
                          </a:solidFill>
                          <a:effectLst/>
                          <a:latin typeface="Arial Narrow" panose="020B0606020202030204" pitchFamily="34" charset="0"/>
                        </a:rPr>
                        <a:t>Suffering from sexual harassment of violence</a:t>
                      </a:r>
                    </a:p>
                  </a:txBody>
                  <a:tcPr marL="7620" marR="7620" marT="7620" marB="0" anchor="ctr">
                    <a:lnL w="12700" cmpd="sng">
                      <a:noFill/>
                    </a:lnL>
                    <a:lnR w="12700" cap="flat" cmpd="sng" algn="ctr">
                      <a:solidFill>
                        <a:srgbClr val="58585A"/>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500" b="0" i="0" u="none" strike="noStrike" dirty="0">
                          <a:solidFill>
                            <a:srgbClr val="58585A"/>
                          </a:solidFill>
                          <a:effectLst/>
                          <a:latin typeface="Arial Narrow" panose="020B0606020202030204" pitchFamily="34" charset="0"/>
                        </a:rPr>
                        <a:t>5%</a:t>
                      </a:r>
                    </a:p>
                  </a:txBody>
                  <a:tcPr marL="7620" marR="7620" marT="7620" marB="0" anchor="ctr">
                    <a:lnL w="12700" cap="flat" cmpd="sng" algn="ctr">
                      <a:solidFill>
                        <a:srgbClr val="58585A"/>
                      </a:solidFill>
                      <a:prstDash val="solid"/>
                      <a:round/>
                      <a:headEnd type="none" w="med" len="med"/>
                      <a:tailEnd type="none" w="med" len="med"/>
                    </a:lnL>
                    <a:lnR w="12700" cap="flat" cmpd="sng" algn="ctr">
                      <a:solidFill>
                        <a:srgbClr val="58585A"/>
                      </a:solidFill>
                      <a:prstDash val="solid"/>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lnTlToBr w="12700" cmpd="sng">
                      <a:noFill/>
                      <a:prstDash val="solid"/>
                    </a:lnTlToBr>
                    <a:lnBlToTr w="12700" cmpd="sng">
                      <a:noFill/>
                      <a:prstDash val="solid"/>
                    </a:lnBlToTr>
                    <a:solidFill>
                      <a:srgbClr val="EE5859">
                        <a:alpha val="29020"/>
                      </a:srgbClr>
                    </a:solidFill>
                  </a:tcPr>
                </a:tc>
                <a:tc>
                  <a:txBody>
                    <a:bodyPr/>
                    <a:lstStyle/>
                    <a:p>
                      <a:pPr algn="ctr" fontAlgn="ctr"/>
                      <a:r>
                        <a:rPr lang="en-US" sz="1500" b="0" i="0" u="none" strike="noStrike" dirty="0">
                          <a:solidFill>
                            <a:srgbClr val="58585A"/>
                          </a:solidFill>
                          <a:effectLst/>
                          <a:latin typeface="Arial Narrow" panose="020B0606020202030204" pitchFamily="34" charset="0"/>
                        </a:rPr>
                        <a:t>3%</a:t>
                      </a:r>
                    </a:p>
                  </a:txBody>
                  <a:tcPr marL="7620" marR="7620" marT="7620" marB="0" anchor="ctr">
                    <a:lnL w="12700" cap="flat" cmpd="sng" algn="ctr">
                      <a:solidFill>
                        <a:srgbClr val="58585A"/>
                      </a:solidFill>
                      <a:prstDash val="solid"/>
                      <a:round/>
                      <a:headEnd type="none" w="med" len="med"/>
                      <a:tailEnd type="none" w="med" len="med"/>
                    </a:lnL>
                    <a:lnR w="12700" cap="flat" cmpd="sng" algn="ctr">
                      <a:solidFill>
                        <a:srgbClr val="58585A"/>
                      </a:solidFill>
                      <a:prstDash val="solid"/>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lnTlToBr w="12700" cmpd="sng">
                      <a:noFill/>
                      <a:prstDash val="solid"/>
                    </a:lnTlToBr>
                    <a:lnBlToTr w="12700" cmpd="sng">
                      <a:noFill/>
                      <a:prstDash val="solid"/>
                    </a:lnBlToTr>
                    <a:solidFill>
                      <a:schemeClr val="bg1">
                        <a:alpha val="29020"/>
                      </a:schemeClr>
                    </a:solidFill>
                  </a:tcPr>
                </a:tc>
                <a:tc>
                  <a:txBody>
                    <a:bodyPr/>
                    <a:lstStyle/>
                    <a:p>
                      <a:pPr algn="ctr" fontAlgn="ctr"/>
                      <a:r>
                        <a:rPr lang="en-US" sz="1500" b="0" i="0" u="none" strike="noStrike" dirty="0">
                          <a:solidFill>
                            <a:srgbClr val="58585A"/>
                          </a:solidFill>
                          <a:effectLst/>
                          <a:latin typeface="Arial Narrow" panose="020B0606020202030204" pitchFamily="34" charset="0"/>
                        </a:rPr>
                        <a:t>2%</a:t>
                      </a:r>
                    </a:p>
                  </a:txBody>
                  <a:tcPr marL="7620" marR="7620" marT="7620" marB="0" anchor="ctr">
                    <a:lnL w="12700" cap="flat" cmpd="sng" algn="ctr">
                      <a:solidFill>
                        <a:srgbClr val="58585A"/>
                      </a:solidFill>
                      <a:prstDash val="solid"/>
                      <a:round/>
                      <a:headEnd type="none" w="med" len="med"/>
                      <a:tailEnd type="none" w="med" len="med"/>
                    </a:lnL>
                    <a:lnR w="12700" cap="flat" cmpd="sng" algn="ctr">
                      <a:solidFill>
                        <a:srgbClr val="58585A"/>
                      </a:solidFill>
                      <a:prstDash val="solid"/>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lnTlToBr w="12700" cmpd="sng">
                      <a:noFill/>
                      <a:prstDash val="solid"/>
                    </a:lnTlToBr>
                    <a:lnBlToTr w="12700" cmpd="sng">
                      <a:noFill/>
                      <a:prstDash val="solid"/>
                    </a:lnBlToTr>
                    <a:solidFill>
                      <a:srgbClr val="EE5859">
                        <a:alpha val="29020"/>
                      </a:srgbClr>
                    </a:solidFill>
                  </a:tcPr>
                </a:tc>
                <a:tc>
                  <a:txBody>
                    <a:bodyPr/>
                    <a:lstStyle/>
                    <a:p>
                      <a:pPr algn="ctr" fontAlgn="ctr"/>
                      <a:r>
                        <a:rPr lang="en-US" sz="1500" b="0" i="0" u="none" strike="noStrike" dirty="0">
                          <a:solidFill>
                            <a:srgbClr val="58585A"/>
                          </a:solidFill>
                          <a:effectLst/>
                          <a:latin typeface="Arial Narrow" panose="020B0606020202030204" pitchFamily="34" charset="0"/>
                        </a:rPr>
                        <a:t>1%</a:t>
                      </a:r>
                    </a:p>
                  </a:txBody>
                  <a:tcPr marL="7620" marR="7620" marT="7620" marB="0" anchor="ctr">
                    <a:lnL w="12700" cap="flat" cmpd="sng" algn="ctr">
                      <a:solidFill>
                        <a:srgbClr val="58585A"/>
                      </a:solidFill>
                      <a:prstDash val="solid"/>
                      <a:round/>
                      <a:headEnd type="none" w="med" len="med"/>
                      <a:tailEnd type="none" w="med" len="med"/>
                    </a:lnL>
                    <a:lnR w="12700" cap="flat" cmpd="sng" algn="ctr">
                      <a:solidFill>
                        <a:srgbClr val="58585A"/>
                      </a:solidFill>
                      <a:prstDash val="solid"/>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175252621"/>
                  </a:ext>
                </a:extLst>
              </a:tr>
              <a:tr h="299468">
                <a:tc>
                  <a:txBody>
                    <a:bodyPr/>
                    <a:lstStyle/>
                    <a:p>
                      <a:pPr algn="l" fontAlgn="ctr"/>
                      <a:r>
                        <a:rPr lang="en-US" sz="1500" b="0" i="0" u="none" strike="noStrike" dirty="0">
                          <a:solidFill>
                            <a:srgbClr val="58585A"/>
                          </a:solidFill>
                          <a:effectLst/>
                          <a:latin typeface="Arial Narrow" panose="020B0606020202030204" pitchFamily="34" charset="0"/>
                        </a:rPr>
                        <a:t>Being robbed</a:t>
                      </a:r>
                    </a:p>
                  </a:txBody>
                  <a:tcPr marL="7620" marR="7620" marT="7620" marB="0" anchor="ctr">
                    <a:lnL w="12700" cmpd="sng">
                      <a:noFill/>
                    </a:lnL>
                    <a:lnR w="12700" cap="flat" cmpd="sng" algn="ctr">
                      <a:solidFill>
                        <a:srgbClr val="58585A"/>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500" b="0" i="0" u="none" strike="noStrike" dirty="0">
                          <a:solidFill>
                            <a:srgbClr val="58585A"/>
                          </a:solidFill>
                          <a:effectLst/>
                          <a:latin typeface="Arial Narrow" panose="020B0606020202030204" pitchFamily="34" charset="0"/>
                        </a:rPr>
                        <a:t>5%</a:t>
                      </a:r>
                    </a:p>
                  </a:txBody>
                  <a:tcPr marL="7620" marR="7620" marT="7620" marB="0" anchor="ctr">
                    <a:lnL w="12700" cap="flat" cmpd="sng" algn="ctr">
                      <a:solidFill>
                        <a:srgbClr val="58585A"/>
                      </a:solidFill>
                      <a:prstDash val="solid"/>
                      <a:round/>
                      <a:headEnd type="none" w="med" len="med"/>
                      <a:tailEnd type="none" w="med" len="med"/>
                    </a:lnL>
                    <a:lnR w="12700" cap="flat" cmpd="sng" algn="ctr">
                      <a:solidFill>
                        <a:srgbClr val="58585A"/>
                      </a:solidFill>
                      <a:prstDash val="solid"/>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lnTlToBr w="12700" cmpd="sng">
                      <a:noFill/>
                      <a:prstDash val="solid"/>
                    </a:lnTlToBr>
                    <a:lnBlToTr w="12700" cmpd="sng">
                      <a:noFill/>
                      <a:prstDash val="solid"/>
                    </a:lnBlToTr>
                    <a:solidFill>
                      <a:srgbClr val="EE5859">
                        <a:alpha val="29020"/>
                      </a:srgbClr>
                    </a:solidFill>
                  </a:tcPr>
                </a:tc>
                <a:tc>
                  <a:txBody>
                    <a:bodyPr/>
                    <a:lstStyle/>
                    <a:p>
                      <a:pPr algn="ctr" fontAlgn="ctr"/>
                      <a:r>
                        <a:rPr lang="en-US" sz="1500" b="0" i="0" u="none" strike="noStrike" dirty="0">
                          <a:solidFill>
                            <a:srgbClr val="58585A"/>
                          </a:solidFill>
                          <a:effectLst/>
                          <a:latin typeface="Arial Narrow" panose="020B0606020202030204" pitchFamily="34" charset="0"/>
                        </a:rPr>
                        <a:t>4%</a:t>
                      </a:r>
                    </a:p>
                  </a:txBody>
                  <a:tcPr marL="7620" marR="7620" marT="7620" marB="0" anchor="ctr">
                    <a:lnL w="12700" cap="flat" cmpd="sng" algn="ctr">
                      <a:solidFill>
                        <a:srgbClr val="58585A"/>
                      </a:solidFill>
                      <a:prstDash val="solid"/>
                      <a:round/>
                      <a:headEnd type="none" w="med" len="med"/>
                      <a:tailEnd type="none" w="med" len="med"/>
                    </a:lnL>
                    <a:lnR w="12700" cap="flat" cmpd="sng" algn="ctr">
                      <a:solidFill>
                        <a:srgbClr val="58585A"/>
                      </a:solidFill>
                      <a:prstDash val="solid"/>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lnTlToBr w="12700" cmpd="sng">
                      <a:noFill/>
                      <a:prstDash val="solid"/>
                    </a:lnTlToBr>
                    <a:lnBlToTr w="12700" cmpd="sng">
                      <a:noFill/>
                      <a:prstDash val="solid"/>
                    </a:lnBlToTr>
                    <a:solidFill>
                      <a:schemeClr val="bg1">
                        <a:alpha val="29020"/>
                      </a:schemeClr>
                    </a:solidFill>
                  </a:tcPr>
                </a:tc>
                <a:tc>
                  <a:txBody>
                    <a:bodyPr/>
                    <a:lstStyle/>
                    <a:p>
                      <a:pPr algn="ctr" fontAlgn="ctr"/>
                      <a:r>
                        <a:rPr lang="en-US" sz="1500" b="0" i="0" u="none" strike="noStrike" dirty="0">
                          <a:solidFill>
                            <a:srgbClr val="58585A"/>
                          </a:solidFill>
                          <a:effectLst/>
                          <a:latin typeface="Arial Narrow" panose="020B0606020202030204" pitchFamily="34" charset="0"/>
                        </a:rPr>
                        <a:t>5%</a:t>
                      </a:r>
                    </a:p>
                  </a:txBody>
                  <a:tcPr marL="7620" marR="7620" marT="7620" marB="0" anchor="ctr">
                    <a:lnL w="12700" cap="flat" cmpd="sng" algn="ctr">
                      <a:solidFill>
                        <a:srgbClr val="58585A"/>
                      </a:solidFill>
                      <a:prstDash val="solid"/>
                      <a:round/>
                      <a:headEnd type="none" w="med" len="med"/>
                      <a:tailEnd type="none" w="med" len="med"/>
                    </a:lnL>
                    <a:lnR w="12700" cap="flat" cmpd="sng" algn="ctr">
                      <a:solidFill>
                        <a:srgbClr val="58585A"/>
                      </a:solidFill>
                      <a:prstDash val="solid"/>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lnTlToBr w="12700" cmpd="sng">
                      <a:noFill/>
                      <a:prstDash val="solid"/>
                    </a:lnTlToBr>
                    <a:lnBlToTr w="12700" cmpd="sng">
                      <a:noFill/>
                      <a:prstDash val="solid"/>
                    </a:lnBlToTr>
                    <a:solidFill>
                      <a:srgbClr val="EE5859">
                        <a:alpha val="29020"/>
                      </a:srgbClr>
                    </a:solidFill>
                  </a:tcPr>
                </a:tc>
                <a:tc>
                  <a:txBody>
                    <a:bodyPr/>
                    <a:lstStyle/>
                    <a:p>
                      <a:pPr algn="ctr" fontAlgn="ctr"/>
                      <a:r>
                        <a:rPr lang="en-US" sz="1500" b="0" i="0" u="none" strike="noStrike" dirty="0">
                          <a:solidFill>
                            <a:srgbClr val="58585A"/>
                          </a:solidFill>
                          <a:effectLst/>
                          <a:latin typeface="Arial Narrow" panose="020B0606020202030204" pitchFamily="34" charset="0"/>
                        </a:rPr>
                        <a:t>4%</a:t>
                      </a:r>
                    </a:p>
                  </a:txBody>
                  <a:tcPr marL="7620" marR="7620" marT="7620" marB="0" anchor="ctr">
                    <a:lnL w="12700" cap="flat" cmpd="sng" algn="ctr">
                      <a:solidFill>
                        <a:srgbClr val="58585A"/>
                      </a:solidFill>
                      <a:prstDash val="solid"/>
                      <a:round/>
                      <a:headEnd type="none" w="med" len="med"/>
                      <a:tailEnd type="none" w="med" len="med"/>
                    </a:lnL>
                    <a:lnR w="12700" cap="flat" cmpd="sng" algn="ctr">
                      <a:solidFill>
                        <a:srgbClr val="58585A"/>
                      </a:solidFill>
                      <a:prstDash val="solid"/>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98969081"/>
                  </a:ext>
                </a:extLst>
              </a:tr>
              <a:tr h="299468">
                <a:tc>
                  <a:txBody>
                    <a:bodyPr/>
                    <a:lstStyle/>
                    <a:p>
                      <a:pPr algn="l" fontAlgn="ctr"/>
                      <a:r>
                        <a:rPr lang="en-US" sz="1500" b="0" i="0" u="none" strike="noStrike" dirty="0">
                          <a:solidFill>
                            <a:srgbClr val="58585A"/>
                          </a:solidFill>
                          <a:effectLst/>
                          <a:latin typeface="Arial Narrow" panose="020B0606020202030204" pitchFamily="34" charset="0"/>
                        </a:rPr>
                        <a:t>Being kidnapped</a:t>
                      </a:r>
                    </a:p>
                  </a:txBody>
                  <a:tcPr marL="7620" marR="7620" marT="7620" marB="0" anchor="ctr">
                    <a:lnL w="12700" cmpd="sng">
                      <a:noFill/>
                    </a:lnL>
                    <a:lnR w="12700" cap="flat" cmpd="sng" algn="ctr">
                      <a:solidFill>
                        <a:srgbClr val="58585A"/>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500" b="0" i="0" u="none" strike="noStrike" dirty="0">
                          <a:solidFill>
                            <a:srgbClr val="58585A"/>
                          </a:solidFill>
                          <a:effectLst/>
                          <a:latin typeface="Arial Narrow" panose="020B0606020202030204" pitchFamily="34" charset="0"/>
                        </a:rPr>
                        <a:t>3%</a:t>
                      </a:r>
                    </a:p>
                  </a:txBody>
                  <a:tcPr marL="7620" marR="7620" marT="7620" marB="0" anchor="ctr">
                    <a:lnL w="12700" cap="flat" cmpd="sng" algn="ctr">
                      <a:solidFill>
                        <a:srgbClr val="58585A"/>
                      </a:solidFill>
                      <a:prstDash val="solid"/>
                      <a:round/>
                      <a:headEnd type="none" w="med" len="med"/>
                      <a:tailEnd type="none" w="med" len="med"/>
                    </a:lnL>
                    <a:lnR w="12700" cap="flat" cmpd="sng" algn="ctr">
                      <a:solidFill>
                        <a:srgbClr val="58585A"/>
                      </a:solidFill>
                      <a:prstDash val="solid"/>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500" b="0" i="0" u="none" strike="noStrike" dirty="0">
                          <a:solidFill>
                            <a:srgbClr val="58585A"/>
                          </a:solidFill>
                          <a:effectLst/>
                          <a:latin typeface="Arial Narrow" panose="020B0606020202030204" pitchFamily="34" charset="0"/>
                        </a:rPr>
                        <a:t>3%</a:t>
                      </a:r>
                    </a:p>
                  </a:txBody>
                  <a:tcPr marL="7620" marR="7620" marT="7620" marB="0" anchor="ctr">
                    <a:lnL w="12700" cap="flat" cmpd="sng" algn="ctr">
                      <a:solidFill>
                        <a:srgbClr val="58585A"/>
                      </a:solidFill>
                      <a:prstDash val="solid"/>
                      <a:round/>
                      <a:headEnd type="none" w="med" len="med"/>
                      <a:tailEnd type="none" w="med" len="med"/>
                    </a:lnL>
                    <a:lnR w="12700" cap="flat" cmpd="sng" algn="ctr">
                      <a:solidFill>
                        <a:srgbClr val="58585A"/>
                      </a:solidFill>
                      <a:prstDash val="solid"/>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500" b="0" i="0" u="none" strike="noStrike" dirty="0">
                          <a:solidFill>
                            <a:srgbClr val="58585A"/>
                          </a:solidFill>
                          <a:effectLst/>
                          <a:latin typeface="Arial Narrow" panose="020B0606020202030204" pitchFamily="34" charset="0"/>
                        </a:rPr>
                        <a:t>6%</a:t>
                      </a:r>
                    </a:p>
                  </a:txBody>
                  <a:tcPr marL="7620" marR="7620" marT="7620" marB="0" anchor="ctr">
                    <a:lnL w="12700" cap="flat" cmpd="sng" algn="ctr">
                      <a:solidFill>
                        <a:srgbClr val="58585A"/>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500" b="0" i="0" u="none" strike="noStrike" dirty="0">
                          <a:solidFill>
                            <a:srgbClr val="58585A"/>
                          </a:solidFill>
                          <a:effectLst/>
                          <a:latin typeface="Arial Narrow" panose="020B0606020202030204" pitchFamily="34" charset="0"/>
                        </a:rPr>
                        <a:t>6%</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608108237"/>
                  </a:ext>
                </a:extLst>
              </a:tr>
              <a:tr h="299468">
                <a:tc>
                  <a:txBody>
                    <a:bodyPr/>
                    <a:lstStyle/>
                    <a:p>
                      <a:pPr algn="l" fontAlgn="ctr"/>
                      <a:r>
                        <a:rPr lang="en-US" sz="1500" b="0" i="0" u="none" strike="noStrike" dirty="0">
                          <a:solidFill>
                            <a:srgbClr val="58585A"/>
                          </a:solidFill>
                          <a:effectLst/>
                          <a:latin typeface="Arial Narrow" panose="020B0606020202030204" pitchFamily="34" charset="0"/>
                        </a:rPr>
                        <a:t>Being threatened with violence</a:t>
                      </a:r>
                    </a:p>
                  </a:txBody>
                  <a:tcPr marL="7620" marR="7620" marT="7620" marB="0" anchor="ctr">
                    <a:lnL w="12700" cmpd="sng">
                      <a:noFill/>
                    </a:lnL>
                    <a:lnR w="12700" cap="flat" cmpd="sng" algn="ctr">
                      <a:solidFill>
                        <a:srgbClr val="58585A"/>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500" b="0" i="0" u="none" strike="noStrike" dirty="0">
                          <a:solidFill>
                            <a:srgbClr val="58585A"/>
                          </a:solidFill>
                          <a:effectLst/>
                          <a:latin typeface="Arial Narrow" panose="020B0606020202030204" pitchFamily="34" charset="0"/>
                        </a:rPr>
                        <a:t>3%</a:t>
                      </a:r>
                    </a:p>
                  </a:txBody>
                  <a:tcPr marL="7620" marR="7620" marT="7620" marB="0" anchor="ctr">
                    <a:lnL w="12700" cap="flat" cmpd="sng" algn="ctr">
                      <a:solidFill>
                        <a:srgbClr val="58585A"/>
                      </a:solidFill>
                      <a:prstDash val="solid"/>
                      <a:round/>
                      <a:headEnd type="none" w="med" len="med"/>
                      <a:tailEnd type="none" w="med" len="med"/>
                    </a:lnL>
                    <a:lnR w="12700" cap="flat" cmpd="sng" algn="ctr">
                      <a:solidFill>
                        <a:srgbClr val="58585A"/>
                      </a:solidFill>
                      <a:prstDash val="solid"/>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500" b="0" i="0" u="none" strike="noStrike" dirty="0">
                          <a:solidFill>
                            <a:srgbClr val="58585A"/>
                          </a:solidFill>
                          <a:effectLst/>
                          <a:latin typeface="Arial Narrow" panose="020B0606020202030204" pitchFamily="34" charset="0"/>
                        </a:rPr>
                        <a:t>4%</a:t>
                      </a:r>
                    </a:p>
                  </a:txBody>
                  <a:tcPr marL="7620" marR="7620" marT="7620" marB="0" anchor="ctr">
                    <a:lnL w="12700" cap="flat" cmpd="sng" algn="ctr">
                      <a:solidFill>
                        <a:srgbClr val="58585A"/>
                      </a:solidFill>
                      <a:prstDash val="solid"/>
                      <a:round/>
                      <a:headEnd type="none" w="med" len="med"/>
                      <a:tailEnd type="none" w="med" len="med"/>
                    </a:lnL>
                    <a:lnR w="12700" cap="flat" cmpd="sng" algn="ctr">
                      <a:solidFill>
                        <a:srgbClr val="58585A"/>
                      </a:solidFill>
                      <a:prstDash val="solid"/>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lnTlToBr w="12700" cmpd="sng">
                      <a:noFill/>
                      <a:prstDash val="solid"/>
                    </a:lnTlToBr>
                    <a:lnBlToTr w="12700" cmpd="sng">
                      <a:noFill/>
                      <a:prstDash val="solid"/>
                    </a:lnBlToTr>
                    <a:solidFill>
                      <a:srgbClr val="EE5859">
                        <a:alpha val="32157"/>
                      </a:srgbClr>
                    </a:solidFill>
                  </a:tcPr>
                </a:tc>
                <a:tc>
                  <a:txBody>
                    <a:bodyPr/>
                    <a:lstStyle/>
                    <a:p>
                      <a:pPr algn="ctr" fontAlgn="ctr"/>
                      <a:r>
                        <a:rPr lang="en-US" sz="1500" b="0" i="0" u="none" strike="noStrike" dirty="0">
                          <a:solidFill>
                            <a:srgbClr val="58585A"/>
                          </a:solidFill>
                          <a:effectLst/>
                          <a:latin typeface="Arial Narrow" panose="020B0606020202030204" pitchFamily="34" charset="0"/>
                        </a:rPr>
                        <a:t>4%</a:t>
                      </a:r>
                    </a:p>
                  </a:txBody>
                  <a:tcPr marL="7620" marR="7620" marT="7620" marB="0" anchor="ctr">
                    <a:lnL w="12700" cap="flat" cmpd="sng" algn="ctr">
                      <a:solidFill>
                        <a:srgbClr val="58585A"/>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500" b="0" i="0" u="none" strike="noStrike" dirty="0">
                          <a:solidFill>
                            <a:srgbClr val="58585A"/>
                          </a:solidFill>
                          <a:effectLst/>
                          <a:latin typeface="Arial Narrow" panose="020B0606020202030204" pitchFamily="34" charset="0"/>
                        </a:rPr>
                        <a:t>5%</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lnTlToBr w="12700" cmpd="sng">
                      <a:noFill/>
                      <a:prstDash val="solid"/>
                    </a:lnTlToBr>
                    <a:lnBlToTr w="12700" cmpd="sng">
                      <a:noFill/>
                      <a:prstDash val="solid"/>
                    </a:lnBlToTr>
                    <a:solidFill>
                      <a:srgbClr val="EE5859">
                        <a:alpha val="29020"/>
                      </a:srgbClr>
                    </a:solidFill>
                  </a:tcPr>
                </a:tc>
                <a:extLst>
                  <a:ext uri="{0D108BD9-81ED-4DB2-BD59-A6C34878D82A}">
                    <a16:rowId xmlns:a16="http://schemas.microsoft.com/office/drawing/2014/main" val="3633705886"/>
                  </a:ext>
                </a:extLst>
              </a:tr>
            </a:tbl>
          </a:graphicData>
        </a:graphic>
      </p:graphicFrame>
      <p:sp>
        <p:nvSpPr>
          <p:cNvPr id="22" name="TextBox 21">
            <a:extLst>
              <a:ext uri="{FF2B5EF4-FFF2-40B4-BE49-F238E27FC236}">
                <a16:creationId xmlns:a16="http://schemas.microsoft.com/office/drawing/2014/main" id="{5EC196EF-A140-E947-9580-A7CE35969950}"/>
              </a:ext>
            </a:extLst>
          </p:cNvPr>
          <p:cNvSpPr txBox="1"/>
          <p:nvPr/>
        </p:nvSpPr>
        <p:spPr>
          <a:xfrm>
            <a:off x="314128" y="3635908"/>
            <a:ext cx="4572000" cy="323165"/>
          </a:xfrm>
          <a:prstGeom prst="rect">
            <a:avLst/>
          </a:prstGeom>
          <a:noFill/>
        </p:spPr>
        <p:txBody>
          <a:bodyPr wrap="square" rtlCol="0">
            <a:spAutoFit/>
          </a:bodyPr>
          <a:lstStyle/>
          <a:p>
            <a:r>
              <a:rPr lang="en-US" sz="1500" b="1" dirty="0">
                <a:solidFill>
                  <a:srgbClr val="58585A"/>
                </a:solidFill>
                <a:latin typeface="Arial Narrow" panose="020B0606020202030204" pitchFamily="34" charset="0"/>
              </a:rPr>
              <a:t>Most commonly reported security concerns for boys/girls:</a:t>
            </a:r>
            <a:endParaRPr lang="en-US" sz="1500" b="1" dirty="0">
              <a:latin typeface="Arial Narrow" panose="020B0606020202030204" pitchFamily="34" charset="0"/>
            </a:endParaRPr>
          </a:p>
        </p:txBody>
      </p:sp>
      <p:sp>
        <p:nvSpPr>
          <p:cNvPr id="23" name="Text Placeholder 3">
            <a:extLst>
              <a:ext uri="{FF2B5EF4-FFF2-40B4-BE49-F238E27FC236}">
                <a16:creationId xmlns:a16="http://schemas.microsoft.com/office/drawing/2014/main" id="{27E12304-DB44-B34F-B6B6-C0390563360F}"/>
              </a:ext>
            </a:extLst>
          </p:cNvPr>
          <p:cNvSpPr txBox="1">
            <a:spLocks/>
          </p:cNvSpPr>
          <p:nvPr/>
        </p:nvSpPr>
        <p:spPr>
          <a:xfrm>
            <a:off x="5243512" y="1456540"/>
            <a:ext cx="3757613" cy="861443"/>
          </a:xfrm>
          <a:prstGeom prst="rect">
            <a:avLst/>
          </a:prstGeom>
        </p:spPr>
        <p:txBody>
          <a:bodyPr/>
          <a:lstStyle>
            <a:lvl1pPr marL="0" indent="0" algn="l" defTabSz="914400" rtl="0" eaLnBrk="1" latinLnBrk="0" hangingPunct="1">
              <a:lnSpc>
                <a:spcPts val="1500"/>
              </a:lnSpc>
              <a:spcBef>
                <a:spcPts val="1000"/>
              </a:spcBef>
              <a:buFont typeface="Arial" panose="020B0604020202020204" pitchFamily="34" charset="0"/>
              <a:buNone/>
              <a:defRPr sz="1300" kern="1200" baseline="0">
                <a:solidFill>
                  <a:srgbClr val="58585A"/>
                </a:solidFill>
                <a:latin typeface="Arial Narrow" panose="020B06060202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1400" dirty="0"/>
              <a:t>The percentage of households </a:t>
            </a:r>
            <a:r>
              <a:rPr lang="en-US" sz="1400" dirty="0" smtClean="0"/>
              <a:t>who reported at </a:t>
            </a:r>
            <a:r>
              <a:rPr lang="en-US" sz="1400" dirty="0"/>
              <a:t>least one </a:t>
            </a:r>
            <a:r>
              <a:rPr lang="en-US" sz="1400" dirty="0" smtClean="0"/>
              <a:t>member </a:t>
            </a:r>
            <a:r>
              <a:rPr lang="en-US" sz="1400" dirty="0"/>
              <a:t>under the age of 18 working was significantly higher in refugee camps, with the highest percentages observed in Nuseirat Camp (9%), </a:t>
            </a:r>
            <a:r>
              <a:rPr lang="en-US" sz="1400" dirty="0" err="1"/>
              <a:t>Shati</a:t>
            </a:r>
            <a:r>
              <a:rPr lang="en-US" sz="1400" dirty="0"/>
              <a:t> Camp (7%), Beit </a:t>
            </a:r>
            <a:r>
              <a:rPr lang="en-US" sz="1400" dirty="0" err="1"/>
              <a:t>Hanun</a:t>
            </a:r>
            <a:r>
              <a:rPr lang="en-US" sz="1400" dirty="0"/>
              <a:t> (7%), Rafah Camp (6%) and Deir </a:t>
            </a:r>
            <a:r>
              <a:rPr lang="en-US" sz="1400" dirty="0" err="1"/>
              <a:t>Balah</a:t>
            </a:r>
            <a:r>
              <a:rPr lang="en-US" sz="1400" dirty="0"/>
              <a:t> Camp (6%). </a:t>
            </a:r>
          </a:p>
          <a:p>
            <a:endParaRPr lang="en-US" sz="2000" b="1" dirty="0">
              <a:solidFill>
                <a:srgbClr val="EE5859"/>
              </a:solidFill>
            </a:endParaRPr>
          </a:p>
        </p:txBody>
      </p:sp>
      <p:pic>
        <p:nvPicPr>
          <p:cNvPr id="24" name="Picture 23" descr="A picture containing shape&#10;&#10;Description automatically generated">
            <a:extLst>
              <a:ext uri="{FF2B5EF4-FFF2-40B4-BE49-F238E27FC236}">
                <a16:creationId xmlns:a16="http://schemas.microsoft.com/office/drawing/2014/main" id="{0E2ED545-C1EB-9345-9EED-F50575CE17E6}"/>
              </a:ext>
            </a:extLst>
          </p:cNvPr>
          <p:cNvPicPr>
            <a:picLocks noChangeAspect="1"/>
          </p:cNvPicPr>
          <p:nvPr/>
        </p:nvPicPr>
        <p:blipFill>
          <a:blip r:embed="rId5" cstate="screen">
            <a:alphaModFix amt="70000"/>
            <a:extLst>
              <a:ext uri="{28A0092B-C50C-407E-A947-70E740481C1C}">
                <a14:useLocalDpi xmlns:a14="http://schemas.microsoft.com/office/drawing/2010/main"/>
              </a:ext>
            </a:extLst>
          </a:blip>
          <a:stretch>
            <a:fillRect/>
          </a:stretch>
        </p:blipFill>
        <p:spPr>
          <a:xfrm>
            <a:off x="390126" y="2466723"/>
            <a:ext cx="436298" cy="436298"/>
          </a:xfrm>
          <a:prstGeom prst="rect">
            <a:avLst/>
          </a:prstGeom>
        </p:spPr>
      </p:pic>
      <p:pic>
        <p:nvPicPr>
          <p:cNvPr id="25" name="Graphic 24" descr="Man with solid fill">
            <a:extLst>
              <a:ext uri="{FF2B5EF4-FFF2-40B4-BE49-F238E27FC236}">
                <a16:creationId xmlns:a16="http://schemas.microsoft.com/office/drawing/2014/main" id="{8B757895-B0D3-114C-AECD-88C093BDDEE4}"/>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415178" y="3005989"/>
            <a:ext cx="314385" cy="314385"/>
          </a:xfrm>
          <a:prstGeom prst="rect">
            <a:avLst/>
          </a:prstGeom>
        </p:spPr>
      </p:pic>
    </p:spTree>
    <p:extLst>
      <p:ext uri="{BB962C8B-B14F-4D97-AF65-F5344CB8AC3E}">
        <p14:creationId xmlns:p14="http://schemas.microsoft.com/office/powerpoint/2010/main" val="22729376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78A059-EBF0-434C-AD30-E5BC4475143F}"/>
              </a:ext>
            </a:extLst>
          </p:cNvPr>
          <p:cNvSpPr>
            <a:spLocks noGrp="1"/>
          </p:cNvSpPr>
          <p:nvPr>
            <p:ph type="ctrTitle"/>
          </p:nvPr>
        </p:nvSpPr>
        <p:spPr>
          <a:xfrm>
            <a:off x="1088301" y="282666"/>
            <a:ext cx="8620038" cy="724646"/>
          </a:xfrm>
        </p:spPr>
        <p:txBody>
          <a:bodyPr/>
          <a:lstStyle/>
          <a:p>
            <a:r>
              <a:rPr lang="en-US" sz="3200" dirty="0"/>
              <a:t>WASH  |  Sanitation</a:t>
            </a:r>
            <a:endParaRPr lang="en-US" sz="3600" dirty="0"/>
          </a:p>
        </p:txBody>
      </p:sp>
      <p:pic>
        <p:nvPicPr>
          <p:cNvPr id="11" name="Picture 10">
            <a:extLst>
              <a:ext uri="{FF2B5EF4-FFF2-40B4-BE49-F238E27FC236}">
                <a16:creationId xmlns:a16="http://schemas.microsoft.com/office/drawing/2014/main" id="{2A2EEB1E-5714-8247-9501-E6303A0139E2}"/>
              </a:ext>
            </a:extLst>
          </p:cNvPr>
          <p:cNvPicPr>
            <a:picLocks noChangeAspect="1"/>
          </p:cNvPicPr>
          <p:nvPr/>
        </p:nvPicPr>
        <p:blipFill>
          <a:blip r:embed="rId3">
            <a:duotone>
              <a:schemeClr val="accent3">
                <a:shade val="45000"/>
                <a:satMod val="135000"/>
              </a:schemeClr>
              <a:prstClr val="white"/>
            </a:duotone>
            <a:extLst>
              <a:ext uri="{BEBA8EAE-BF5A-486C-A8C5-ECC9F3942E4B}">
                <a14:imgProps xmlns:a14="http://schemas.microsoft.com/office/drawing/2010/main">
                  <a14:imgLayer r:embed="rId4">
                    <a14:imgEffect>
                      <a14:brightnessContrast bright="100000"/>
                    </a14:imgEffect>
                  </a14:imgLayer>
                </a14:imgProps>
              </a:ext>
            </a:extLst>
          </a:blip>
          <a:stretch>
            <a:fillRect/>
          </a:stretch>
        </p:blipFill>
        <p:spPr>
          <a:xfrm>
            <a:off x="162972" y="108844"/>
            <a:ext cx="1072289" cy="1072289"/>
          </a:xfrm>
          <a:prstGeom prst="rect">
            <a:avLst/>
          </a:prstGeom>
        </p:spPr>
      </p:pic>
      <p:graphicFrame>
        <p:nvGraphicFramePr>
          <p:cNvPr id="4" name="Chart 3">
            <a:extLst>
              <a:ext uri="{FF2B5EF4-FFF2-40B4-BE49-F238E27FC236}">
                <a16:creationId xmlns:a16="http://schemas.microsoft.com/office/drawing/2014/main" id="{40C94B39-0695-D249-9EE9-CB8AA2B26543}"/>
              </a:ext>
            </a:extLst>
          </p:cNvPr>
          <p:cNvGraphicFramePr/>
          <p:nvPr>
            <p:extLst>
              <p:ext uri="{D42A27DB-BD31-4B8C-83A1-F6EECF244321}">
                <p14:modId xmlns:p14="http://schemas.microsoft.com/office/powerpoint/2010/main" val="3353138053"/>
              </p:ext>
            </p:extLst>
          </p:nvPr>
        </p:nvGraphicFramePr>
        <p:xfrm>
          <a:off x="4321919" y="1990436"/>
          <a:ext cx="5072159" cy="3732188"/>
        </p:xfrm>
        <a:graphic>
          <a:graphicData uri="http://schemas.openxmlformats.org/drawingml/2006/chart">
            <c:chart xmlns:c="http://schemas.openxmlformats.org/drawingml/2006/chart" xmlns:r="http://schemas.openxmlformats.org/officeDocument/2006/relationships" r:id="rId5"/>
          </a:graphicData>
        </a:graphic>
      </p:graphicFrame>
      <p:sp>
        <p:nvSpPr>
          <p:cNvPr id="5" name="TextBox 4">
            <a:extLst>
              <a:ext uri="{FF2B5EF4-FFF2-40B4-BE49-F238E27FC236}">
                <a16:creationId xmlns:a16="http://schemas.microsoft.com/office/drawing/2014/main" id="{97FC901F-00CD-064B-9411-503B406BD20C}"/>
              </a:ext>
            </a:extLst>
          </p:cNvPr>
          <p:cNvSpPr txBox="1"/>
          <p:nvPr/>
        </p:nvSpPr>
        <p:spPr>
          <a:xfrm>
            <a:off x="4572000" y="1428780"/>
            <a:ext cx="4571999" cy="584775"/>
          </a:xfrm>
          <a:prstGeom prst="rect">
            <a:avLst/>
          </a:prstGeom>
          <a:noFill/>
        </p:spPr>
        <p:txBody>
          <a:bodyPr wrap="square" rtlCol="0">
            <a:spAutoFit/>
          </a:bodyPr>
          <a:lstStyle/>
          <a:p>
            <a:r>
              <a:rPr lang="en-US" sz="1600" b="1" dirty="0">
                <a:solidFill>
                  <a:srgbClr val="58585A"/>
                </a:solidFill>
                <a:latin typeface="Arial Narrow" panose="020B0606020202030204" pitchFamily="34" charset="0"/>
              </a:rPr>
              <a:t>% of households </a:t>
            </a:r>
            <a:r>
              <a:rPr lang="en-US" sz="1600" b="1" dirty="0" smtClean="0">
                <a:solidFill>
                  <a:srgbClr val="58585A"/>
                </a:solidFill>
                <a:latin typeface="Arial Narrow" panose="020B0606020202030204" pitchFamily="34" charset="0"/>
              </a:rPr>
              <a:t>reporting the </a:t>
            </a:r>
            <a:r>
              <a:rPr lang="en-US" sz="1600" b="1" dirty="0">
                <a:solidFill>
                  <a:srgbClr val="58585A"/>
                </a:solidFill>
                <a:latin typeface="Arial Narrow" panose="020B0606020202030204" pitchFamily="34" charset="0"/>
              </a:rPr>
              <a:t>availability of sanitation items by item</a:t>
            </a:r>
            <a:endParaRPr lang="en-US" sz="1600" b="1" dirty="0">
              <a:latin typeface="Arial Narrow" panose="020B0606020202030204" pitchFamily="34" charset="0"/>
            </a:endParaRPr>
          </a:p>
        </p:txBody>
      </p:sp>
      <p:sp>
        <p:nvSpPr>
          <p:cNvPr id="6" name="TextBox 5">
            <a:extLst>
              <a:ext uri="{FF2B5EF4-FFF2-40B4-BE49-F238E27FC236}">
                <a16:creationId xmlns:a16="http://schemas.microsoft.com/office/drawing/2014/main" id="{EB044CA3-7B31-8E4F-92CD-34FEB5D4DB6C}"/>
              </a:ext>
            </a:extLst>
          </p:cNvPr>
          <p:cNvSpPr txBox="1"/>
          <p:nvPr/>
        </p:nvSpPr>
        <p:spPr>
          <a:xfrm>
            <a:off x="244995" y="1444895"/>
            <a:ext cx="3826845" cy="769441"/>
          </a:xfrm>
          <a:prstGeom prst="rect">
            <a:avLst/>
          </a:prstGeom>
          <a:noFill/>
        </p:spPr>
        <p:txBody>
          <a:bodyPr wrap="square" rtlCol="0">
            <a:spAutoFit/>
          </a:bodyPr>
          <a:lstStyle/>
          <a:p>
            <a:r>
              <a:rPr lang="en-US" sz="2800" b="1" dirty="0">
                <a:solidFill>
                  <a:srgbClr val="EE5859"/>
                </a:solidFill>
                <a:latin typeface="Arial Narrow" panose="020B0606020202030204" pitchFamily="34" charset="0"/>
              </a:rPr>
              <a:t>99%</a:t>
            </a:r>
            <a:r>
              <a:rPr lang="en-US" sz="1600" b="1" dirty="0">
                <a:solidFill>
                  <a:srgbClr val="58585A"/>
                </a:solidFill>
                <a:latin typeface="Arial Narrow" panose="020B0606020202030204" pitchFamily="34" charset="0"/>
              </a:rPr>
              <a:t> of households </a:t>
            </a:r>
            <a:r>
              <a:rPr lang="en-US" sz="1600" b="1" dirty="0" smtClean="0">
                <a:solidFill>
                  <a:srgbClr val="58585A"/>
                </a:solidFill>
                <a:latin typeface="Arial Narrow" panose="020B0606020202030204" pitchFamily="34" charset="0"/>
              </a:rPr>
              <a:t>reported to have </a:t>
            </a:r>
            <a:r>
              <a:rPr lang="en-US" sz="1600" b="1" dirty="0">
                <a:solidFill>
                  <a:srgbClr val="58585A"/>
                </a:solidFill>
                <a:latin typeface="Arial Narrow" panose="020B0606020202030204" pitchFamily="34" charset="0"/>
              </a:rPr>
              <a:t>access to an improved* sanitation facility</a:t>
            </a:r>
            <a:endParaRPr lang="en-US" sz="1600" b="1" dirty="0">
              <a:latin typeface="Arial Narrow" panose="020B0606020202030204" pitchFamily="34" charset="0"/>
            </a:endParaRPr>
          </a:p>
        </p:txBody>
      </p:sp>
      <p:sp>
        <p:nvSpPr>
          <p:cNvPr id="7" name="TextBox 6">
            <a:extLst>
              <a:ext uri="{FF2B5EF4-FFF2-40B4-BE49-F238E27FC236}">
                <a16:creationId xmlns:a16="http://schemas.microsoft.com/office/drawing/2014/main" id="{3785CECC-040A-E64B-AB9B-219647CA59F0}"/>
              </a:ext>
            </a:extLst>
          </p:cNvPr>
          <p:cNvSpPr txBox="1"/>
          <p:nvPr/>
        </p:nvSpPr>
        <p:spPr>
          <a:xfrm>
            <a:off x="981130" y="2768704"/>
            <a:ext cx="3241088" cy="400110"/>
          </a:xfrm>
          <a:prstGeom prst="rect">
            <a:avLst/>
          </a:prstGeom>
          <a:noFill/>
        </p:spPr>
        <p:txBody>
          <a:bodyPr wrap="square" rtlCol="0">
            <a:spAutoFit/>
          </a:bodyPr>
          <a:lstStyle/>
          <a:p>
            <a:r>
              <a:rPr lang="en-US" sz="2000" b="1" dirty="0">
                <a:solidFill>
                  <a:srgbClr val="EE5859"/>
                </a:solidFill>
                <a:latin typeface="Arial Narrow" panose="020B0606020202030204" pitchFamily="34" charset="0"/>
              </a:rPr>
              <a:t>99% </a:t>
            </a:r>
            <a:r>
              <a:rPr lang="en-US" b="1" dirty="0">
                <a:solidFill>
                  <a:srgbClr val="58585A"/>
                </a:solidFill>
                <a:latin typeface="Arial Narrow" panose="020B0606020202030204" pitchFamily="34" charset="0"/>
              </a:rPr>
              <a:t>of HHs in the Gaza Strip</a:t>
            </a:r>
            <a:endParaRPr lang="en-US" dirty="0"/>
          </a:p>
        </p:txBody>
      </p:sp>
      <p:sp>
        <p:nvSpPr>
          <p:cNvPr id="8" name="TextBox 7">
            <a:extLst>
              <a:ext uri="{FF2B5EF4-FFF2-40B4-BE49-F238E27FC236}">
                <a16:creationId xmlns:a16="http://schemas.microsoft.com/office/drawing/2014/main" id="{063B13A5-2D65-5F40-ACC6-6A86B8BDAB4C}"/>
              </a:ext>
            </a:extLst>
          </p:cNvPr>
          <p:cNvSpPr txBox="1"/>
          <p:nvPr/>
        </p:nvSpPr>
        <p:spPr>
          <a:xfrm>
            <a:off x="967276" y="3252350"/>
            <a:ext cx="2870699" cy="400110"/>
          </a:xfrm>
          <a:prstGeom prst="rect">
            <a:avLst/>
          </a:prstGeom>
          <a:noFill/>
        </p:spPr>
        <p:txBody>
          <a:bodyPr wrap="square" rtlCol="0">
            <a:spAutoFit/>
          </a:bodyPr>
          <a:lstStyle/>
          <a:p>
            <a:r>
              <a:rPr lang="en-US" sz="2000" b="1" dirty="0">
                <a:solidFill>
                  <a:srgbClr val="EE5859"/>
                </a:solidFill>
                <a:latin typeface="Arial Narrow" panose="020B0606020202030204" pitchFamily="34" charset="0"/>
              </a:rPr>
              <a:t>99% </a:t>
            </a:r>
            <a:r>
              <a:rPr lang="en-US" b="1" dirty="0">
                <a:solidFill>
                  <a:srgbClr val="58585A"/>
                </a:solidFill>
                <a:latin typeface="Arial Narrow" panose="020B0606020202030204" pitchFamily="34" charset="0"/>
              </a:rPr>
              <a:t>of HHs in the West Bank</a:t>
            </a:r>
            <a:endParaRPr lang="en-US" dirty="0"/>
          </a:p>
        </p:txBody>
      </p:sp>
      <p:sp>
        <p:nvSpPr>
          <p:cNvPr id="12" name="TextBox 11">
            <a:extLst>
              <a:ext uri="{FF2B5EF4-FFF2-40B4-BE49-F238E27FC236}">
                <a16:creationId xmlns:a16="http://schemas.microsoft.com/office/drawing/2014/main" id="{D3F772D8-D781-FF44-99CE-CABC0F2930BC}"/>
              </a:ext>
            </a:extLst>
          </p:cNvPr>
          <p:cNvSpPr txBox="1"/>
          <p:nvPr/>
        </p:nvSpPr>
        <p:spPr>
          <a:xfrm>
            <a:off x="1039130" y="4331437"/>
            <a:ext cx="2204327" cy="400110"/>
          </a:xfrm>
          <a:prstGeom prst="rect">
            <a:avLst/>
          </a:prstGeom>
          <a:noFill/>
        </p:spPr>
        <p:txBody>
          <a:bodyPr wrap="square" rtlCol="0">
            <a:spAutoFit/>
          </a:bodyPr>
          <a:lstStyle/>
          <a:p>
            <a:r>
              <a:rPr lang="en-US" sz="2000" b="1" dirty="0">
                <a:solidFill>
                  <a:srgbClr val="EE5859"/>
                </a:solidFill>
                <a:latin typeface="Arial Narrow" panose="020B0606020202030204" pitchFamily="34" charset="0"/>
              </a:rPr>
              <a:t>99% </a:t>
            </a:r>
            <a:r>
              <a:rPr lang="en-US" b="1" dirty="0">
                <a:solidFill>
                  <a:srgbClr val="58585A"/>
                </a:solidFill>
                <a:latin typeface="Arial Narrow" panose="020B0606020202030204" pitchFamily="34" charset="0"/>
              </a:rPr>
              <a:t>of refugee HHs</a:t>
            </a:r>
            <a:endParaRPr lang="en-US" dirty="0"/>
          </a:p>
        </p:txBody>
      </p:sp>
      <p:sp>
        <p:nvSpPr>
          <p:cNvPr id="13" name="TextBox 12">
            <a:extLst>
              <a:ext uri="{FF2B5EF4-FFF2-40B4-BE49-F238E27FC236}">
                <a16:creationId xmlns:a16="http://schemas.microsoft.com/office/drawing/2014/main" id="{F72BFFBF-9BC7-EC45-AC3C-0004E05A8F06}"/>
              </a:ext>
            </a:extLst>
          </p:cNvPr>
          <p:cNvSpPr txBox="1"/>
          <p:nvPr/>
        </p:nvSpPr>
        <p:spPr>
          <a:xfrm>
            <a:off x="1037802" y="4815083"/>
            <a:ext cx="2870699" cy="400110"/>
          </a:xfrm>
          <a:prstGeom prst="rect">
            <a:avLst/>
          </a:prstGeom>
          <a:noFill/>
        </p:spPr>
        <p:txBody>
          <a:bodyPr wrap="square" rtlCol="0">
            <a:spAutoFit/>
          </a:bodyPr>
          <a:lstStyle/>
          <a:p>
            <a:r>
              <a:rPr lang="en-US" sz="2000" b="1" dirty="0">
                <a:solidFill>
                  <a:srgbClr val="EE5859"/>
                </a:solidFill>
                <a:latin typeface="Arial Narrow" panose="020B0606020202030204" pitchFamily="34" charset="0"/>
              </a:rPr>
              <a:t>99% </a:t>
            </a:r>
            <a:r>
              <a:rPr lang="en-US" b="1" dirty="0">
                <a:solidFill>
                  <a:srgbClr val="58585A"/>
                </a:solidFill>
                <a:latin typeface="Arial Narrow" panose="020B0606020202030204" pitchFamily="34" charset="0"/>
              </a:rPr>
              <a:t>of in-camp refugee HHs</a:t>
            </a:r>
            <a:endParaRPr lang="en-US" dirty="0"/>
          </a:p>
        </p:txBody>
      </p:sp>
      <p:pic>
        <p:nvPicPr>
          <p:cNvPr id="14" name="Picture 13" descr="A picture containing shape&#10;&#10;Description automatically generated">
            <a:extLst>
              <a:ext uri="{FF2B5EF4-FFF2-40B4-BE49-F238E27FC236}">
                <a16:creationId xmlns:a16="http://schemas.microsoft.com/office/drawing/2014/main" id="{6E622671-6D50-324C-9C74-71480BC2B9A0}"/>
              </a:ext>
            </a:extLst>
          </p:cNvPr>
          <p:cNvPicPr>
            <a:picLocks noChangeAspect="1"/>
          </p:cNvPicPr>
          <p:nvPr/>
        </p:nvPicPr>
        <p:blipFill>
          <a:blip r:embed="rId6" cstate="print">
            <a:alphaModFix amt="70000"/>
            <a:extLst>
              <a:ext uri="{28A0092B-C50C-407E-A947-70E740481C1C}">
                <a14:useLocalDpi xmlns:a14="http://schemas.microsoft.com/office/drawing/2010/main" val="0"/>
              </a:ext>
            </a:extLst>
          </a:blip>
          <a:stretch>
            <a:fillRect/>
          </a:stretch>
        </p:blipFill>
        <p:spPr>
          <a:xfrm>
            <a:off x="660385" y="4292610"/>
            <a:ext cx="436298" cy="436298"/>
          </a:xfrm>
          <a:prstGeom prst="rect">
            <a:avLst/>
          </a:prstGeom>
        </p:spPr>
      </p:pic>
      <p:sp>
        <p:nvSpPr>
          <p:cNvPr id="15" name="TextBox 14">
            <a:extLst>
              <a:ext uri="{FF2B5EF4-FFF2-40B4-BE49-F238E27FC236}">
                <a16:creationId xmlns:a16="http://schemas.microsoft.com/office/drawing/2014/main" id="{FE4E2744-279F-6245-A0FE-F96C43D329E9}"/>
              </a:ext>
            </a:extLst>
          </p:cNvPr>
          <p:cNvSpPr txBox="1"/>
          <p:nvPr/>
        </p:nvSpPr>
        <p:spPr>
          <a:xfrm>
            <a:off x="1025276" y="5322514"/>
            <a:ext cx="2870699" cy="400110"/>
          </a:xfrm>
          <a:prstGeom prst="rect">
            <a:avLst/>
          </a:prstGeom>
          <a:noFill/>
        </p:spPr>
        <p:txBody>
          <a:bodyPr wrap="square" rtlCol="0">
            <a:spAutoFit/>
          </a:bodyPr>
          <a:lstStyle/>
          <a:p>
            <a:r>
              <a:rPr lang="en-US" sz="2000" b="1" dirty="0">
                <a:solidFill>
                  <a:srgbClr val="EE5859"/>
                </a:solidFill>
                <a:latin typeface="Arial Narrow" panose="020B0606020202030204" pitchFamily="34" charset="0"/>
              </a:rPr>
              <a:t>99% </a:t>
            </a:r>
            <a:r>
              <a:rPr lang="en-US" b="1" dirty="0">
                <a:solidFill>
                  <a:srgbClr val="58585A"/>
                </a:solidFill>
                <a:latin typeface="Arial Narrow" panose="020B0606020202030204" pitchFamily="34" charset="0"/>
              </a:rPr>
              <a:t>of non-refugee HHs</a:t>
            </a:r>
            <a:endParaRPr lang="en-US" dirty="0"/>
          </a:p>
        </p:txBody>
      </p:sp>
      <p:pic>
        <p:nvPicPr>
          <p:cNvPr id="16" name="Picture 15" descr="A picture containing shape&#10;&#10;Description automatically generated">
            <a:extLst>
              <a:ext uri="{FF2B5EF4-FFF2-40B4-BE49-F238E27FC236}">
                <a16:creationId xmlns:a16="http://schemas.microsoft.com/office/drawing/2014/main" id="{24E6459B-E2C0-E244-BC56-5BC654E7B175}"/>
              </a:ext>
            </a:extLst>
          </p:cNvPr>
          <p:cNvPicPr>
            <a:picLocks noChangeAspect="1"/>
          </p:cNvPicPr>
          <p:nvPr/>
        </p:nvPicPr>
        <p:blipFill>
          <a:blip r:embed="rId7" cstate="print">
            <a:duotone>
              <a:prstClr val="black"/>
              <a:srgbClr val="58585A">
                <a:tint val="45000"/>
                <a:satMod val="400000"/>
              </a:srgbClr>
            </a:duotone>
            <a:alphaModFix amt="70000"/>
            <a:extLst>
              <a:ext uri="{28A0092B-C50C-407E-A947-70E740481C1C}">
                <a14:useLocalDpi xmlns:a14="http://schemas.microsoft.com/office/drawing/2010/main" val="0"/>
              </a:ext>
            </a:extLst>
          </a:blip>
          <a:stretch>
            <a:fillRect/>
          </a:stretch>
        </p:blipFill>
        <p:spPr>
          <a:xfrm>
            <a:off x="606635" y="4757543"/>
            <a:ext cx="468542" cy="468542"/>
          </a:xfrm>
          <a:prstGeom prst="rect">
            <a:avLst/>
          </a:prstGeom>
        </p:spPr>
      </p:pic>
      <p:pic>
        <p:nvPicPr>
          <p:cNvPr id="17" name="Graphic 16" descr="Man with solid fill">
            <a:extLst>
              <a:ext uri="{FF2B5EF4-FFF2-40B4-BE49-F238E27FC236}">
                <a16:creationId xmlns:a16="http://schemas.microsoft.com/office/drawing/2014/main" id="{94B8401D-945D-6A4E-AAFD-75A2F1F90AFF}"/>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tretch>
            <a:fillRect/>
          </a:stretch>
        </p:blipFill>
        <p:spPr>
          <a:xfrm>
            <a:off x="683713" y="5322514"/>
            <a:ext cx="314385" cy="314385"/>
          </a:xfrm>
          <a:prstGeom prst="rect">
            <a:avLst/>
          </a:prstGeom>
        </p:spPr>
      </p:pic>
      <p:sp>
        <p:nvSpPr>
          <p:cNvPr id="18" name="TextBox 17">
            <a:extLst>
              <a:ext uri="{FF2B5EF4-FFF2-40B4-BE49-F238E27FC236}">
                <a16:creationId xmlns:a16="http://schemas.microsoft.com/office/drawing/2014/main" id="{502AA42D-2891-3E41-89CC-747E19245F79}"/>
              </a:ext>
            </a:extLst>
          </p:cNvPr>
          <p:cNvSpPr txBox="1"/>
          <p:nvPr/>
        </p:nvSpPr>
        <p:spPr>
          <a:xfrm>
            <a:off x="164831" y="6029328"/>
            <a:ext cx="8016679" cy="261610"/>
          </a:xfrm>
          <a:prstGeom prst="rect">
            <a:avLst/>
          </a:prstGeom>
          <a:noFill/>
        </p:spPr>
        <p:txBody>
          <a:bodyPr wrap="square" rtlCol="0">
            <a:spAutoFit/>
          </a:bodyPr>
          <a:lstStyle/>
          <a:p>
            <a:r>
              <a:rPr lang="en-US" sz="1100" dirty="0">
                <a:solidFill>
                  <a:srgbClr val="58585A"/>
                </a:solidFill>
                <a:latin typeface="Arial Narrow" panose="020B0606020202030204" pitchFamily="34" charset="0"/>
              </a:rPr>
              <a:t>* Pit VIP latrine, flush or pour flush toilet</a:t>
            </a:r>
          </a:p>
        </p:txBody>
      </p:sp>
      <p:sp>
        <p:nvSpPr>
          <p:cNvPr id="19" name="TextBox 18">
            <a:extLst>
              <a:ext uri="{FF2B5EF4-FFF2-40B4-BE49-F238E27FC236}">
                <a16:creationId xmlns:a16="http://schemas.microsoft.com/office/drawing/2014/main" id="{C9DCCEC4-F45F-3243-94D4-87A10337FDB6}"/>
              </a:ext>
            </a:extLst>
          </p:cNvPr>
          <p:cNvSpPr txBox="1"/>
          <p:nvPr/>
        </p:nvSpPr>
        <p:spPr>
          <a:xfrm>
            <a:off x="244994" y="2353901"/>
            <a:ext cx="4334973" cy="338554"/>
          </a:xfrm>
          <a:prstGeom prst="rect">
            <a:avLst/>
          </a:prstGeom>
          <a:noFill/>
        </p:spPr>
        <p:txBody>
          <a:bodyPr wrap="square" rtlCol="0">
            <a:spAutoFit/>
          </a:bodyPr>
          <a:lstStyle/>
          <a:p>
            <a:r>
              <a:rPr lang="en-US" sz="1600" b="1" dirty="0">
                <a:solidFill>
                  <a:srgbClr val="58585A"/>
                </a:solidFill>
                <a:latin typeface="Arial Narrow" panose="020B0606020202030204" pitchFamily="34" charset="0"/>
              </a:rPr>
              <a:t>Geographic Area:</a:t>
            </a:r>
            <a:endParaRPr lang="en-US" sz="1600" b="1" dirty="0">
              <a:latin typeface="Arial Narrow" panose="020B0606020202030204" pitchFamily="34" charset="0"/>
            </a:endParaRPr>
          </a:p>
        </p:txBody>
      </p:sp>
      <p:sp>
        <p:nvSpPr>
          <p:cNvPr id="20" name="TextBox 19">
            <a:extLst>
              <a:ext uri="{FF2B5EF4-FFF2-40B4-BE49-F238E27FC236}">
                <a16:creationId xmlns:a16="http://schemas.microsoft.com/office/drawing/2014/main" id="{0AFCEA92-9BC9-A846-A245-67FDB2FDB867}"/>
              </a:ext>
            </a:extLst>
          </p:cNvPr>
          <p:cNvSpPr txBox="1"/>
          <p:nvPr/>
        </p:nvSpPr>
        <p:spPr>
          <a:xfrm>
            <a:off x="281997" y="3934643"/>
            <a:ext cx="4334973" cy="338554"/>
          </a:xfrm>
          <a:prstGeom prst="rect">
            <a:avLst/>
          </a:prstGeom>
          <a:noFill/>
        </p:spPr>
        <p:txBody>
          <a:bodyPr wrap="square" rtlCol="0">
            <a:spAutoFit/>
          </a:bodyPr>
          <a:lstStyle/>
          <a:p>
            <a:r>
              <a:rPr lang="en-US" sz="1600" b="1" dirty="0">
                <a:solidFill>
                  <a:srgbClr val="58585A"/>
                </a:solidFill>
                <a:latin typeface="Arial Narrow" panose="020B0606020202030204" pitchFamily="34" charset="0"/>
              </a:rPr>
              <a:t>Population Group:</a:t>
            </a:r>
            <a:endParaRPr lang="en-US" sz="1600" b="1" dirty="0">
              <a:latin typeface="Arial Narrow" panose="020B0606020202030204" pitchFamily="34" charset="0"/>
            </a:endParaRPr>
          </a:p>
        </p:txBody>
      </p:sp>
    </p:spTree>
    <p:extLst>
      <p:ext uri="{BB962C8B-B14F-4D97-AF65-F5344CB8AC3E}">
        <p14:creationId xmlns:p14="http://schemas.microsoft.com/office/powerpoint/2010/main" val="35160322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78A059-EBF0-434C-AD30-E5BC4475143F}"/>
              </a:ext>
            </a:extLst>
          </p:cNvPr>
          <p:cNvSpPr>
            <a:spLocks noGrp="1"/>
          </p:cNvSpPr>
          <p:nvPr>
            <p:ph type="ctrTitle"/>
          </p:nvPr>
        </p:nvSpPr>
        <p:spPr>
          <a:xfrm>
            <a:off x="1088301" y="282666"/>
            <a:ext cx="8620038" cy="724646"/>
          </a:xfrm>
        </p:spPr>
        <p:txBody>
          <a:bodyPr/>
          <a:lstStyle/>
          <a:p>
            <a:r>
              <a:rPr lang="en-US" sz="3200" dirty="0"/>
              <a:t>WASH  |  Water Sufficiency and Water Source</a:t>
            </a:r>
            <a:endParaRPr lang="en-US" sz="3600" dirty="0"/>
          </a:p>
        </p:txBody>
      </p:sp>
      <p:pic>
        <p:nvPicPr>
          <p:cNvPr id="11" name="Picture 10">
            <a:extLst>
              <a:ext uri="{FF2B5EF4-FFF2-40B4-BE49-F238E27FC236}">
                <a16:creationId xmlns:a16="http://schemas.microsoft.com/office/drawing/2014/main" id="{2A2EEB1E-5714-8247-9501-E6303A0139E2}"/>
              </a:ext>
            </a:extLst>
          </p:cNvPr>
          <p:cNvPicPr>
            <a:picLocks noChangeAspect="1"/>
          </p:cNvPicPr>
          <p:nvPr/>
        </p:nvPicPr>
        <p:blipFill>
          <a:blip r:embed="rId3">
            <a:duotone>
              <a:schemeClr val="accent3">
                <a:shade val="45000"/>
                <a:satMod val="135000"/>
              </a:schemeClr>
              <a:prstClr val="white"/>
            </a:duotone>
            <a:extLst>
              <a:ext uri="{BEBA8EAE-BF5A-486C-A8C5-ECC9F3942E4B}">
                <a14:imgProps xmlns:a14="http://schemas.microsoft.com/office/drawing/2010/main">
                  <a14:imgLayer r:embed="rId4">
                    <a14:imgEffect>
                      <a14:brightnessContrast bright="100000"/>
                    </a14:imgEffect>
                  </a14:imgLayer>
                </a14:imgProps>
              </a:ext>
            </a:extLst>
          </a:blip>
          <a:stretch>
            <a:fillRect/>
          </a:stretch>
        </p:blipFill>
        <p:spPr>
          <a:xfrm>
            <a:off x="162972" y="108844"/>
            <a:ext cx="1072289" cy="1072289"/>
          </a:xfrm>
          <a:prstGeom prst="rect">
            <a:avLst/>
          </a:prstGeom>
        </p:spPr>
      </p:pic>
      <p:sp>
        <p:nvSpPr>
          <p:cNvPr id="12" name="TextBox 11">
            <a:extLst>
              <a:ext uri="{FF2B5EF4-FFF2-40B4-BE49-F238E27FC236}">
                <a16:creationId xmlns:a16="http://schemas.microsoft.com/office/drawing/2014/main" id="{58D2AA78-13EB-D540-BD70-A14DAD4E7613}"/>
              </a:ext>
            </a:extLst>
          </p:cNvPr>
          <p:cNvSpPr txBox="1"/>
          <p:nvPr/>
        </p:nvSpPr>
        <p:spPr>
          <a:xfrm>
            <a:off x="386177" y="1338841"/>
            <a:ext cx="3771486" cy="584775"/>
          </a:xfrm>
          <a:prstGeom prst="rect">
            <a:avLst/>
          </a:prstGeom>
          <a:noFill/>
        </p:spPr>
        <p:txBody>
          <a:bodyPr wrap="square" rtlCol="0">
            <a:spAutoFit/>
          </a:bodyPr>
          <a:lstStyle/>
          <a:p>
            <a:r>
              <a:rPr lang="en-US" sz="1600" b="1" dirty="0">
                <a:solidFill>
                  <a:srgbClr val="58585A"/>
                </a:solidFill>
                <a:latin typeface="Arial Narrow" panose="020B0606020202030204" pitchFamily="34" charset="0"/>
              </a:rPr>
              <a:t>% of households reporting to have access to a sufficient quantity of drinking water</a:t>
            </a:r>
            <a:endParaRPr lang="en-US" sz="1600" b="1" dirty="0">
              <a:latin typeface="Arial Narrow" panose="020B0606020202030204" pitchFamily="34" charset="0"/>
            </a:endParaRPr>
          </a:p>
        </p:txBody>
      </p:sp>
      <p:sp>
        <p:nvSpPr>
          <p:cNvPr id="14" name="TextBox 13">
            <a:extLst>
              <a:ext uri="{FF2B5EF4-FFF2-40B4-BE49-F238E27FC236}">
                <a16:creationId xmlns:a16="http://schemas.microsoft.com/office/drawing/2014/main" id="{D5FCAB74-AB58-294B-AA6B-2BDD736DA587}"/>
              </a:ext>
            </a:extLst>
          </p:cNvPr>
          <p:cNvSpPr txBox="1"/>
          <p:nvPr/>
        </p:nvSpPr>
        <p:spPr>
          <a:xfrm>
            <a:off x="790096" y="2071319"/>
            <a:ext cx="3241088" cy="400110"/>
          </a:xfrm>
          <a:prstGeom prst="rect">
            <a:avLst/>
          </a:prstGeom>
          <a:noFill/>
        </p:spPr>
        <p:txBody>
          <a:bodyPr wrap="square" rtlCol="0">
            <a:spAutoFit/>
          </a:bodyPr>
          <a:lstStyle/>
          <a:p>
            <a:r>
              <a:rPr lang="en-US" sz="2000" b="1" dirty="0">
                <a:solidFill>
                  <a:srgbClr val="EE5859"/>
                </a:solidFill>
                <a:latin typeface="Arial Narrow" panose="020B0606020202030204" pitchFamily="34" charset="0"/>
              </a:rPr>
              <a:t>93% </a:t>
            </a:r>
            <a:r>
              <a:rPr lang="en-US" b="1" dirty="0">
                <a:solidFill>
                  <a:srgbClr val="58585A"/>
                </a:solidFill>
                <a:latin typeface="Arial Narrow" panose="020B0606020202030204" pitchFamily="34" charset="0"/>
              </a:rPr>
              <a:t>of HHs in the Gaza Strip</a:t>
            </a:r>
            <a:endParaRPr lang="en-US" dirty="0"/>
          </a:p>
        </p:txBody>
      </p:sp>
      <p:sp>
        <p:nvSpPr>
          <p:cNvPr id="15" name="TextBox 14">
            <a:extLst>
              <a:ext uri="{FF2B5EF4-FFF2-40B4-BE49-F238E27FC236}">
                <a16:creationId xmlns:a16="http://schemas.microsoft.com/office/drawing/2014/main" id="{E856D233-6946-C245-9936-43A360233A56}"/>
              </a:ext>
            </a:extLst>
          </p:cNvPr>
          <p:cNvSpPr txBox="1"/>
          <p:nvPr/>
        </p:nvSpPr>
        <p:spPr>
          <a:xfrm>
            <a:off x="776242" y="2554965"/>
            <a:ext cx="2870699" cy="400110"/>
          </a:xfrm>
          <a:prstGeom prst="rect">
            <a:avLst/>
          </a:prstGeom>
          <a:noFill/>
        </p:spPr>
        <p:txBody>
          <a:bodyPr wrap="square" rtlCol="0">
            <a:spAutoFit/>
          </a:bodyPr>
          <a:lstStyle/>
          <a:p>
            <a:r>
              <a:rPr lang="en-US" sz="2000" b="1" dirty="0">
                <a:solidFill>
                  <a:srgbClr val="EE5859"/>
                </a:solidFill>
                <a:latin typeface="Arial Narrow" panose="020B0606020202030204" pitchFamily="34" charset="0"/>
              </a:rPr>
              <a:t>94% </a:t>
            </a:r>
            <a:r>
              <a:rPr lang="en-US" b="1" dirty="0">
                <a:solidFill>
                  <a:srgbClr val="58585A"/>
                </a:solidFill>
                <a:latin typeface="Arial Narrow" panose="020B0606020202030204" pitchFamily="34" charset="0"/>
              </a:rPr>
              <a:t>of HHs in the West Bank</a:t>
            </a:r>
            <a:endParaRPr lang="en-US" dirty="0"/>
          </a:p>
        </p:txBody>
      </p:sp>
      <p:sp>
        <p:nvSpPr>
          <p:cNvPr id="24" name="TextBox 23">
            <a:extLst>
              <a:ext uri="{FF2B5EF4-FFF2-40B4-BE49-F238E27FC236}">
                <a16:creationId xmlns:a16="http://schemas.microsoft.com/office/drawing/2014/main" id="{025A1259-8EC5-664E-9F25-E7B5D883FB60}"/>
              </a:ext>
            </a:extLst>
          </p:cNvPr>
          <p:cNvSpPr txBox="1"/>
          <p:nvPr/>
        </p:nvSpPr>
        <p:spPr>
          <a:xfrm>
            <a:off x="386177" y="3508361"/>
            <a:ext cx="4029074" cy="830997"/>
          </a:xfrm>
          <a:prstGeom prst="rect">
            <a:avLst/>
          </a:prstGeom>
          <a:noFill/>
        </p:spPr>
        <p:txBody>
          <a:bodyPr wrap="square" rtlCol="0">
            <a:spAutoFit/>
          </a:bodyPr>
          <a:lstStyle/>
          <a:p>
            <a:r>
              <a:rPr lang="en-US" sz="1600" b="1" dirty="0">
                <a:solidFill>
                  <a:srgbClr val="58585A"/>
                </a:solidFill>
                <a:latin typeface="Arial Narrow" panose="020B0606020202030204" pitchFamily="34" charset="0"/>
              </a:rPr>
              <a:t>% of households reporting to have access to a sufficient quantity of water for drinking AND domestic purposes</a:t>
            </a:r>
            <a:endParaRPr lang="en-US" sz="1600" b="1" dirty="0">
              <a:latin typeface="Arial Narrow" panose="020B0606020202030204" pitchFamily="34" charset="0"/>
            </a:endParaRPr>
          </a:p>
        </p:txBody>
      </p:sp>
      <p:sp>
        <p:nvSpPr>
          <p:cNvPr id="25" name="TextBox 24">
            <a:extLst>
              <a:ext uri="{FF2B5EF4-FFF2-40B4-BE49-F238E27FC236}">
                <a16:creationId xmlns:a16="http://schemas.microsoft.com/office/drawing/2014/main" id="{D2A2BBCC-E619-5944-90A1-22258BBA7625}"/>
              </a:ext>
            </a:extLst>
          </p:cNvPr>
          <p:cNvSpPr txBox="1"/>
          <p:nvPr/>
        </p:nvSpPr>
        <p:spPr>
          <a:xfrm>
            <a:off x="718657" y="4384386"/>
            <a:ext cx="3241088" cy="400110"/>
          </a:xfrm>
          <a:prstGeom prst="rect">
            <a:avLst/>
          </a:prstGeom>
          <a:noFill/>
        </p:spPr>
        <p:txBody>
          <a:bodyPr wrap="square" rtlCol="0">
            <a:spAutoFit/>
          </a:bodyPr>
          <a:lstStyle/>
          <a:p>
            <a:r>
              <a:rPr lang="en-US" sz="2000" b="1" dirty="0">
                <a:solidFill>
                  <a:srgbClr val="EE5859"/>
                </a:solidFill>
                <a:latin typeface="Arial Narrow" panose="020B0606020202030204" pitchFamily="34" charset="0"/>
              </a:rPr>
              <a:t>82% </a:t>
            </a:r>
            <a:r>
              <a:rPr lang="en-US" b="1" dirty="0">
                <a:solidFill>
                  <a:srgbClr val="58585A"/>
                </a:solidFill>
                <a:latin typeface="Arial Narrow" panose="020B0606020202030204" pitchFamily="34" charset="0"/>
              </a:rPr>
              <a:t>of HHs in the Gaza Strip</a:t>
            </a:r>
            <a:endParaRPr lang="en-US" dirty="0"/>
          </a:p>
        </p:txBody>
      </p:sp>
      <p:sp>
        <p:nvSpPr>
          <p:cNvPr id="26" name="TextBox 25">
            <a:extLst>
              <a:ext uri="{FF2B5EF4-FFF2-40B4-BE49-F238E27FC236}">
                <a16:creationId xmlns:a16="http://schemas.microsoft.com/office/drawing/2014/main" id="{9BB4EB2F-687C-EF48-88E5-0DAEA1C2E98A}"/>
              </a:ext>
            </a:extLst>
          </p:cNvPr>
          <p:cNvSpPr txBox="1"/>
          <p:nvPr/>
        </p:nvSpPr>
        <p:spPr>
          <a:xfrm>
            <a:off x="704803" y="4868032"/>
            <a:ext cx="2870699" cy="400110"/>
          </a:xfrm>
          <a:prstGeom prst="rect">
            <a:avLst/>
          </a:prstGeom>
          <a:noFill/>
        </p:spPr>
        <p:txBody>
          <a:bodyPr wrap="square" rtlCol="0">
            <a:spAutoFit/>
          </a:bodyPr>
          <a:lstStyle/>
          <a:p>
            <a:r>
              <a:rPr lang="en-US" sz="2000" b="1" dirty="0">
                <a:solidFill>
                  <a:srgbClr val="EE5859"/>
                </a:solidFill>
                <a:latin typeface="Arial Narrow" panose="020B0606020202030204" pitchFamily="34" charset="0"/>
              </a:rPr>
              <a:t>83% </a:t>
            </a:r>
            <a:r>
              <a:rPr lang="en-US" b="1" dirty="0">
                <a:solidFill>
                  <a:srgbClr val="58585A"/>
                </a:solidFill>
                <a:latin typeface="Arial Narrow" panose="020B0606020202030204" pitchFamily="34" charset="0"/>
              </a:rPr>
              <a:t>of HHs in the West Bank</a:t>
            </a:r>
            <a:endParaRPr lang="en-US" dirty="0"/>
          </a:p>
        </p:txBody>
      </p:sp>
      <p:sp>
        <p:nvSpPr>
          <p:cNvPr id="21" name="TextBox 20">
            <a:extLst>
              <a:ext uri="{FF2B5EF4-FFF2-40B4-BE49-F238E27FC236}">
                <a16:creationId xmlns:a16="http://schemas.microsoft.com/office/drawing/2014/main" id="{3579A0CE-5230-AA46-80F8-BF58E90F4A56}"/>
              </a:ext>
            </a:extLst>
          </p:cNvPr>
          <p:cNvSpPr txBox="1"/>
          <p:nvPr/>
        </p:nvSpPr>
        <p:spPr>
          <a:xfrm>
            <a:off x="4809026" y="1338840"/>
            <a:ext cx="4334973" cy="584775"/>
          </a:xfrm>
          <a:prstGeom prst="rect">
            <a:avLst/>
          </a:prstGeom>
          <a:noFill/>
        </p:spPr>
        <p:txBody>
          <a:bodyPr wrap="square" rtlCol="0">
            <a:spAutoFit/>
          </a:bodyPr>
          <a:lstStyle/>
          <a:p>
            <a:r>
              <a:rPr lang="en-US" sz="1600" b="1" dirty="0">
                <a:solidFill>
                  <a:srgbClr val="58585A"/>
                </a:solidFill>
                <a:latin typeface="Arial Narrow" panose="020B0606020202030204" pitchFamily="34" charset="0"/>
              </a:rPr>
              <a:t>% of households by most frequently reported types of drinking water sources</a:t>
            </a:r>
            <a:endParaRPr lang="en-US" sz="1600" b="1" dirty="0">
              <a:latin typeface="Arial Narrow" panose="020B0606020202030204" pitchFamily="34" charset="0"/>
            </a:endParaRPr>
          </a:p>
        </p:txBody>
      </p:sp>
      <p:graphicFrame>
        <p:nvGraphicFramePr>
          <p:cNvPr id="22" name="Chart 21">
            <a:extLst>
              <a:ext uri="{FF2B5EF4-FFF2-40B4-BE49-F238E27FC236}">
                <a16:creationId xmlns:a16="http://schemas.microsoft.com/office/drawing/2014/main" id="{8A7BECEA-978A-334A-B204-336D6BAB1C26}"/>
              </a:ext>
            </a:extLst>
          </p:cNvPr>
          <p:cNvGraphicFramePr/>
          <p:nvPr>
            <p:extLst>
              <p:ext uri="{D42A27DB-BD31-4B8C-83A1-F6EECF244321}">
                <p14:modId xmlns:p14="http://schemas.microsoft.com/office/powerpoint/2010/main" val="973160556"/>
              </p:ext>
            </p:extLst>
          </p:nvPr>
        </p:nvGraphicFramePr>
        <p:xfrm>
          <a:off x="3275442" y="1847413"/>
          <a:ext cx="5868558" cy="4324787"/>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7221843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76CA818-7913-4841-AB06-AD05700CBA4C}"/>
              </a:ext>
            </a:extLst>
          </p:cNvPr>
          <p:cNvPicPr>
            <a:picLocks noChangeAspect="1"/>
          </p:cNvPicPr>
          <p:nvPr/>
        </p:nvPicPr>
        <p:blipFill>
          <a:blip r:embed="rId3"/>
          <a:stretch>
            <a:fillRect/>
          </a:stretch>
        </p:blipFill>
        <p:spPr>
          <a:xfrm>
            <a:off x="5493634" y="1784368"/>
            <a:ext cx="3632743" cy="4462206"/>
          </a:xfrm>
          <a:prstGeom prst="rect">
            <a:avLst/>
          </a:prstGeom>
        </p:spPr>
      </p:pic>
      <p:sp>
        <p:nvSpPr>
          <p:cNvPr id="2" name="Title 1">
            <a:extLst>
              <a:ext uri="{FF2B5EF4-FFF2-40B4-BE49-F238E27FC236}">
                <a16:creationId xmlns:a16="http://schemas.microsoft.com/office/drawing/2014/main" id="{6201FCE4-936D-4C83-80B4-9E20FB254158}"/>
              </a:ext>
            </a:extLst>
          </p:cNvPr>
          <p:cNvSpPr>
            <a:spLocks noGrp="1"/>
          </p:cNvSpPr>
          <p:nvPr>
            <p:ph type="ctrTitle"/>
          </p:nvPr>
        </p:nvSpPr>
        <p:spPr>
          <a:xfrm>
            <a:off x="1108071" y="298421"/>
            <a:ext cx="8087840" cy="724646"/>
          </a:xfrm>
        </p:spPr>
        <p:txBody>
          <a:bodyPr/>
          <a:lstStyle/>
          <a:p>
            <a:r>
              <a:rPr lang="en-US" sz="3200" dirty="0"/>
              <a:t>SHELTER  |  Shelter Types and Damage</a:t>
            </a:r>
          </a:p>
        </p:txBody>
      </p:sp>
      <p:sp>
        <p:nvSpPr>
          <p:cNvPr id="23" name="TextBox 22">
            <a:extLst>
              <a:ext uri="{FF2B5EF4-FFF2-40B4-BE49-F238E27FC236}">
                <a16:creationId xmlns:a16="http://schemas.microsoft.com/office/drawing/2014/main" id="{5629D5CA-8426-2342-A4D3-A171EA77498F}"/>
              </a:ext>
            </a:extLst>
          </p:cNvPr>
          <p:cNvSpPr txBox="1"/>
          <p:nvPr/>
        </p:nvSpPr>
        <p:spPr>
          <a:xfrm>
            <a:off x="187576" y="1309291"/>
            <a:ext cx="4884606" cy="769441"/>
          </a:xfrm>
          <a:prstGeom prst="rect">
            <a:avLst/>
          </a:prstGeom>
          <a:noFill/>
        </p:spPr>
        <p:txBody>
          <a:bodyPr wrap="square" rtlCol="0">
            <a:spAutoFit/>
          </a:bodyPr>
          <a:lstStyle/>
          <a:p>
            <a:r>
              <a:rPr lang="en-US" sz="2800" b="1" dirty="0">
                <a:solidFill>
                  <a:srgbClr val="EE5859"/>
                </a:solidFill>
                <a:latin typeface="Arial Narrow" panose="020B0606020202030204" pitchFamily="34" charset="0"/>
              </a:rPr>
              <a:t>62%</a:t>
            </a:r>
            <a:r>
              <a:rPr lang="en-US" sz="1600" b="1" dirty="0">
                <a:solidFill>
                  <a:srgbClr val="58585A"/>
                </a:solidFill>
                <a:latin typeface="Arial Narrow" panose="020B0606020202030204" pitchFamily="34" charset="0"/>
              </a:rPr>
              <a:t> </a:t>
            </a:r>
            <a:r>
              <a:rPr lang="en-US" sz="1500" b="1" dirty="0">
                <a:solidFill>
                  <a:srgbClr val="58585A"/>
                </a:solidFill>
                <a:latin typeface="Arial Narrow" panose="020B0606020202030204" pitchFamily="34" charset="0"/>
              </a:rPr>
              <a:t>of households in the Gaza Strip reported damage to their </a:t>
            </a:r>
            <a:r>
              <a:rPr lang="en-US" sz="1500" b="1" dirty="0" smtClean="0">
                <a:solidFill>
                  <a:srgbClr val="58585A"/>
                </a:solidFill>
                <a:latin typeface="Arial Narrow" panose="020B0606020202030204" pitchFamily="34" charset="0"/>
              </a:rPr>
              <a:t>shelter at the time of data collection</a:t>
            </a:r>
            <a:endParaRPr lang="en-US" sz="1500" b="1" dirty="0">
              <a:latin typeface="Arial Narrow" panose="020B0606020202030204" pitchFamily="34" charset="0"/>
            </a:endParaRPr>
          </a:p>
        </p:txBody>
      </p:sp>
      <p:sp>
        <p:nvSpPr>
          <p:cNvPr id="27" name="TextBox 26">
            <a:extLst>
              <a:ext uri="{FF2B5EF4-FFF2-40B4-BE49-F238E27FC236}">
                <a16:creationId xmlns:a16="http://schemas.microsoft.com/office/drawing/2014/main" id="{5629D5CA-8426-2342-A4D3-A171EA77498F}"/>
              </a:ext>
            </a:extLst>
          </p:cNvPr>
          <p:cNvSpPr txBox="1"/>
          <p:nvPr/>
        </p:nvSpPr>
        <p:spPr>
          <a:xfrm>
            <a:off x="251151" y="2070046"/>
            <a:ext cx="4884606" cy="338554"/>
          </a:xfrm>
          <a:prstGeom prst="rect">
            <a:avLst/>
          </a:prstGeom>
          <a:noFill/>
        </p:spPr>
        <p:txBody>
          <a:bodyPr wrap="square" rtlCol="0">
            <a:spAutoFit/>
          </a:bodyPr>
          <a:lstStyle/>
          <a:p>
            <a:r>
              <a:rPr lang="en-US" sz="1600" b="1" dirty="0">
                <a:solidFill>
                  <a:srgbClr val="58585A"/>
                </a:solidFill>
                <a:latin typeface="Arial Narrow" panose="020B0606020202030204" pitchFamily="34" charset="0"/>
              </a:rPr>
              <a:t>Most commonly reported types of shelter damage</a:t>
            </a:r>
            <a:endParaRPr lang="en-US" sz="1600" b="1" dirty="0">
              <a:latin typeface="Arial Narrow" panose="020B0606020202030204" pitchFamily="34" charset="0"/>
            </a:endParaRPr>
          </a:p>
        </p:txBody>
      </p:sp>
      <p:graphicFrame>
        <p:nvGraphicFramePr>
          <p:cNvPr id="28" name="Table 27">
            <a:extLst>
              <a:ext uri="{FF2B5EF4-FFF2-40B4-BE49-F238E27FC236}">
                <a16:creationId xmlns:a16="http://schemas.microsoft.com/office/drawing/2014/main" id="{5146C04E-990C-4427-8AAC-ABBC933E5C1E}"/>
              </a:ext>
            </a:extLst>
          </p:cNvPr>
          <p:cNvGraphicFramePr>
            <a:graphicFrameLocks noGrp="1"/>
          </p:cNvGraphicFramePr>
          <p:nvPr/>
        </p:nvGraphicFramePr>
        <p:xfrm>
          <a:off x="347404" y="2434267"/>
          <a:ext cx="4587630" cy="1226196"/>
        </p:xfrm>
        <a:graphic>
          <a:graphicData uri="http://schemas.openxmlformats.org/drawingml/2006/table">
            <a:tbl>
              <a:tblPr>
                <a:tableStyleId>{5C22544A-7EE6-4342-B048-85BDC9FD1C3A}</a:tableStyleId>
              </a:tblPr>
              <a:tblGrid>
                <a:gridCol w="3282937">
                  <a:extLst>
                    <a:ext uri="{9D8B030D-6E8A-4147-A177-3AD203B41FA5}">
                      <a16:colId xmlns:a16="http://schemas.microsoft.com/office/drawing/2014/main" val="2665553580"/>
                    </a:ext>
                  </a:extLst>
                </a:gridCol>
                <a:gridCol w="1304693">
                  <a:extLst>
                    <a:ext uri="{9D8B030D-6E8A-4147-A177-3AD203B41FA5}">
                      <a16:colId xmlns:a16="http://schemas.microsoft.com/office/drawing/2014/main" val="2529956523"/>
                    </a:ext>
                  </a:extLst>
                </a:gridCol>
              </a:tblGrid>
              <a:tr h="243684">
                <a:tc>
                  <a:txBody>
                    <a:bodyPr/>
                    <a:lstStyle/>
                    <a:p>
                      <a:pPr algn="l" fontAlgn="ctr"/>
                      <a:endParaRPr lang="en-US" sz="1600" b="0" i="0" u="none" strike="noStrike" dirty="0">
                        <a:solidFill>
                          <a:srgbClr val="58585A"/>
                        </a:solidFill>
                        <a:effectLst/>
                        <a:latin typeface="Arial Narrow" panose="020B0606020202030204" pitchFamily="34" charset="0"/>
                      </a:endParaRPr>
                    </a:p>
                  </a:txBody>
                  <a:tcPr marL="7620" marR="7620" marT="7620" marB="0" anchor="ctr">
                    <a:lnL w="12700" cmpd="sng">
                      <a:noFill/>
                    </a:lnL>
                    <a:lnR w="12700" cap="flat" cmpd="sng" algn="ctr">
                      <a:solidFill>
                        <a:srgbClr val="58585A"/>
                      </a:solidFill>
                      <a:prstDash val="solid"/>
                      <a:round/>
                      <a:headEnd type="none" w="med" len="med"/>
                      <a:tailEnd type="none" w="med" len="med"/>
                    </a:lnR>
                    <a:lnT w="12700" cmpd="sng">
                      <a:noFill/>
                    </a:lnT>
                    <a:lnB w="12700" cap="flat" cmpd="sng" algn="ctr">
                      <a:solidFill>
                        <a:srgbClr val="58585A"/>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600" u="none" strike="noStrike" dirty="0">
                          <a:solidFill>
                            <a:srgbClr val="58585A"/>
                          </a:solidFill>
                          <a:effectLst/>
                          <a:latin typeface="Arial Narrow" panose="020B0606020202030204" pitchFamily="34" charset="0"/>
                        </a:rPr>
                        <a:t>Gaza Strip</a:t>
                      </a:r>
                      <a:endParaRPr lang="en-US" sz="1600" b="0" i="0" u="none" strike="noStrike" dirty="0">
                        <a:solidFill>
                          <a:srgbClr val="58585A"/>
                        </a:solidFill>
                        <a:effectLst/>
                        <a:latin typeface="Arial Narrow" panose="020B0606020202030204" pitchFamily="34" charset="0"/>
                      </a:endParaRPr>
                    </a:p>
                  </a:txBody>
                  <a:tcPr marL="7620" marR="7620" marT="7620" marB="0" anchor="ctr">
                    <a:lnL w="12700" cap="flat" cmpd="sng" algn="ctr">
                      <a:solidFill>
                        <a:srgbClr val="58585A"/>
                      </a:solidFill>
                      <a:prstDash val="solid"/>
                      <a:round/>
                      <a:headEnd type="none" w="med" len="med"/>
                      <a:tailEnd type="none" w="med" len="med"/>
                    </a:lnL>
                    <a:lnR w="12700" cap="flat" cmpd="sng" algn="ctr">
                      <a:solidFill>
                        <a:srgbClr val="58585A"/>
                      </a:solidFill>
                      <a:prstDash val="solid"/>
                      <a:round/>
                      <a:headEnd type="none" w="med" len="med"/>
                      <a:tailEnd type="none" w="med" len="med"/>
                    </a:lnR>
                    <a:lnT w="12700" cmpd="sng">
                      <a:noFill/>
                    </a:lnT>
                    <a:lnB w="12700" cap="flat" cmpd="sng" algn="ctr">
                      <a:solidFill>
                        <a:srgbClr val="58585A"/>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94383866"/>
                  </a:ext>
                </a:extLst>
              </a:tr>
              <a:tr h="243684">
                <a:tc>
                  <a:txBody>
                    <a:bodyPr/>
                    <a:lstStyle/>
                    <a:p>
                      <a:pPr algn="l" fontAlgn="ctr"/>
                      <a:r>
                        <a:rPr lang="en-US" sz="1500" b="0" i="0" u="none" strike="noStrike" dirty="0">
                          <a:solidFill>
                            <a:srgbClr val="58585A"/>
                          </a:solidFill>
                          <a:effectLst/>
                          <a:latin typeface="Arial Narrow" panose="020B0606020202030204" pitchFamily="34" charset="0"/>
                        </a:rPr>
                        <a:t>Large cracks/opening in most walls</a:t>
                      </a:r>
                    </a:p>
                  </a:txBody>
                  <a:tcPr marL="7620" marR="7620" marT="7620" marB="0" anchor="ctr">
                    <a:lnL w="12700" cmpd="sng">
                      <a:noFill/>
                    </a:lnL>
                    <a:lnR w="12700" cap="flat" cmpd="sng" algn="ctr">
                      <a:solidFill>
                        <a:srgbClr val="58585A"/>
                      </a:solidFill>
                      <a:prstDash val="solid"/>
                      <a:round/>
                      <a:headEnd type="none" w="med" len="med"/>
                      <a:tailEnd type="none" w="med" len="med"/>
                    </a:lnR>
                    <a:lnT w="12700" cap="flat" cmpd="sng" algn="ctr">
                      <a:solidFill>
                        <a:srgbClr val="58585A"/>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500" u="none" strike="noStrike" dirty="0">
                          <a:solidFill>
                            <a:srgbClr val="58585A"/>
                          </a:solidFill>
                          <a:effectLst/>
                          <a:latin typeface="Arial Narrow" panose="020B0606020202030204" pitchFamily="34" charset="0"/>
                        </a:rPr>
                        <a:t>39%</a:t>
                      </a:r>
                      <a:endParaRPr lang="en-US" sz="1500" b="0" i="0" u="none" strike="noStrike" dirty="0">
                        <a:solidFill>
                          <a:srgbClr val="58585A"/>
                        </a:solidFill>
                        <a:effectLst/>
                        <a:latin typeface="Arial Narrow" panose="020B0606020202030204" pitchFamily="34" charset="0"/>
                      </a:endParaRPr>
                    </a:p>
                  </a:txBody>
                  <a:tcPr marL="7620" marR="7620" marT="7620" marB="0" anchor="ctr">
                    <a:lnL w="12700" cap="flat" cmpd="sng" algn="ctr">
                      <a:solidFill>
                        <a:srgbClr val="58585A"/>
                      </a:solidFill>
                      <a:prstDash val="solid"/>
                      <a:round/>
                      <a:headEnd type="none" w="med" len="med"/>
                      <a:tailEnd type="none" w="med" len="med"/>
                    </a:lnL>
                    <a:lnR w="12700" cap="flat" cmpd="sng" algn="ctr">
                      <a:solidFill>
                        <a:srgbClr val="58585A"/>
                      </a:solidFill>
                      <a:prstDash val="solid"/>
                      <a:round/>
                      <a:headEnd type="none" w="med" len="med"/>
                      <a:tailEnd type="none" w="med" len="med"/>
                    </a:lnR>
                    <a:lnT w="12700" cap="flat" cmpd="sng" algn="ctr">
                      <a:solidFill>
                        <a:srgbClr val="58585A"/>
                      </a:solidFill>
                      <a:prstDash val="solid"/>
                      <a:round/>
                      <a:headEnd type="none" w="med" len="med"/>
                      <a:tailEnd type="none" w="med" len="med"/>
                    </a:lnT>
                    <a:lnB w="12700" cap="flat" cmpd="sng" algn="ctr">
                      <a:noFill/>
                      <a:prstDash val="sysDash"/>
                      <a:round/>
                      <a:headEnd type="none" w="med" len="med"/>
                      <a:tailEnd type="none" w="med" len="med"/>
                    </a:lnB>
                    <a:lnTlToBr w="12700" cmpd="sng">
                      <a:noFill/>
                      <a:prstDash val="solid"/>
                    </a:lnTlToBr>
                    <a:lnBlToTr w="12700" cmpd="sng">
                      <a:noFill/>
                      <a:prstDash val="solid"/>
                    </a:lnBlToTr>
                    <a:solidFill>
                      <a:srgbClr val="EE5859">
                        <a:alpha val="50196"/>
                      </a:srgbClr>
                    </a:solidFill>
                  </a:tcPr>
                </a:tc>
                <a:extLst>
                  <a:ext uri="{0D108BD9-81ED-4DB2-BD59-A6C34878D82A}">
                    <a16:rowId xmlns:a16="http://schemas.microsoft.com/office/drawing/2014/main" val="1159550076"/>
                  </a:ext>
                </a:extLst>
              </a:tr>
              <a:tr h="243684">
                <a:tc>
                  <a:txBody>
                    <a:bodyPr/>
                    <a:lstStyle/>
                    <a:p>
                      <a:pPr algn="l" fontAlgn="ctr"/>
                      <a:r>
                        <a:rPr lang="en-US" sz="1500" b="0" i="0" u="none" strike="noStrike" dirty="0">
                          <a:solidFill>
                            <a:srgbClr val="58585A"/>
                          </a:solidFill>
                          <a:effectLst/>
                          <a:latin typeface="Arial Narrow" panose="020B0606020202030204" pitchFamily="34" charset="0"/>
                        </a:rPr>
                        <a:t>Opening or cracks in roof</a:t>
                      </a:r>
                    </a:p>
                  </a:txBody>
                  <a:tcPr marL="7620" marR="7620" marT="7620" marB="0" anchor="ctr">
                    <a:lnL w="12700" cmpd="sng">
                      <a:noFill/>
                    </a:lnL>
                    <a:lnR w="12700" cap="flat" cmpd="sng" algn="ctr">
                      <a:solidFill>
                        <a:srgbClr val="58585A"/>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500" u="none" strike="noStrike" dirty="0">
                          <a:solidFill>
                            <a:srgbClr val="58585A"/>
                          </a:solidFill>
                          <a:effectLst/>
                          <a:latin typeface="Arial Narrow" panose="020B0606020202030204" pitchFamily="34" charset="0"/>
                        </a:rPr>
                        <a:t>31%</a:t>
                      </a:r>
                      <a:endParaRPr lang="en-US" sz="1500" b="0" i="0" u="none" strike="noStrike" dirty="0">
                        <a:solidFill>
                          <a:srgbClr val="58585A"/>
                        </a:solidFill>
                        <a:effectLst/>
                        <a:latin typeface="Arial Narrow" panose="020B0606020202030204" pitchFamily="34" charset="0"/>
                      </a:endParaRPr>
                    </a:p>
                  </a:txBody>
                  <a:tcPr marL="7620" marR="7620" marT="7620" marB="0" anchor="ctr">
                    <a:lnL w="12700" cap="flat" cmpd="sng" algn="ctr">
                      <a:solidFill>
                        <a:srgbClr val="58585A"/>
                      </a:solidFill>
                      <a:prstDash val="solid"/>
                      <a:round/>
                      <a:headEnd type="none" w="med" len="med"/>
                      <a:tailEnd type="none" w="med" len="med"/>
                    </a:lnL>
                    <a:lnR w="12700" cap="flat" cmpd="sng" algn="ctr">
                      <a:solidFill>
                        <a:srgbClr val="58585A"/>
                      </a:solidFill>
                      <a:prstDash val="solid"/>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lnTlToBr w="12700" cmpd="sng">
                      <a:noFill/>
                      <a:prstDash val="solid"/>
                    </a:lnTlToBr>
                    <a:lnBlToTr w="12700" cmpd="sng">
                      <a:noFill/>
                      <a:prstDash val="solid"/>
                    </a:lnBlToTr>
                    <a:solidFill>
                      <a:srgbClr val="EE5859">
                        <a:alpha val="10196"/>
                      </a:srgbClr>
                    </a:solidFill>
                  </a:tcPr>
                </a:tc>
                <a:extLst>
                  <a:ext uri="{0D108BD9-81ED-4DB2-BD59-A6C34878D82A}">
                    <a16:rowId xmlns:a16="http://schemas.microsoft.com/office/drawing/2014/main" val="1175252621"/>
                  </a:ext>
                </a:extLst>
              </a:tr>
              <a:tr h="243684">
                <a:tc>
                  <a:txBody>
                    <a:bodyPr/>
                    <a:lstStyle/>
                    <a:p>
                      <a:pPr algn="l" fontAlgn="ctr"/>
                      <a:r>
                        <a:rPr lang="en-US" sz="1500" b="0" i="0" u="none" strike="noStrike" dirty="0">
                          <a:solidFill>
                            <a:srgbClr val="58585A"/>
                          </a:solidFill>
                          <a:effectLst/>
                          <a:latin typeface="Arial Narrow" panose="020B0606020202030204" pitchFamily="34" charset="0"/>
                        </a:rPr>
                        <a:t>Broken</a:t>
                      </a:r>
                      <a:r>
                        <a:rPr lang="en-US" sz="1500" b="0" i="0" u="none" strike="noStrike" baseline="0" dirty="0">
                          <a:solidFill>
                            <a:srgbClr val="58585A"/>
                          </a:solidFill>
                          <a:effectLst/>
                          <a:latin typeface="Arial Narrow" panose="020B0606020202030204" pitchFamily="34" charset="0"/>
                        </a:rPr>
                        <a:t> or cracked windows</a:t>
                      </a:r>
                      <a:endParaRPr lang="en-US" sz="1500" b="0" i="0" u="none" strike="noStrike" dirty="0">
                        <a:solidFill>
                          <a:srgbClr val="58585A"/>
                        </a:solidFill>
                        <a:effectLst/>
                        <a:latin typeface="Arial Narrow" panose="020B0606020202030204" pitchFamily="34" charset="0"/>
                      </a:endParaRPr>
                    </a:p>
                  </a:txBody>
                  <a:tcPr marL="7620" marR="7620" marT="7620" marB="0" anchor="ctr">
                    <a:lnL w="12700" cmpd="sng">
                      <a:noFill/>
                    </a:lnL>
                    <a:lnR w="12700" cap="flat" cmpd="sng" algn="ctr">
                      <a:solidFill>
                        <a:srgbClr val="58585A"/>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500" u="none" strike="noStrike" dirty="0">
                          <a:solidFill>
                            <a:srgbClr val="58585A"/>
                          </a:solidFill>
                          <a:effectLst/>
                          <a:latin typeface="Arial Narrow" panose="020B0606020202030204" pitchFamily="34" charset="0"/>
                        </a:rPr>
                        <a:t>33%</a:t>
                      </a:r>
                      <a:endParaRPr lang="en-US" sz="1500" b="0" i="0" u="none" strike="noStrike" dirty="0">
                        <a:solidFill>
                          <a:srgbClr val="58585A"/>
                        </a:solidFill>
                        <a:effectLst/>
                        <a:latin typeface="Arial Narrow" panose="020B0606020202030204" pitchFamily="34" charset="0"/>
                      </a:endParaRPr>
                    </a:p>
                  </a:txBody>
                  <a:tcPr marL="7620" marR="7620" marT="7620" marB="0" anchor="ctr">
                    <a:lnL w="12700" cap="flat" cmpd="sng" algn="ctr">
                      <a:solidFill>
                        <a:srgbClr val="58585A"/>
                      </a:solidFill>
                      <a:prstDash val="solid"/>
                      <a:round/>
                      <a:headEnd type="none" w="med" len="med"/>
                      <a:tailEnd type="none" w="med" len="med"/>
                    </a:lnL>
                    <a:lnR w="12700" cap="flat" cmpd="sng" algn="ctr">
                      <a:solidFill>
                        <a:srgbClr val="58585A"/>
                      </a:solidFill>
                      <a:prstDash val="solid"/>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lnTlToBr w="12700" cmpd="sng">
                      <a:noFill/>
                      <a:prstDash val="solid"/>
                    </a:lnTlToBr>
                    <a:lnBlToTr w="12700" cmpd="sng">
                      <a:noFill/>
                      <a:prstDash val="solid"/>
                    </a:lnBlToTr>
                    <a:solidFill>
                      <a:srgbClr val="EE5859">
                        <a:alpha val="30196"/>
                      </a:srgbClr>
                    </a:solidFill>
                  </a:tcPr>
                </a:tc>
                <a:extLst>
                  <a:ext uri="{0D108BD9-81ED-4DB2-BD59-A6C34878D82A}">
                    <a16:rowId xmlns:a16="http://schemas.microsoft.com/office/drawing/2014/main" val="898969081"/>
                  </a:ext>
                </a:extLst>
              </a:tr>
              <a:tr h="243684">
                <a:tc>
                  <a:txBody>
                    <a:bodyPr/>
                    <a:lstStyle/>
                    <a:p>
                      <a:pPr algn="l" fontAlgn="ctr"/>
                      <a:r>
                        <a:rPr lang="en-US" sz="1500" b="0" i="0" u="none" strike="noStrike" dirty="0">
                          <a:solidFill>
                            <a:srgbClr val="58585A"/>
                          </a:solidFill>
                          <a:effectLst/>
                          <a:latin typeface="Arial Narrow" panose="020B0606020202030204" pitchFamily="34" charset="0"/>
                        </a:rPr>
                        <a:t>Exterior doors broken/cannot shut</a:t>
                      </a:r>
                    </a:p>
                  </a:txBody>
                  <a:tcPr marL="7620" marR="7620" marT="7620" marB="0" anchor="ctr">
                    <a:lnL w="12700" cmpd="sng">
                      <a:noFill/>
                    </a:lnL>
                    <a:lnR w="12700" cap="flat" cmpd="sng" algn="ctr">
                      <a:solidFill>
                        <a:srgbClr val="58585A"/>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500" u="none" strike="noStrike" dirty="0">
                          <a:solidFill>
                            <a:srgbClr val="58585A"/>
                          </a:solidFill>
                          <a:effectLst/>
                          <a:latin typeface="Arial Narrow" panose="020B0606020202030204" pitchFamily="34" charset="0"/>
                        </a:rPr>
                        <a:t>8%</a:t>
                      </a:r>
                      <a:endParaRPr lang="en-US" sz="1500" b="0" i="0" u="none" strike="noStrike" dirty="0">
                        <a:solidFill>
                          <a:srgbClr val="58585A"/>
                        </a:solidFill>
                        <a:effectLst/>
                        <a:latin typeface="Arial Narrow" panose="020B0606020202030204" pitchFamily="34" charset="0"/>
                      </a:endParaRPr>
                    </a:p>
                  </a:txBody>
                  <a:tcPr marL="7620" marR="7620" marT="7620" marB="0" anchor="ctr">
                    <a:lnL w="12700" cap="flat" cmpd="sng" algn="ctr">
                      <a:solidFill>
                        <a:srgbClr val="58585A"/>
                      </a:solidFill>
                      <a:prstDash val="solid"/>
                      <a:round/>
                      <a:headEnd type="none" w="med" len="med"/>
                      <a:tailEnd type="none" w="med" len="med"/>
                    </a:lnL>
                    <a:lnR w="12700" cap="flat" cmpd="sng" algn="ctr">
                      <a:solidFill>
                        <a:srgbClr val="58585A"/>
                      </a:solidFill>
                      <a:prstDash val="solid"/>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lnTlToBr w="12700" cmpd="sng">
                      <a:noFill/>
                      <a:prstDash val="solid"/>
                    </a:lnTlToBr>
                    <a:lnBlToTr w="12700" cmpd="sng">
                      <a:noFill/>
                      <a:prstDash val="solid"/>
                    </a:lnBlToTr>
                    <a:solidFill>
                      <a:schemeClr val="bg1">
                        <a:alpha val="10000"/>
                      </a:schemeClr>
                    </a:solidFill>
                  </a:tcPr>
                </a:tc>
                <a:extLst>
                  <a:ext uri="{0D108BD9-81ED-4DB2-BD59-A6C34878D82A}">
                    <a16:rowId xmlns:a16="http://schemas.microsoft.com/office/drawing/2014/main" val="3608108237"/>
                  </a:ext>
                </a:extLst>
              </a:tr>
            </a:tbl>
          </a:graphicData>
        </a:graphic>
      </p:graphicFrame>
      <p:pic>
        <p:nvPicPr>
          <p:cNvPr id="17" name="Picture 16">
            <a:extLst>
              <a:ext uri="{FF2B5EF4-FFF2-40B4-BE49-F238E27FC236}">
                <a16:creationId xmlns:a16="http://schemas.microsoft.com/office/drawing/2014/main" id="{BB6DBC84-5B50-0D40-B96A-ABFD534B6F03}"/>
              </a:ext>
            </a:extLst>
          </p:cNvPr>
          <p:cNvPicPr>
            <a:picLocks noChangeAspect="1"/>
          </p:cNvPicPr>
          <p:nvPr/>
        </p:nvPicPr>
        <p:blipFill>
          <a:blip r:embed="rId4">
            <a:duotone>
              <a:schemeClr val="accent3">
                <a:shade val="45000"/>
                <a:satMod val="135000"/>
              </a:schemeClr>
              <a:prstClr val="white"/>
            </a:duotone>
            <a:extLst>
              <a:ext uri="{BEBA8EAE-BF5A-486C-A8C5-ECC9F3942E4B}">
                <a14:imgProps xmlns:a14="http://schemas.microsoft.com/office/drawing/2010/main">
                  <a14:imgLayer r:embed="rId5">
                    <a14:imgEffect>
                      <a14:brightnessContrast bright="100000"/>
                    </a14:imgEffect>
                  </a14:imgLayer>
                </a14:imgProps>
              </a:ext>
            </a:extLst>
          </a:blip>
          <a:stretch>
            <a:fillRect/>
          </a:stretch>
        </p:blipFill>
        <p:spPr>
          <a:xfrm>
            <a:off x="138646" y="132048"/>
            <a:ext cx="993224" cy="993224"/>
          </a:xfrm>
          <a:prstGeom prst="rect">
            <a:avLst/>
          </a:prstGeom>
        </p:spPr>
      </p:pic>
      <p:sp>
        <p:nvSpPr>
          <p:cNvPr id="30" name="TextBox 29">
            <a:extLst>
              <a:ext uri="{FF2B5EF4-FFF2-40B4-BE49-F238E27FC236}">
                <a16:creationId xmlns:a16="http://schemas.microsoft.com/office/drawing/2014/main" id="{E2D61828-033C-7D48-A108-E2D6FFD76B19}"/>
              </a:ext>
            </a:extLst>
          </p:cNvPr>
          <p:cNvSpPr txBox="1"/>
          <p:nvPr/>
        </p:nvSpPr>
        <p:spPr>
          <a:xfrm>
            <a:off x="198727" y="3732966"/>
            <a:ext cx="5282132" cy="754053"/>
          </a:xfrm>
          <a:prstGeom prst="rect">
            <a:avLst/>
          </a:prstGeom>
          <a:noFill/>
        </p:spPr>
        <p:txBody>
          <a:bodyPr wrap="square" rtlCol="0">
            <a:spAutoFit/>
          </a:bodyPr>
          <a:lstStyle/>
          <a:p>
            <a:r>
              <a:rPr lang="en-US" sz="2800" b="1" dirty="0">
                <a:solidFill>
                  <a:srgbClr val="EE5859"/>
                </a:solidFill>
                <a:latin typeface="Arial Narrow" panose="020B0606020202030204" pitchFamily="34" charset="0"/>
              </a:rPr>
              <a:t>7%</a:t>
            </a:r>
            <a:r>
              <a:rPr lang="en-US" sz="1600" b="1" dirty="0">
                <a:solidFill>
                  <a:srgbClr val="EE5859"/>
                </a:solidFill>
                <a:latin typeface="Arial Narrow" panose="020B0606020202030204" pitchFamily="34" charset="0"/>
              </a:rPr>
              <a:t> </a:t>
            </a:r>
            <a:r>
              <a:rPr lang="en-US" sz="1500" b="1" dirty="0">
                <a:solidFill>
                  <a:srgbClr val="58585A"/>
                </a:solidFill>
                <a:latin typeface="Arial Narrow" panose="020B0606020202030204" pitchFamily="34" charset="0"/>
              </a:rPr>
              <a:t>of households in the Gaza Strip </a:t>
            </a:r>
            <a:r>
              <a:rPr lang="en-US" sz="1500" b="1" dirty="0" smtClean="0">
                <a:solidFill>
                  <a:srgbClr val="58585A"/>
                </a:solidFill>
                <a:latin typeface="Arial Narrow" panose="020B0606020202030204" pitchFamily="34" charset="0"/>
              </a:rPr>
              <a:t>reported </a:t>
            </a:r>
            <a:r>
              <a:rPr lang="en-US" sz="1500" b="1" dirty="0">
                <a:solidFill>
                  <a:srgbClr val="58585A"/>
                </a:solidFill>
                <a:latin typeface="Arial Narrow" panose="020B0606020202030204" pitchFamily="34" charset="0"/>
              </a:rPr>
              <a:t>being at risk of </a:t>
            </a:r>
            <a:r>
              <a:rPr lang="en-US" sz="1500" b="1" dirty="0" smtClean="0">
                <a:solidFill>
                  <a:srgbClr val="58585A"/>
                </a:solidFill>
                <a:latin typeface="Arial Narrow" panose="020B0606020202030204" pitchFamily="34" charset="0"/>
              </a:rPr>
              <a:t>eviction at the time of data collection</a:t>
            </a:r>
            <a:endParaRPr lang="en-US" sz="1500" b="1" dirty="0">
              <a:latin typeface="Arial Narrow" panose="020B0606020202030204" pitchFamily="34" charset="0"/>
            </a:endParaRPr>
          </a:p>
        </p:txBody>
      </p:sp>
      <p:sp>
        <p:nvSpPr>
          <p:cNvPr id="31" name="TextBox 30">
            <a:extLst>
              <a:ext uri="{FF2B5EF4-FFF2-40B4-BE49-F238E27FC236}">
                <a16:creationId xmlns:a16="http://schemas.microsoft.com/office/drawing/2014/main" id="{AA50844C-7ACC-0F4D-8B15-5C9B2FB3E9AE}"/>
              </a:ext>
            </a:extLst>
          </p:cNvPr>
          <p:cNvSpPr txBox="1"/>
          <p:nvPr/>
        </p:nvSpPr>
        <p:spPr>
          <a:xfrm>
            <a:off x="274312" y="4422533"/>
            <a:ext cx="8016679" cy="338554"/>
          </a:xfrm>
          <a:prstGeom prst="rect">
            <a:avLst/>
          </a:prstGeom>
          <a:noFill/>
        </p:spPr>
        <p:txBody>
          <a:bodyPr wrap="square" rtlCol="0">
            <a:spAutoFit/>
          </a:bodyPr>
          <a:lstStyle/>
          <a:p>
            <a:r>
              <a:rPr lang="en-US" sz="1600" b="1" dirty="0">
                <a:solidFill>
                  <a:srgbClr val="58585A"/>
                </a:solidFill>
                <a:latin typeface="Arial Narrow" panose="020B0606020202030204" pitchFamily="34" charset="0"/>
              </a:rPr>
              <a:t>Most commonly reported reasons for eviction*:</a:t>
            </a:r>
            <a:endParaRPr lang="en-US" sz="1600" b="1" dirty="0">
              <a:latin typeface="Arial Narrow" panose="020B0606020202030204" pitchFamily="34" charset="0"/>
            </a:endParaRPr>
          </a:p>
        </p:txBody>
      </p:sp>
      <p:graphicFrame>
        <p:nvGraphicFramePr>
          <p:cNvPr id="32" name="Table 31">
            <a:extLst>
              <a:ext uri="{FF2B5EF4-FFF2-40B4-BE49-F238E27FC236}">
                <a16:creationId xmlns:a16="http://schemas.microsoft.com/office/drawing/2014/main" id="{09A0F48E-DF68-1047-8BEC-A311CADCB21E}"/>
              </a:ext>
            </a:extLst>
          </p:cNvPr>
          <p:cNvGraphicFramePr>
            <a:graphicFrameLocks noGrp="1"/>
          </p:cNvGraphicFramePr>
          <p:nvPr/>
        </p:nvGraphicFramePr>
        <p:xfrm>
          <a:off x="347403" y="4719219"/>
          <a:ext cx="4576480" cy="1469880"/>
        </p:xfrm>
        <a:graphic>
          <a:graphicData uri="http://schemas.openxmlformats.org/drawingml/2006/table">
            <a:tbl>
              <a:tblPr>
                <a:tableStyleId>{5C22544A-7EE6-4342-B048-85BDC9FD1C3A}</a:tableStyleId>
              </a:tblPr>
              <a:tblGrid>
                <a:gridCol w="3282938">
                  <a:extLst>
                    <a:ext uri="{9D8B030D-6E8A-4147-A177-3AD203B41FA5}">
                      <a16:colId xmlns:a16="http://schemas.microsoft.com/office/drawing/2014/main" val="2665553580"/>
                    </a:ext>
                  </a:extLst>
                </a:gridCol>
                <a:gridCol w="1293542">
                  <a:extLst>
                    <a:ext uri="{9D8B030D-6E8A-4147-A177-3AD203B41FA5}">
                      <a16:colId xmlns:a16="http://schemas.microsoft.com/office/drawing/2014/main" val="2687380210"/>
                    </a:ext>
                  </a:extLst>
                </a:gridCol>
              </a:tblGrid>
              <a:tr h="243684">
                <a:tc>
                  <a:txBody>
                    <a:bodyPr/>
                    <a:lstStyle/>
                    <a:p>
                      <a:pPr algn="l" fontAlgn="ctr"/>
                      <a:endParaRPr lang="en-US" sz="1600" b="0" i="0" u="none" strike="noStrike" dirty="0">
                        <a:solidFill>
                          <a:srgbClr val="58585A"/>
                        </a:solidFill>
                        <a:effectLst/>
                        <a:latin typeface="Arial Narrow" panose="020B0606020202030204" pitchFamily="34" charset="0"/>
                      </a:endParaRPr>
                    </a:p>
                  </a:txBody>
                  <a:tcPr marL="7620" marR="7620" marT="7620" marB="0" anchor="ctr">
                    <a:lnL w="12700" cmpd="sng">
                      <a:noFill/>
                    </a:lnL>
                    <a:lnR w="12700" cap="flat" cmpd="sng" algn="ctr">
                      <a:solidFill>
                        <a:srgbClr val="58585A"/>
                      </a:solidFill>
                      <a:prstDash val="solid"/>
                      <a:round/>
                      <a:headEnd type="none" w="med" len="med"/>
                      <a:tailEnd type="none" w="med" len="med"/>
                    </a:lnR>
                    <a:lnT w="12700" cmpd="sng">
                      <a:noFill/>
                    </a:lnT>
                    <a:lnB w="12700" cap="flat" cmpd="sng" algn="ctr">
                      <a:solidFill>
                        <a:srgbClr val="58585A"/>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600" u="none" strike="noStrike" dirty="0">
                          <a:solidFill>
                            <a:srgbClr val="58585A"/>
                          </a:solidFill>
                          <a:effectLst/>
                          <a:latin typeface="Arial Narrow" panose="020B0606020202030204" pitchFamily="34" charset="0"/>
                        </a:rPr>
                        <a:t>Gaza Strip</a:t>
                      </a:r>
                      <a:endParaRPr lang="en-US" sz="1600" b="0" i="0" u="none" strike="noStrike" dirty="0">
                        <a:solidFill>
                          <a:srgbClr val="58585A"/>
                        </a:solidFill>
                        <a:effectLst/>
                        <a:latin typeface="Arial Narrow" panose="020B0606020202030204" pitchFamily="34" charset="0"/>
                      </a:endParaRPr>
                    </a:p>
                  </a:txBody>
                  <a:tcPr marL="7620" marR="7620" marT="7620" marB="0" anchor="ctr">
                    <a:lnL w="12700" cap="flat" cmpd="sng" algn="ctr">
                      <a:solidFill>
                        <a:srgbClr val="58585A"/>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rgbClr val="58585A"/>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94383866"/>
                  </a:ext>
                </a:extLst>
              </a:tr>
              <a:tr h="243684">
                <a:tc>
                  <a:txBody>
                    <a:bodyPr/>
                    <a:lstStyle/>
                    <a:p>
                      <a:pPr algn="l" fontAlgn="ctr"/>
                      <a:r>
                        <a:rPr lang="en-US" sz="1500" b="0" i="0" u="none" strike="noStrike" dirty="0">
                          <a:solidFill>
                            <a:srgbClr val="58585A"/>
                          </a:solidFill>
                          <a:effectLst/>
                          <a:latin typeface="Arial Narrow" panose="020B0606020202030204" pitchFamily="34" charset="0"/>
                        </a:rPr>
                        <a:t>Lack</a:t>
                      </a:r>
                      <a:r>
                        <a:rPr lang="en-US" sz="1500" b="0" i="0" u="none" strike="noStrike" baseline="0" dirty="0">
                          <a:solidFill>
                            <a:srgbClr val="58585A"/>
                          </a:solidFill>
                          <a:effectLst/>
                          <a:latin typeface="Arial Narrow" panose="020B0606020202030204" pitchFamily="34" charset="0"/>
                        </a:rPr>
                        <a:t> of funds to pay rental costs</a:t>
                      </a:r>
                      <a:endParaRPr lang="en-US" sz="1500" b="0" i="0" u="none" strike="noStrike" dirty="0">
                        <a:solidFill>
                          <a:srgbClr val="58585A"/>
                        </a:solidFill>
                        <a:effectLst/>
                        <a:latin typeface="Arial Narrow" panose="020B0606020202030204" pitchFamily="34" charset="0"/>
                      </a:endParaRPr>
                    </a:p>
                  </a:txBody>
                  <a:tcPr marL="7620" marR="7620" marT="7620" marB="0" anchor="ctr">
                    <a:lnL w="12700" cmpd="sng">
                      <a:noFill/>
                    </a:lnL>
                    <a:lnR w="12700" cap="flat" cmpd="sng" algn="ctr">
                      <a:solidFill>
                        <a:srgbClr val="58585A"/>
                      </a:solidFill>
                      <a:prstDash val="solid"/>
                      <a:round/>
                      <a:headEnd type="none" w="med" len="med"/>
                      <a:tailEnd type="none" w="med" len="med"/>
                    </a:lnR>
                    <a:lnT w="12700" cap="flat" cmpd="sng" algn="ctr">
                      <a:solidFill>
                        <a:srgbClr val="58585A"/>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500" u="none" strike="noStrike" dirty="0">
                          <a:solidFill>
                            <a:srgbClr val="58585A"/>
                          </a:solidFill>
                          <a:effectLst/>
                          <a:latin typeface="Arial Narrow" panose="020B0606020202030204" pitchFamily="34" charset="0"/>
                        </a:rPr>
                        <a:t>32%</a:t>
                      </a:r>
                      <a:endParaRPr lang="en-US" sz="1500" b="0" i="0" u="none" strike="noStrike" dirty="0">
                        <a:solidFill>
                          <a:srgbClr val="58585A"/>
                        </a:solidFill>
                        <a:effectLst/>
                        <a:latin typeface="Arial Narrow" panose="020B0606020202030204" pitchFamily="34" charset="0"/>
                      </a:endParaRPr>
                    </a:p>
                  </a:txBody>
                  <a:tcPr marL="7620" marR="7620" marT="7620" marB="0" anchor="ctr">
                    <a:lnL w="12700" cap="flat" cmpd="sng" algn="ctr">
                      <a:solidFill>
                        <a:srgbClr val="58585A"/>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58585A"/>
                      </a:solidFill>
                      <a:prstDash val="solid"/>
                      <a:round/>
                      <a:headEnd type="none" w="med" len="med"/>
                      <a:tailEnd type="none" w="med" len="med"/>
                    </a:lnT>
                    <a:lnB w="12700" cap="flat" cmpd="sng" algn="ctr">
                      <a:noFill/>
                      <a:prstDash val="sysDash"/>
                      <a:round/>
                      <a:headEnd type="none" w="med" len="med"/>
                      <a:tailEnd type="none" w="med" len="med"/>
                    </a:lnB>
                    <a:lnTlToBr w="12700" cmpd="sng">
                      <a:noFill/>
                      <a:prstDash val="solid"/>
                    </a:lnTlToBr>
                    <a:lnBlToTr w="12700" cmpd="sng">
                      <a:noFill/>
                      <a:prstDash val="solid"/>
                    </a:lnBlToTr>
                    <a:solidFill>
                      <a:srgbClr val="EE5859">
                        <a:alpha val="50196"/>
                      </a:srgbClr>
                    </a:solidFill>
                  </a:tcPr>
                </a:tc>
                <a:extLst>
                  <a:ext uri="{0D108BD9-81ED-4DB2-BD59-A6C34878D82A}">
                    <a16:rowId xmlns:a16="http://schemas.microsoft.com/office/drawing/2014/main" val="1159550076"/>
                  </a:ext>
                </a:extLst>
              </a:tr>
              <a:tr h="243684">
                <a:tc>
                  <a:txBody>
                    <a:bodyPr/>
                    <a:lstStyle/>
                    <a:p>
                      <a:pPr algn="l" fontAlgn="ctr"/>
                      <a:r>
                        <a:rPr lang="en-US" sz="1500" u="none" strike="noStrike" dirty="0">
                          <a:solidFill>
                            <a:srgbClr val="58585A"/>
                          </a:solidFill>
                          <a:effectLst/>
                          <a:latin typeface="Arial Narrow" panose="020B0606020202030204" pitchFamily="34" charset="0"/>
                        </a:rPr>
                        <a:t>Request to vacate from owner of building/land</a:t>
                      </a:r>
                      <a:endParaRPr lang="en-US" sz="1500" b="0" i="0" u="none" strike="noStrike" dirty="0">
                        <a:solidFill>
                          <a:srgbClr val="58585A"/>
                        </a:solidFill>
                        <a:effectLst/>
                        <a:latin typeface="Arial Narrow" panose="020B0606020202030204" pitchFamily="34" charset="0"/>
                      </a:endParaRPr>
                    </a:p>
                  </a:txBody>
                  <a:tcPr marL="7620" marR="7620" marT="7620" marB="0" anchor="ctr">
                    <a:lnL w="12700" cmpd="sng">
                      <a:noFill/>
                    </a:lnL>
                    <a:lnR w="12700" cap="flat" cmpd="sng" algn="ctr">
                      <a:solidFill>
                        <a:srgbClr val="58585A"/>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500" u="none" strike="noStrike" dirty="0">
                          <a:solidFill>
                            <a:srgbClr val="58585A"/>
                          </a:solidFill>
                          <a:effectLst/>
                          <a:latin typeface="Arial Narrow" panose="020B0606020202030204" pitchFamily="34" charset="0"/>
                        </a:rPr>
                        <a:t>23%</a:t>
                      </a:r>
                      <a:endParaRPr lang="en-US" sz="1500" b="0" i="0" u="none" strike="noStrike" dirty="0">
                        <a:solidFill>
                          <a:srgbClr val="58585A"/>
                        </a:solidFill>
                        <a:effectLst/>
                        <a:latin typeface="Arial Narrow" panose="020B0606020202030204" pitchFamily="34" charset="0"/>
                      </a:endParaRPr>
                    </a:p>
                  </a:txBody>
                  <a:tcPr marL="7620" marR="7620" marT="7620" marB="0" anchor="ctr">
                    <a:lnL w="12700" cap="flat" cmpd="sng" algn="ctr">
                      <a:solidFill>
                        <a:srgbClr val="58585A"/>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lnTlToBr w="12700" cmpd="sng">
                      <a:noFill/>
                      <a:prstDash val="solid"/>
                    </a:lnTlToBr>
                    <a:lnBlToTr w="12700" cmpd="sng">
                      <a:noFill/>
                      <a:prstDash val="solid"/>
                    </a:lnBlToTr>
                    <a:solidFill>
                      <a:srgbClr val="EE5859">
                        <a:alpha val="30000"/>
                      </a:srgbClr>
                    </a:solidFill>
                  </a:tcPr>
                </a:tc>
                <a:extLst>
                  <a:ext uri="{0D108BD9-81ED-4DB2-BD59-A6C34878D82A}">
                    <a16:rowId xmlns:a16="http://schemas.microsoft.com/office/drawing/2014/main" val="1175252621"/>
                  </a:ext>
                </a:extLst>
              </a:tr>
              <a:tr h="243684">
                <a:tc>
                  <a:txBody>
                    <a:bodyPr/>
                    <a:lstStyle/>
                    <a:p>
                      <a:pPr algn="l" fontAlgn="ctr"/>
                      <a:r>
                        <a:rPr lang="en-US" sz="1500" u="none" strike="noStrike" dirty="0">
                          <a:solidFill>
                            <a:srgbClr val="58585A"/>
                          </a:solidFill>
                          <a:effectLst/>
                          <a:latin typeface="Arial Narrow" panose="020B0606020202030204" pitchFamily="34" charset="0"/>
                        </a:rPr>
                        <a:t>(Israeli) Authorities requested household leave</a:t>
                      </a:r>
                      <a:endParaRPr lang="en-US" sz="1500" b="0" i="0" u="none" strike="noStrike" dirty="0">
                        <a:solidFill>
                          <a:srgbClr val="58585A"/>
                        </a:solidFill>
                        <a:effectLst/>
                        <a:latin typeface="Arial Narrow" panose="020B0606020202030204" pitchFamily="34" charset="0"/>
                      </a:endParaRPr>
                    </a:p>
                  </a:txBody>
                  <a:tcPr marL="7620" marR="7620" marT="7620" marB="0" anchor="ctr">
                    <a:lnL w="12700" cmpd="sng">
                      <a:noFill/>
                    </a:lnL>
                    <a:lnR w="12700" cap="flat" cmpd="sng" algn="ctr">
                      <a:solidFill>
                        <a:srgbClr val="58585A"/>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500" u="none" strike="noStrike" dirty="0">
                          <a:solidFill>
                            <a:srgbClr val="58585A"/>
                          </a:solidFill>
                          <a:effectLst/>
                          <a:latin typeface="Arial Narrow" panose="020B0606020202030204" pitchFamily="34" charset="0"/>
                        </a:rPr>
                        <a:t>1%</a:t>
                      </a:r>
                      <a:endParaRPr lang="en-US" sz="1500" b="0" i="0" u="none" strike="noStrike" dirty="0">
                        <a:solidFill>
                          <a:srgbClr val="58585A"/>
                        </a:solidFill>
                        <a:effectLst/>
                        <a:latin typeface="Arial Narrow" panose="020B0606020202030204" pitchFamily="34" charset="0"/>
                      </a:endParaRPr>
                    </a:p>
                  </a:txBody>
                  <a:tcPr marL="7620" marR="7620" marT="7620" marB="0" anchor="ctr">
                    <a:lnL w="12700" cap="flat" cmpd="sng" algn="ctr">
                      <a:solidFill>
                        <a:srgbClr val="58585A"/>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98969081"/>
                  </a:ext>
                </a:extLst>
              </a:tr>
              <a:tr h="243684">
                <a:tc>
                  <a:txBody>
                    <a:bodyPr/>
                    <a:lstStyle/>
                    <a:p>
                      <a:pPr algn="l" fontAlgn="ctr"/>
                      <a:r>
                        <a:rPr lang="en-US" sz="1500" b="0" i="0" u="none" strike="noStrike" dirty="0">
                          <a:solidFill>
                            <a:srgbClr val="58585A"/>
                          </a:solidFill>
                          <a:effectLst/>
                          <a:latin typeface="Arial Narrow" panose="020B0606020202030204" pitchFamily="34" charset="0"/>
                        </a:rPr>
                        <a:t>Host family no longer able to host</a:t>
                      </a:r>
                    </a:p>
                  </a:txBody>
                  <a:tcPr marL="7620" marR="7620" marT="7620" marB="0" anchor="ctr">
                    <a:lnL w="12700" cmpd="sng">
                      <a:noFill/>
                    </a:lnL>
                    <a:lnR w="12700" cap="flat" cmpd="sng" algn="ctr">
                      <a:solidFill>
                        <a:srgbClr val="58585A"/>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500" u="none" strike="noStrike" dirty="0">
                          <a:solidFill>
                            <a:srgbClr val="58585A"/>
                          </a:solidFill>
                          <a:effectLst/>
                          <a:latin typeface="Arial Narrow" panose="020B0606020202030204" pitchFamily="34" charset="0"/>
                        </a:rPr>
                        <a:t>15%</a:t>
                      </a:r>
                      <a:endParaRPr lang="en-US" sz="1500" b="0" i="0" u="none" strike="noStrike" dirty="0">
                        <a:solidFill>
                          <a:srgbClr val="58585A"/>
                        </a:solidFill>
                        <a:effectLst/>
                        <a:latin typeface="Arial Narrow" panose="020B0606020202030204" pitchFamily="34" charset="0"/>
                      </a:endParaRPr>
                    </a:p>
                  </a:txBody>
                  <a:tcPr marL="7620" marR="7620" marT="7620" marB="0" anchor="ctr">
                    <a:lnL w="12700" cap="flat" cmpd="sng" algn="ctr">
                      <a:solidFill>
                        <a:srgbClr val="58585A"/>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lnTlToBr w="12700" cmpd="sng">
                      <a:noFill/>
                      <a:prstDash val="solid"/>
                    </a:lnTlToBr>
                    <a:lnBlToTr w="12700" cmpd="sng">
                      <a:noFill/>
                      <a:prstDash val="solid"/>
                    </a:lnBlToTr>
                    <a:solidFill>
                      <a:srgbClr val="EE5859">
                        <a:alpha val="10980"/>
                      </a:srgbClr>
                    </a:solidFill>
                  </a:tcPr>
                </a:tc>
                <a:extLst>
                  <a:ext uri="{0D108BD9-81ED-4DB2-BD59-A6C34878D82A}">
                    <a16:rowId xmlns:a16="http://schemas.microsoft.com/office/drawing/2014/main" val="3608108237"/>
                  </a:ext>
                </a:extLst>
              </a:tr>
              <a:tr h="243684">
                <a:tc>
                  <a:txBody>
                    <a:bodyPr/>
                    <a:lstStyle/>
                    <a:p>
                      <a:pPr algn="l" fontAlgn="ctr"/>
                      <a:r>
                        <a:rPr lang="en-US" sz="1500" u="none" strike="noStrike" dirty="0">
                          <a:solidFill>
                            <a:srgbClr val="58585A"/>
                          </a:solidFill>
                          <a:effectLst/>
                          <a:latin typeface="Arial Narrow" panose="020B0606020202030204" pitchFamily="34" charset="0"/>
                        </a:rPr>
                        <a:t>No valid tenancy agreement</a:t>
                      </a:r>
                      <a:endParaRPr lang="en-US" sz="1500" b="0" i="0" u="none" strike="noStrike" dirty="0">
                        <a:solidFill>
                          <a:srgbClr val="58585A"/>
                        </a:solidFill>
                        <a:effectLst/>
                        <a:latin typeface="Arial Narrow" panose="020B0606020202030204" pitchFamily="34" charset="0"/>
                      </a:endParaRPr>
                    </a:p>
                  </a:txBody>
                  <a:tcPr marL="7620" marR="7620" marT="7620" marB="0" anchor="ctr">
                    <a:lnL w="12700" cmpd="sng">
                      <a:noFill/>
                    </a:lnL>
                    <a:lnR w="12700" cap="flat" cmpd="sng" algn="ctr">
                      <a:solidFill>
                        <a:srgbClr val="58585A"/>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500" u="none" strike="noStrike" dirty="0">
                          <a:solidFill>
                            <a:srgbClr val="58585A"/>
                          </a:solidFill>
                          <a:effectLst/>
                          <a:latin typeface="Arial Narrow" panose="020B0606020202030204" pitchFamily="34" charset="0"/>
                        </a:rPr>
                        <a:t>15%</a:t>
                      </a:r>
                      <a:endParaRPr lang="en-US" sz="1500" b="0" i="0" u="none" strike="noStrike" dirty="0">
                        <a:solidFill>
                          <a:srgbClr val="58585A"/>
                        </a:solidFill>
                        <a:effectLst/>
                        <a:latin typeface="Arial Narrow" panose="020B0606020202030204" pitchFamily="34" charset="0"/>
                      </a:endParaRPr>
                    </a:p>
                  </a:txBody>
                  <a:tcPr marL="7620" marR="7620" marT="7620" marB="0" anchor="ctr">
                    <a:lnL w="12700" cap="flat" cmpd="sng" algn="ctr">
                      <a:solidFill>
                        <a:srgbClr val="58585A"/>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lnTlToBr w="12700" cmpd="sng">
                      <a:noFill/>
                      <a:prstDash val="solid"/>
                    </a:lnTlToBr>
                    <a:lnBlToTr w="12700" cmpd="sng">
                      <a:noFill/>
                      <a:prstDash val="solid"/>
                    </a:lnBlToTr>
                    <a:solidFill>
                      <a:srgbClr val="EE5859">
                        <a:alpha val="9804"/>
                      </a:srgbClr>
                    </a:solidFill>
                  </a:tcPr>
                </a:tc>
                <a:extLst>
                  <a:ext uri="{0D108BD9-81ED-4DB2-BD59-A6C34878D82A}">
                    <a16:rowId xmlns:a16="http://schemas.microsoft.com/office/drawing/2014/main" val="1488816694"/>
                  </a:ext>
                </a:extLst>
              </a:tr>
            </a:tbl>
          </a:graphicData>
        </a:graphic>
      </p:graphicFrame>
      <p:sp>
        <p:nvSpPr>
          <p:cNvPr id="33" name="TextBox 32">
            <a:extLst>
              <a:ext uri="{FF2B5EF4-FFF2-40B4-BE49-F238E27FC236}">
                <a16:creationId xmlns:a16="http://schemas.microsoft.com/office/drawing/2014/main" id="{C2218402-7A0E-7544-93D0-879227B78604}"/>
              </a:ext>
            </a:extLst>
          </p:cNvPr>
          <p:cNvSpPr txBox="1"/>
          <p:nvPr/>
        </p:nvSpPr>
        <p:spPr>
          <a:xfrm>
            <a:off x="5273944" y="1417012"/>
            <a:ext cx="4003871" cy="553998"/>
          </a:xfrm>
          <a:prstGeom prst="rect">
            <a:avLst/>
          </a:prstGeom>
          <a:noFill/>
        </p:spPr>
        <p:txBody>
          <a:bodyPr wrap="square" rtlCol="0">
            <a:spAutoFit/>
          </a:bodyPr>
          <a:lstStyle/>
          <a:p>
            <a:r>
              <a:rPr lang="en-US" sz="1500" b="1" dirty="0">
                <a:solidFill>
                  <a:srgbClr val="58585A"/>
                </a:solidFill>
                <a:latin typeface="Arial Narrow" panose="020B0606020202030204" pitchFamily="34" charset="0"/>
              </a:rPr>
              <a:t>% of households who </a:t>
            </a:r>
            <a:r>
              <a:rPr lang="en-US" sz="1500" b="1" dirty="0" smtClean="0">
                <a:solidFill>
                  <a:srgbClr val="58585A"/>
                </a:solidFill>
                <a:latin typeface="Arial Narrow" panose="020B0606020202030204" pitchFamily="34" charset="0"/>
              </a:rPr>
              <a:t>reported </a:t>
            </a:r>
            <a:r>
              <a:rPr lang="en-US" sz="1500" b="1" dirty="0">
                <a:solidFill>
                  <a:srgbClr val="58585A"/>
                </a:solidFill>
                <a:latin typeface="Arial Narrow" panose="020B0606020202030204" pitchFamily="34" charset="0"/>
              </a:rPr>
              <a:t>damage to their shelter</a:t>
            </a:r>
            <a:endParaRPr lang="en-US" sz="1500" b="1" dirty="0">
              <a:latin typeface="Arial Narrow" panose="020B0606020202030204" pitchFamily="34" charset="0"/>
            </a:endParaRPr>
          </a:p>
        </p:txBody>
      </p:sp>
    </p:spTree>
    <p:extLst>
      <p:ext uri="{BB962C8B-B14F-4D97-AF65-F5344CB8AC3E}">
        <p14:creationId xmlns:p14="http://schemas.microsoft.com/office/powerpoint/2010/main" val="4206876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01FCE4-936D-4C83-80B4-9E20FB254158}"/>
              </a:ext>
            </a:extLst>
          </p:cNvPr>
          <p:cNvSpPr>
            <a:spLocks noGrp="1"/>
          </p:cNvSpPr>
          <p:nvPr>
            <p:ph type="ctrTitle"/>
          </p:nvPr>
        </p:nvSpPr>
        <p:spPr>
          <a:xfrm>
            <a:off x="1085253" y="270820"/>
            <a:ext cx="8789661" cy="724646"/>
          </a:xfrm>
        </p:spPr>
        <p:txBody>
          <a:bodyPr/>
          <a:lstStyle/>
          <a:p>
            <a:r>
              <a:rPr lang="en-US" sz="3200" dirty="0"/>
              <a:t>EDUCATION  |  </a:t>
            </a:r>
            <a:r>
              <a:rPr lang="en-US" sz="2000" dirty="0"/>
              <a:t>COVID-19 AND LEARNING ENVIRONMENT</a:t>
            </a:r>
            <a:endParaRPr lang="en-US" sz="1800" dirty="0"/>
          </a:p>
        </p:txBody>
      </p:sp>
      <p:sp>
        <p:nvSpPr>
          <p:cNvPr id="4" name="Text Placeholder 3">
            <a:extLst>
              <a:ext uri="{FF2B5EF4-FFF2-40B4-BE49-F238E27FC236}">
                <a16:creationId xmlns:a16="http://schemas.microsoft.com/office/drawing/2014/main" id="{84A6329B-4DDA-4D20-AD8F-B37B6EEA8577}"/>
              </a:ext>
            </a:extLst>
          </p:cNvPr>
          <p:cNvSpPr>
            <a:spLocks noGrp="1"/>
          </p:cNvSpPr>
          <p:nvPr>
            <p:ph type="body" sz="quarter" idx="13"/>
          </p:nvPr>
        </p:nvSpPr>
        <p:spPr>
          <a:xfrm>
            <a:off x="566290" y="3717431"/>
            <a:ext cx="8087840" cy="1871335"/>
          </a:xfrm>
        </p:spPr>
        <p:txBody>
          <a:bodyPr/>
          <a:lstStyle/>
          <a:p>
            <a:pPr>
              <a:lnSpc>
                <a:spcPct val="100000"/>
              </a:lnSpc>
            </a:pPr>
            <a:endParaRPr lang="en-US" sz="1800" b="1" dirty="0"/>
          </a:p>
          <a:p>
            <a:pPr>
              <a:lnSpc>
                <a:spcPct val="100000"/>
              </a:lnSpc>
            </a:pPr>
            <a:endParaRPr lang="en-US" sz="1800" b="1" dirty="0"/>
          </a:p>
          <a:p>
            <a:pPr>
              <a:lnSpc>
                <a:spcPct val="100000"/>
              </a:lnSpc>
            </a:pPr>
            <a:endParaRPr lang="en-US" sz="1800" b="1" dirty="0"/>
          </a:p>
          <a:p>
            <a:pPr>
              <a:lnSpc>
                <a:spcPct val="100000"/>
              </a:lnSpc>
            </a:pPr>
            <a:endParaRPr lang="en-US" sz="1800" b="1" dirty="0"/>
          </a:p>
          <a:p>
            <a:pPr>
              <a:lnSpc>
                <a:spcPct val="100000"/>
              </a:lnSpc>
            </a:pPr>
            <a:endParaRPr lang="en-US" sz="1800" b="1" dirty="0"/>
          </a:p>
          <a:p>
            <a:endParaRPr lang="en-US" sz="1200" dirty="0"/>
          </a:p>
          <a:p>
            <a:endParaRPr lang="en-US" sz="1200" dirty="0"/>
          </a:p>
        </p:txBody>
      </p:sp>
      <p:sp>
        <p:nvSpPr>
          <p:cNvPr id="5" name="TextBox 4"/>
          <p:cNvSpPr txBox="1"/>
          <p:nvPr/>
        </p:nvSpPr>
        <p:spPr>
          <a:xfrm>
            <a:off x="502839" y="3831327"/>
            <a:ext cx="8364237" cy="707886"/>
          </a:xfrm>
          <a:prstGeom prst="rect">
            <a:avLst/>
          </a:prstGeom>
          <a:noFill/>
        </p:spPr>
        <p:txBody>
          <a:bodyPr wrap="square" rtlCol="0">
            <a:spAutoFit/>
          </a:bodyPr>
          <a:lstStyle/>
          <a:p>
            <a:pPr algn="just"/>
            <a:r>
              <a:rPr lang="fr-FR" sz="2400" b="1" dirty="0">
                <a:solidFill>
                  <a:srgbClr val="EE5859"/>
                </a:solidFill>
                <a:latin typeface="Arial Narrow" panose="020B0606020202030204" pitchFamily="34" charset="0"/>
              </a:rPr>
              <a:t>82% </a:t>
            </a:r>
            <a:r>
              <a:rPr lang="fr-FR" sz="1500" dirty="0">
                <a:solidFill>
                  <a:srgbClr val="58585A"/>
                </a:solidFill>
                <a:latin typeface="Arial Narrow" panose="020B0606020202030204" pitchFamily="34" charset="0"/>
              </a:rPr>
              <a:t>of </a:t>
            </a:r>
            <a:r>
              <a:rPr lang="fr-FR" sz="1500" dirty="0" err="1" smtClean="0">
                <a:solidFill>
                  <a:srgbClr val="58585A"/>
                </a:solidFill>
                <a:latin typeface="Arial Narrow" panose="020B0606020202030204" pitchFamily="34" charset="0"/>
              </a:rPr>
              <a:t>households</a:t>
            </a:r>
            <a:r>
              <a:rPr lang="fr-FR" sz="1500" dirty="0" smtClean="0">
                <a:solidFill>
                  <a:srgbClr val="58585A"/>
                </a:solidFill>
                <a:latin typeface="Arial Narrow" panose="020B0606020202030204" pitchFamily="34" charset="0"/>
              </a:rPr>
              <a:t> </a:t>
            </a:r>
            <a:r>
              <a:rPr lang="fr-FR" sz="1500" dirty="0">
                <a:solidFill>
                  <a:srgbClr val="58585A"/>
                </a:solidFill>
                <a:latin typeface="Arial Narrow" panose="020B0606020202030204" pitchFamily="34" charset="0"/>
              </a:rPr>
              <a:t>in the Gaza </a:t>
            </a:r>
            <a:r>
              <a:rPr lang="fr-FR" sz="1500" dirty="0" err="1">
                <a:solidFill>
                  <a:srgbClr val="58585A"/>
                </a:solidFill>
                <a:latin typeface="Arial Narrow" panose="020B0606020202030204" pitchFamily="34" charset="0"/>
              </a:rPr>
              <a:t>Strip</a:t>
            </a:r>
            <a:r>
              <a:rPr lang="fr-FR" sz="1500" dirty="0">
                <a:solidFill>
                  <a:srgbClr val="58585A"/>
                </a:solidFill>
                <a:latin typeface="Arial Narrow" panose="020B0606020202030204" pitchFamily="34" charset="0"/>
              </a:rPr>
              <a:t> </a:t>
            </a:r>
            <a:r>
              <a:rPr lang="fr-FR" sz="1500" dirty="0" err="1">
                <a:solidFill>
                  <a:srgbClr val="58585A"/>
                </a:solidFill>
                <a:latin typeface="Arial Narrow" panose="020B0606020202030204" pitchFamily="34" charset="0"/>
              </a:rPr>
              <a:t>reported</a:t>
            </a:r>
            <a:r>
              <a:rPr lang="fr-FR" sz="1500" dirty="0">
                <a:solidFill>
                  <a:srgbClr val="58585A"/>
                </a:solidFill>
                <a:latin typeface="Arial Narrow" panose="020B0606020202030204" pitchFamily="34" charset="0"/>
              </a:rPr>
              <a:t> </a:t>
            </a:r>
            <a:r>
              <a:rPr lang="fr-FR" sz="1500" dirty="0" err="1">
                <a:solidFill>
                  <a:srgbClr val="58585A"/>
                </a:solidFill>
                <a:latin typeface="Arial Narrow" panose="020B0606020202030204" pitchFamily="34" charset="0"/>
              </a:rPr>
              <a:t>having</a:t>
            </a:r>
            <a:r>
              <a:rPr lang="fr-FR" sz="1500" dirty="0">
                <a:solidFill>
                  <a:srgbClr val="58585A"/>
                </a:solidFill>
                <a:latin typeface="Arial Narrow" panose="020B0606020202030204" pitchFamily="34" charset="0"/>
              </a:rPr>
              <a:t> a</a:t>
            </a:r>
            <a:r>
              <a:rPr lang="en-US" sz="1500" dirty="0">
                <a:solidFill>
                  <a:srgbClr val="58585A"/>
                </a:solidFill>
                <a:latin typeface="Arial Narrow" panose="020B0606020202030204" pitchFamily="34" charset="0"/>
              </a:rPr>
              <a:t> functional basic and secondary school </a:t>
            </a:r>
            <a:r>
              <a:rPr lang="en-US" sz="1500" b="1" dirty="0">
                <a:solidFill>
                  <a:srgbClr val="58585A"/>
                </a:solidFill>
                <a:latin typeface="Arial Narrow" panose="020B0606020202030204" pitchFamily="34" charset="0"/>
              </a:rPr>
              <a:t>within a 30min walk </a:t>
            </a:r>
            <a:r>
              <a:rPr lang="en-US" sz="1500" dirty="0">
                <a:solidFill>
                  <a:srgbClr val="58585A"/>
                </a:solidFill>
                <a:latin typeface="Arial Narrow" panose="020B0606020202030204" pitchFamily="34" charset="0"/>
              </a:rPr>
              <a:t>from their dwellings (78% in the West Bank) </a:t>
            </a:r>
          </a:p>
        </p:txBody>
      </p:sp>
      <p:sp>
        <p:nvSpPr>
          <p:cNvPr id="15" name="TextBox 14">
            <a:extLst>
              <a:ext uri="{FF2B5EF4-FFF2-40B4-BE49-F238E27FC236}">
                <a16:creationId xmlns:a16="http://schemas.microsoft.com/office/drawing/2014/main" id="{5629D5CA-8426-2342-A4D3-A171EA77498F}"/>
              </a:ext>
            </a:extLst>
          </p:cNvPr>
          <p:cNvSpPr txBox="1"/>
          <p:nvPr/>
        </p:nvSpPr>
        <p:spPr>
          <a:xfrm>
            <a:off x="276924" y="3475660"/>
            <a:ext cx="8852871" cy="400110"/>
          </a:xfrm>
          <a:prstGeom prst="rect">
            <a:avLst/>
          </a:prstGeom>
          <a:noFill/>
        </p:spPr>
        <p:txBody>
          <a:bodyPr wrap="square" rtlCol="0">
            <a:spAutoFit/>
          </a:bodyPr>
          <a:lstStyle/>
          <a:p>
            <a:r>
              <a:rPr lang="fr-FR" sz="2000" b="1" dirty="0">
                <a:solidFill>
                  <a:srgbClr val="58585A"/>
                </a:solidFill>
                <a:latin typeface="Arial Narrow" panose="020B0606020202030204" pitchFamily="34" charset="0"/>
              </a:rPr>
              <a:t>LEARNING ENVIRONMENT:</a:t>
            </a:r>
            <a:endParaRPr lang="en-US" sz="2000" b="1" dirty="0">
              <a:solidFill>
                <a:srgbClr val="58585A"/>
              </a:solidFill>
              <a:latin typeface="Arial Narrow" panose="020B0606020202030204" pitchFamily="34" charset="0"/>
            </a:endParaRPr>
          </a:p>
        </p:txBody>
      </p:sp>
      <p:sp>
        <p:nvSpPr>
          <p:cNvPr id="20" name="TextBox 19"/>
          <p:cNvSpPr txBox="1"/>
          <p:nvPr/>
        </p:nvSpPr>
        <p:spPr>
          <a:xfrm>
            <a:off x="481574" y="4567883"/>
            <a:ext cx="8557866" cy="1246495"/>
          </a:xfrm>
          <a:prstGeom prst="rect">
            <a:avLst/>
          </a:prstGeom>
          <a:noFill/>
        </p:spPr>
        <p:txBody>
          <a:bodyPr wrap="square" rtlCol="0">
            <a:spAutoFit/>
          </a:bodyPr>
          <a:lstStyle/>
          <a:p>
            <a:pPr algn="just"/>
            <a:r>
              <a:rPr lang="fr-FR" sz="2400" b="1" dirty="0">
                <a:solidFill>
                  <a:srgbClr val="EE5859"/>
                </a:solidFill>
                <a:latin typeface="Arial Narrow" panose="020B0606020202030204" pitchFamily="34" charset="0"/>
              </a:rPr>
              <a:t>17% </a:t>
            </a:r>
            <a:r>
              <a:rPr lang="fr-FR" sz="1500" dirty="0">
                <a:solidFill>
                  <a:srgbClr val="58585A"/>
                </a:solidFill>
                <a:latin typeface="Arial Narrow" panose="020B0606020202030204" pitchFamily="34" charset="0"/>
              </a:rPr>
              <a:t>of </a:t>
            </a:r>
            <a:r>
              <a:rPr lang="fr-FR" sz="1500" dirty="0" err="1" smtClean="0">
                <a:solidFill>
                  <a:srgbClr val="58585A"/>
                </a:solidFill>
                <a:latin typeface="Arial Narrow" panose="020B0606020202030204" pitchFamily="34" charset="0"/>
              </a:rPr>
              <a:t>households</a:t>
            </a:r>
            <a:r>
              <a:rPr lang="fr-FR" sz="1500" dirty="0" smtClean="0">
                <a:solidFill>
                  <a:srgbClr val="58585A"/>
                </a:solidFill>
                <a:latin typeface="Arial Narrow" panose="020B0606020202030204" pitchFamily="34" charset="0"/>
              </a:rPr>
              <a:t> </a:t>
            </a:r>
            <a:r>
              <a:rPr lang="fr-FR" sz="1500" dirty="0">
                <a:solidFill>
                  <a:srgbClr val="58585A"/>
                </a:solidFill>
                <a:latin typeface="Arial Narrow" panose="020B0606020202030204" pitchFamily="34" charset="0"/>
              </a:rPr>
              <a:t>in the Gaza </a:t>
            </a:r>
            <a:r>
              <a:rPr lang="fr-FR" sz="1500" dirty="0" err="1">
                <a:solidFill>
                  <a:srgbClr val="58585A"/>
                </a:solidFill>
                <a:latin typeface="Arial Narrow" panose="020B0606020202030204" pitchFamily="34" charset="0"/>
              </a:rPr>
              <a:t>Strip</a:t>
            </a:r>
            <a:r>
              <a:rPr lang="fr-FR" sz="1500" dirty="0">
                <a:solidFill>
                  <a:srgbClr val="58585A"/>
                </a:solidFill>
                <a:latin typeface="Arial Narrow" panose="020B0606020202030204" pitchFamily="34" charset="0"/>
              </a:rPr>
              <a:t> </a:t>
            </a:r>
            <a:r>
              <a:rPr lang="fr-FR" sz="1500" dirty="0" err="1">
                <a:solidFill>
                  <a:srgbClr val="58585A"/>
                </a:solidFill>
                <a:latin typeface="Arial Narrow" panose="020B0606020202030204" pitchFamily="34" charset="0"/>
              </a:rPr>
              <a:t>reported</a:t>
            </a:r>
            <a:r>
              <a:rPr lang="fr-FR" sz="1500" dirty="0">
                <a:solidFill>
                  <a:srgbClr val="58585A"/>
                </a:solidFill>
                <a:latin typeface="Arial Narrow" panose="020B0606020202030204" pitchFamily="34" charset="0"/>
              </a:rPr>
              <a:t> </a:t>
            </a:r>
            <a:r>
              <a:rPr lang="fr-FR" sz="1500" dirty="0" err="1">
                <a:solidFill>
                  <a:srgbClr val="58585A"/>
                </a:solidFill>
                <a:latin typeface="Arial Narrow" panose="020B0606020202030204" pitchFamily="34" charset="0"/>
              </a:rPr>
              <a:t>safety</a:t>
            </a:r>
            <a:r>
              <a:rPr lang="fr-FR" sz="1500" dirty="0">
                <a:solidFill>
                  <a:srgbClr val="58585A"/>
                </a:solidFill>
                <a:latin typeface="Arial Narrow" panose="020B0606020202030204" pitchFamily="34" charset="0"/>
              </a:rPr>
              <a:t> </a:t>
            </a:r>
            <a:r>
              <a:rPr lang="fr-FR" sz="1500" dirty="0" err="1">
                <a:solidFill>
                  <a:srgbClr val="58585A"/>
                </a:solidFill>
                <a:latin typeface="Arial Narrow" panose="020B0606020202030204" pitchFamily="34" charset="0"/>
              </a:rPr>
              <a:t>concerns</a:t>
            </a:r>
            <a:r>
              <a:rPr lang="fr-FR" sz="1500" dirty="0">
                <a:solidFill>
                  <a:srgbClr val="58585A"/>
                </a:solidFill>
                <a:latin typeface="Arial Narrow" panose="020B0606020202030204" pitchFamily="34" charset="0"/>
              </a:rPr>
              <a:t> </a:t>
            </a:r>
            <a:r>
              <a:rPr lang="en-US" sz="1500" dirty="0">
                <a:solidFill>
                  <a:srgbClr val="58585A"/>
                </a:solidFill>
                <a:latin typeface="Arial Narrow" panose="020B0606020202030204" pitchFamily="34" charset="0"/>
              </a:rPr>
              <a:t>traveling to and/or studying in the education facilities</a:t>
            </a:r>
          </a:p>
          <a:p>
            <a:pPr algn="just"/>
            <a:endParaRPr lang="fr-FR" sz="600" dirty="0">
              <a:solidFill>
                <a:srgbClr val="58585A"/>
              </a:solidFill>
              <a:latin typeface="Arial Narrow" panose="020B0606020202030204" pitchFamily="34" charset="0"/>
            </a:endParaRPr>
          </a:p>
          <a:p>
            <a:pPr algn="just"/>
            <a:r>
              <a:rPr lang="fr-FR" sz="1400" dirty="0">
                <a:solidFill>
                  <a:srgbClr val="58585A"/>
                </a:solidFill>
                <a:latin typeface="Arial Narrow" panose="020B0606020202030204" pitchFamily="34" charset="0"/>
              </a:rPr>
              <a:t>The </a:t>
            </a:r>
            <a:r>
              <a:rPr lang="fr-FR" sz="1400" dirty="0" err="1">
                <a:solidFill>
                  <a:srgbClr val="58585A"/>
                </a:solidFill>
                <a:latin typeface="Arial Narrow" panose="020B0606020202030204" pitchFamily="34" charset="0"/>
              </a:rPr>
              <a:t>most</a:t>
            </a:r>
            <a:r>
              <a:rPr lang="fr-FR" sz="1400" dirty="0">
                <a:solidFill>
                  <a:srgbClr val="58585A"/>
                </a:solidFill>
                <a:latin typeface="Arial Narrow" panose="020B0606020202030204" pitchFamily="34" charset="0"/>
              </a:rPr>
              <a:t> </a:t>
            </a:r>
            <a:r>
              <a:rPr lang="fr-FR" sz="1400" dirty="0" err="1">
                <a:solidFill>
                  <a:srgbClr val="58585A"/>
                </a:solidFill>
                <a:latin typeface="Arial Narrow" panose="020B0606020202030204" pitchFamily="34" charset="0"/>
              </a:rPr>
              <a:t>frequently</a:t>
            </a:r>
            <a:r>
              <a:rPr lang="fr-FR" sz="1400" dirty="0">
                <a:solidFill>
                  <a:srgbClr val="58585A"/>
                </a:solidFill>
                <a:latin typeface="Arial Narrow" panose="020B0606020202030204" pitchFamily="34" charset="0"/>
              </a:rPr>
              <a:t> </a:t>
            </a:r>
            <a:r>
              <a:rPr lang="fr-FR" sz="1400" dirty="0" err="1">
                <a:solidFill>
                  <a:srgbClr val="58585A"/>
                </a:solidFill>
                <a:latin typeface="Arial Narrow" panose="020B0606020202030204" pitchFamily="34" charset="0"/>
              </a:rPr>
              <a:t>reported</a:t>
            </a:r>
            <a:r>
              <a:rPr lang="fr-FR" sz="1400" dirty="0">
                <a:solidFill>
                  <a:srgbClr val="58585A"/>
                </a:solidFill>
                <a:latin typeface="Arial Narrow" panose="020B0606020202030204" pitchFamily="34" charset="0"/>
              </a:rPr>
              <a:t> </a:t>
            </a:r>
            <a:r>
              <a:rPr lang="en-US" sz="1400" dirty="0">
                <a:solidFill>
                  <a:srgbClr val="58585A"/>
                </a:solidFill>
                <a:latin typeface="Arial Narrow" panose="020B0606020202030204" pitchFamily="34" charset="0"/>
              </a:rPr>
              <a:t>safety issues were </a:t>
            </a:r>
            <a:r>
              <a:rPr lang="en-US" sz="1400" b="1" dirty="0">
                <a:solidFill>
                  <a:srgbClr val="58585A"/>
                </a:solidFill>
                <a:latin typeface="Arial Narrow" panose="020B0606020202030204" pitchFamily="34" charset="0"/>
              </a:rPr>
              <a:t>traffic/crossing roads </a:t>
            </a:r>
            <a:r>
              <a:rPr lang="en-US" sz="1400" dirty="0">
                <a:solidFill>
                  <a:srgbClr val="58585A"/>
                </a:solidFill>
                <a:latin typeface="Arial Narrow" panose="020B0606020202030204" pitchFamily="34" charset="0"/>
              </a:rPr>
              <a:t>(66% in WB, 75% </a:t>
            </a:r>
            <a:r>
              <a:rPr lang="en-US" sz="1400" dirty="0" smtClean="0">
                <a:solidFill>
                  <a:srgbClr val="58585A"/>
                </a:solidFill>
                <a:latin typeface="Arial Narrow" panose="020B0606020202030204" pitchFamily="34" charset="0"/>
              </a:rPr>
              <a:t>in the Gaza Strip), </a:t>
            </a:r>
            <a:r>
              <a:rPr lang="en-US" sz="1400" b="1" dirty="0">
                <a:solidFill>
                  <a:srgbClr val="58585A"/>
                </a:solidFill>
                <a:latin typeface="Arial Narrow" panose="020B0606020202030204" pitchFamily="34" charset="0"/>
              </a:rPr>
              <a:t>military presence around schools </a:t>
            </a:r>
            <a:r>
              <a:rPr lang="en-US" sz="1400" dirty="0">
                <a:solidFill>
                  <a:srgbClr val="58585A"/>
                </a:solidFill>
                <a:latin typeface="Arial Narrow" panose="020B0606020202030204" pitchFamily="34" charset="0"/>
              </a:rPr>
              <a:t>(14% in WB), </a:t>
            </a:r>
            <a:r>
              <a:rPr lang="en-US" sz="1400" b="1" dirty="0">
                <a:solidFill>
                  <a:srgbClr val="58585A"/>
                </a:solidFill>
                <a:latin typeface="Arial Narrow" panose="020B0606020202030204" pitchFamily="34" charset="0"/>
              </a:rPr>
              <a:t>firing tear gas on schools and students </a:t>
            </a:r>
            <a:r>
              <a:rPr lang="en-US" sz="1400" dirty="0">
                <a:solidFill>
                  <a:srgbClr val="58585A"/>
                </a:solidFill>
                <a:latin typeface="Arial Narrow" panose="020B0606020202030204" pitchFamily="34" charset="0"/>
              </a:rPr>
              <a:t>(11% in WB) and </a:t>
            </a:r>
            <a:r>
              <a:rPr lang="en-US" sz="1400" b="1" dirty="0">
                <a:solidFill>
                  <a:srgbClr val="58585A"/>
                </a:solidFill>
                <a:latin typeface="Arial Narrow" panose="020B0606020202030204" pitchFamily="34" charset="0"/>
              </a:rPr>
              <a:t>violence/harassment travelling to school </a:t>
            </a:r>
            <a:r>
              <a:rPr lang="en-US" sz="1400" dirty="0">
                <a:solidFill>
                  <a:srgbClr val="58585A"/>
                </a:solidFill>
                <a:latin typeface="Arial Narrow" panose="020B0606020202030204" pitchFamily="34" charset="0"/>
              </a:rPr>
              <a:t>(11% in WB and 19% in Gaza</a:t>
            </a:r>
            <a:r>
              <a:rPr lang="en-US" sz="1400" dirty="0" smtClean="0">
                <a:solidFill>
                  <a:srgbClr val="58585A"/>
                </a:solidFill>
                <a:latin typeface="Arial Narrow" panose="020B0606020202030204" pitchFamily="34" charset="0"/>
              </a:rPr>
              <a:t>)*</a:t>
            </a:r>
            <a:endParaRPr lang="en-US" sz="1400" dirty="0">
              <a:solidFill>
                <a:srgbClr val="58585A"/>
              </a:solidFill>
              <a:latin typeface="Arial Narrow" panose="020B0606020202030204" pitchFamily="34" charset="0"/>
            </a:endParaRPr>
          </a:p>
        </p:txBody>
      </p:sp>
      <p:sp>
        <p:nvSpPr>
          <p:cNvPr id="26" name="TextBox 25">
            <a:extLst>
              <a:ext uri="{FF2B5EF4-FFF2-40B4-BE49-F238E27FC236}">
                <a16:creationId xmlns:a16="http://schemas.microsoft.com/office/drawing/2014/main" id="{5629D5CA-8426-2342-A4D3-A171EA77498F}"/>
              </a:ext>
            </a:extLst>
          </p:cNvPr>
          <p:cNvSpPr txBox="1"/>
          <p:nvPr/>
        </p:nvSpPr>
        <p:spPr>
          <a:xfrm>
            <a:off x="289597" y="1320026"/>
            <a:ext cx="8852871" cy="400110"/>
          </a:xfrm>
          <a:prstGeom prst="rect">
            <a:avLst/>
          </a:prstGeom>
          <a:noFill/>
        </p:spPr>
        <p:txBody>
          <a:bodyPr wrap="square" rtlCol="0">
            <a:spAutoFit/>
          </a:bodyPr>
          <a:lstStyle/>
          <a:p>
            <a:r>
              <a:rPr lang="fr-FR" sz="2000" b="1" dirty="0">
                <a:solidFill>
                  <a:srgbClr val="58585A"/>
                </a:solidFill>
                <a:latin typeface="Arial Narrow" panose="020B0606020202030204" pitchFamily="34" charset="0"/>
              </a:rPr>
              <a:t>COVID-19 IMPACT:</a:t>
            </a:r>
            <a:endParaRPr lang="en-US" sz="2000" b="1" dirty="0">
              <a:solidFill>
                <a:srgbClr val="58585A"/>
              </a:solidFill>
              <a:latin typeface="Arial Narrow" panose="020B0606020202030204" pitchFamily="34" charset="0"/>
            </a:endParaRPr>
          </a:p>
        </p:txBody>
      </p:sp>
      <p:pic>
        <p:nvPicPr>
          <p:cNvPr id="3" name="Picture 2">
            <a:extLst>
              <a:ext uri="{FF2B5EF4-FFF2-40B4-BE49-F238E27FC236}">
                <a16:creationId xmlns:a16="http://schemas.microsoft.com/office/drawing/2014/main" id="{66832B0A-49D9-3946-A51B-99314B648982}"/>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00000"/>
                    </a14:imgEffect>
                  </a14:imgLayer>
                </a14:imgProps>
              </a:ext>
            </a:extLst>
          </a:blip>
          <a:stretch>
            <a:fillRect/>
          </a:stretch>
        </p:blipFill>
        <p:spPr>
          <a:xfrm>
            <a:off x="165193" y="145547"/>
            <a:ext cx="1002083" cy="1002083"/>
          </a:xfrm>
          <a:prstGeom prst="rect">
            <a:avLst/>
          </a:prstGeom>
        </p:spPr>
      </p:pic>
      <p:sp>
        <p:nvSpPr>
          <p:cNvPr id="17" name="TextBox 16">
            <a:extLst>
              <a:ext uri="{FF2B5EF4-FFF2-40B4-BE49-F238E27FC236}">
                <a16:creationId xmlns:a16="http://schemas.microsoft.com/office/drawing/2014/main" id="{00A2986B-5D84-DE4C-82FF-E25233270C4A}"/>
              </a:ext>
            </a:extLst>
          </p:cNvPr>
          <p:cNvSpPr txBox="1"/>
          <p:nvPr/>
        </p:nvSpPr>
        <p:spPr>
          <a:xfrm>
            <a:off x="331091" y="5860513"/>
            <a:ext cx="8016679" cy="261610"/>
          </a:xfrm>
          <a:prstGeom prst="rect">
            <a:avLst/>
          </a:prstGeom>
          <a:noFill/>
        </p:spPr>
        <p:txBody>
          <a:bodyPr wrap="square" rtlCol="0">
            <a:spAutoFit/>
          </a:bodyPr>
          <a:lstStyle/>
          <a:p>
            <a:r>
              <a:rPr lang="en-US" sz="1100" dirty="0" smtClean="0">
                <a:solidFill>
                  <a:srgbClr val="58585A"/>
                </a:solidFill>
                <a:latin typeface="Arial Narrow" panose="020B0606020202030204" pitchFamily="34" charset="0"/>
              </a:rPr>
              <a:t>*</a:t>
            </a:r>
            <a:r>
              <a:rPr lang="en-US" sz="1100" dirty="0">
                <a:solidFill>
                  <a:srgbClr val="58585A"/>
                </a:solidFill>
                <a:latin typeface="Arial Narrow" panose="020B0606020202030204" pitchFamily="34" charset="0"/>
              </a:rPr>
              <a:t>As a percentage of households who reported that it is unsafe or very unsafe to travel to or study in the education facilities</a:t>
            </a:r>
          </a:p>
        </p:txBody>
      </p:sp>
      <p:sp>
        <p:nvSpPr>
          <p:cNvPr id="14" name="TextBox 13">
            <a:extLst>
              <a:ext uri="{FF2B5EF4-FFF2-40B4-BE49-F238E27FC236}">
                <a16:creationId xmlns:a16="http://schemas.microsoft.com/office/drawing/2014/main" id="{2855AEC9-F09D-8949-B7A2-32DD755FF197}"/>
              </a:ext>
            </a:extLst>
          </p:cNvPr>
          <p:cNvSpPr txBox="1"/>
          <p:nvPr/>
        </p:nvSpPr>
        <p:spPr>
          <a:xfrm>
            <a:off x="516040" y="1638356"/>
            <a:ext cx="8696274" cy="707886"/>
          </a:xfrm>
          <a:prstGeom prst="rect">
            <a:avLst/>
          </a:prstGeom>
          <a:noFill/>
        </p:spPr>
        <p:txBody>
          <a:bodyPr wrap="square" rtlCol="0">
            <a:spAutoFit/>
          </a:bodyPr>
          <a:lstStyle/>
          <a:p>
            <a:r>
              <a:rPr lang="en-US" sz="2400" b="1" dirty="0">
                <a:solidFill>
                  <a:srgbClr val="EE5859"/>
                </a:solidFill>
                <a:latin typeface="Arial Narrow" panose="020B0606020202030204" pitchFamily="34" charset="0"/>
              </a:rPr>
              <a:t>85% </a:t>
            </a:r>
            <a:r>
              <a:rPr lang="en-US" sz="1500" dirty="0">
                <a:solidFill>
                  <a:srgbClr val="58585A"/>
                </a:solidFill>
                <a:latin typeface="Arial Narrow" panose="020B0606020202030204" pitchFamily="34" charset="0"/>
              </a:rPr>
              <a:t>of </a:t>
            </a:r>
            <a:r>
              <a:rPr lang="en-US" sz="1500" dirty="0" smtClean="0">
                <a:solidFill>
                  <a:srgbClr val="58585A"/>
                </a:solidFill>
                <a:latin typeface="Arial Narrow" panose="020B0606020202030204" pitchFamily="34" charset="0"/>
              </a:rPr>
              <a:t>households </a:t>
            </a:r>
            <a:r>
              <a:rPr lang="en-US" sz="1500" dirty="0">
                <a:solidFill>
                  <a:srgbClr val="58585A"/>
                </a:solidFill>
                <a:latin typeface="Arial Narrow" panose="020B0606020202030204" pitchFamily="34" charset="0"/>
              </a:rPr>
              <a:t>in the Gaza Strip with school-aged children </a:t>
            </a:r>
            <a:r>
              <a:rPr lang="en-US" sz="1500" dirty="0" smtClean="0">
                <a:solidFill>
                  <a:srgbClr val="58585A"/>
                </a:solidFill>
                <a:latin typeface="Arial Narrow" panose="020B0606020202030204" pitchFamily="34" charset="0"/>
              </a:rPr>
              <a:t>reported </a:t>
            </a:r>
            <a:r>
              <a:rPr lang="en-US" sz="1500" dirty="0">
                <a:solidFill>
                  <a:srgbClr val="58585A"/>
                </a:solidFill>
                <a:latin typeface="Arial Narrow" panose="020B0606020202030204" pitchFamily="34" charset="0"/>
              </a:rPr>
              <a:t>that at least one child was continuing teaching and learning activities </a:t>
            </a:r>
            <a:r>
              <a:rPr lang="en-US" sz="1500" b="1" dirty="0" smtClean="0">
                <a:solidFill>
                  <a:srgbClr val="58585A"/>
                </a:solidFill>
                <a:latin typeface="Arial Narrow" panose="020B0606020202030204" pitchFamily="34" charset="0"/>
              </a:rPr>
              <a:t>remotely </a:t>
            </a:r>
            <a:r>
              <a:rPr lang="en-US" sz="1500" dirty="0" smtClean="0">
                <a:solidFill>
                  <a:srgbClr val="58585A"/>
                </a:solidFill>
                <a:latin typeface="Arial Narrow" panose="020B0606020202030204" pitchFamily="34" charset="0"/>
              </a:rPr>
              <a:t>at the time of data collection </a:t>
            </a:r>
            <a:r>
              <a:rPr lang="en-US" sz="1500" dirty="0">
                <a:solidFill>
                  <a:srgbClr val="58585A"/>
                </a:solidFill>
                <a:latin typeface="Arial Narrow" panose="020B0606020202030204" pitchFamily="34" charset="0"/>
              </a:rPr>
              <a:t>(86% in the West Bank).</a:t>
            </a:r>
            <a:endParaRPr lang="en-US" sz="1500" dirty="0">
              <a:latin typeface="Arial Narrow" panose="020B0606020202030204" pitchFamily="34" charset="0"/>
            </a:endParaRPr>
          </a:p>
        </p:txBody>
      </p:sp>
      <p:sp>
        <p:nvSpPr>
          <p:cNvPr id="19" name="TextBox 18">
            <a:extLst>
              <a:ext uri="{FF2B5EF4-FFF2-40B4-BE49-F238E27FC236}">
                <a16:creationId xmlns:a16="http://schemas.microsoft.com/office/drawing/2014/main" id="{DFADB9DC-25DC-0343-8F06-8EFF322F8981}"/>
              </a:ext>
            </a:extLst>
          </p:cNvPr>
          <p:cNvSpPr txBox="1"/>
          <p:nvPr/>
        </p:nvSpPr>
        <p:spPr>
          <a:xfrm>
            <a:off x="516040" y="2282181"/>
            <a:ext cx="8399360" cy="923330"/>
          </a:xfrm>
          <a:prstGeom prst="rect">
            <a:avLst/>
          </a:prstGeom>
          <a:noFill/>
        </p:spPr>
        <p:txBody>
          <a:bodyPr wrap="square" rtlCol="0">
            <a:spAutoFit/>
          </a:bodyPr>
          <a:lstStyle/>
          <a:p>
            <a:pPr algn="just"/>
            <a:r>
              <a:rPr lang="fr-FR" sz="2400" b="1" dirty="0">
                <a:solidFill>
                  <a:srgbClr val="EE5859"/>
                </a:solidFill>
                <a:latin typeface="Arial Narrow" panose="020B0606020202030204" pitchFamily="34" charset="0"/>
              </a:rPr>
              <a:t>88%</a:t>
            </a:r>
            <a:r>
              <a:rPr lang="fr-FR" sz="1400" b="1" dirty="0">
                <a:solidFill>
                  <a:srgbClr val="EE5859"/>
                </a:solidFill>
                <a:latin typeface="Arial Narrow" panose="020B0606020202030204" pitchFamily="34" charset="0"/>
              </a:rPr>
              <a:t> </a:t>
            </a:r>
            <a:r>
              <a:rPr lang="fr-FR" sz="1500" dirty="0">
                <a:solidFill>
                  <a:srgbClr val="58585A"/>
                </a:solidFill>
                <a:latin typeface="Arial Narrow" panose="020B0606020202030204" pitchFamily="34" charset="0"/>
              </a:rPr>
              <a:t>of </a:t>
            </a:r>
            <a:r>
              <a:rPr lang="fr-FR" sz="1500" dirty="0" err="1" smtClean="0">
                <a:solidFill>
                  <a:srgbClr val="58585A"/>
                </a:solidFill>
                <a:latin typeface="Arial Narrow" panose="020B0606020202030204" pitchFamily="34" charset="0"/>
              </a:rPr>
              <a:t>households</a:t>
            </a:r>
            <a:r>
              <a:rPr lang="fr-FR" sz="1500" dirty="0" smtClean="0">
                <a:solidFill>
                  <a:srgbClr val="58585A"/>
                </a:solidFill>
                <a:latin typeface="Arial Narrow" panose="020B0606020202030204" pitchFamily="34" charset="0"/>
              </a:rPr>
              <a:t> </a:t>
            </a:r>
            <a:r>
              <a:rPr lang="fr-FR" sz="1500" dirty="0">
                <a:solidFill>
                  <a:srgbClr val="58585A"/>
                </a:solidFill>
                <a:latin typeface="Arial Narrow" panose="020B0606020202030204" pitchFamily="34" charset="0"/>
              </a:rPr>
              <a:t>in the Gaza </a:t>
            </a:r>
            <a:r>
              <a:rPr lang="fr-FR" sz="1500" dirty="0" err="1">
                <a:solidFill>
                  <a:srgbClr val="58585A"/>
                </a:solidFill>
                <a:latin typeface="Arial Narrow" panose="020B0606020202030204" pitchFamily="34" charset="0"/>
              </a:rPr>
              <a:t>Strip</a:t>
            </a:r>
            <a:r>
              <a:rPr lang="fr-FR" sz="1500" dirty="0">
                <a:solidFill>
                  <a:srgbClr val="58585A"/>
                </a:solidFill>
                <a:latin typeface="Arial Narrow" panose="020B0606020202030204" pitchFamily="34" charset="0"/>
              </a:rPr>
              <a:t> </a:t>
            </a:r>
            <a:r>
              <a:rPr lang="fr-FR" sz="1500" dirty="0" err="1">
                <a:solidFill>
                  <a:srgbClr val="58585A"/>
                </a:solidFill>
                <a:latin typeface="Arial Narrow" panose="020B0606020202030204" pitchFamily="34" charset="0"/>
              </a:rPr>
              <a:t>with</a:t>
            </a:r>
            <a:r>
              <a:rPr lang="fr-FR" sz="1500" dirty="0">
                <a:solidFill>
                  <a:srgbClr val="58585A"/>
                </a:solidFill>
                <a:latin typeface="Arial Narrow" panose="020B0606020202030204" pitchFamily="34" charset="0"/>
              </a:rPr>
              <a:t> </a:t>
            </a:r>
            <a:r>
              <a:rPr lang="fr-FR" sz="1500" dirty="0" err="1">
                <a:solidFill>
                  <a:srgbClr val="58585A"/>
                </a:solidFill>
                <a:latin typeface="Arial Narrow" panose="020B0606020202030204" pitchFamily="34" charset="0"/>
              </a:rPr>
              <a:t>school-aged</a:t>
            </a:r>
            <a:r>
              <a:rPr lang="fr-FR" sz="1500" dirty="0">
                <a:solidFill>
                  <a:srgbClr val="58585A"/>
                </a:solidFill>
                <a:latin typeface="Arial Narrow" panose="020B0606020202030204" pitchFamily="34" charset="0"/>
              </a:rPr>
              <a:t> </a:t>
            </a:r>
            <a:r>
              <a:rPr lang="fr-FR" sz="1500" dirty="0" err="1">
                <a:solidFill>
                  <a:srgbClr val="58585A"/>
                </a:solidFill>
                <a:latin typeface="Arial Narrow" panose="020B0606020202030204" pitchFamily="34" charset="0"/>
              </a:rPr>
              <a:t>children</a:t>
            </a:r>
            <a:r>
              <a:rPr lang="fr-FR" sz="1500" dirty="0">
                <a:solidFill>
                  <a:srgbClr val="58585A"/>
                </a:solidFill>
                <a:latin typeface="Arial Narrow" panose="020B0606020202030204" pitchFamily="34" charset="0"/>
              </a:rPr>
              <a:t> </a:t>
            </a:r>
            <a:r>
              <a:rPr lang="fr-FR" sz="1500" dirty="0" err="1">
                <a:solidFill>
                  <a:srgbClr val="58585A"/>
                </a:solidFill>
                <a:latin typeface="Arial Narrow" panose="020B0606020202030204" pitchFamily="34" charset="0"/>
              </a:rPr>
              <a:t>reported</a:t>
            </a:r>
            <a:r>
              <a:rPr lang="fr-FR" sz="1500" dirty="0">
                <a:solidFill>
                  <a:srgbClr val="58585A"/>
                </a:solidFill>
                <a:latin typeface="Arial Narrow" panose="020B0606020202030204" pitchFamily="34" charset="0"/>
              </a:rPr>
              <a:t> a </a:t>
            </a:r>
            <a:r>
              <a:rPr lang="en-US" sz="1500" dirty="0">
                <a:solidFill>
                  <a:srgbClr val="58585A"/>
                </a:solidFill>
                <a:latin typeface="Arial Narrow" panose="020B0606020202030204" pitchFamily="34" charset="0"/>
              </a:rPr>
              <a:t>need for their children to participate in </a:t>
            </a:r>
            <a:r>
              <a:rPr lang="en-US" sz="1500" b="1" dirty="0">
                <a:solidFill>
                  <a:srgbClr val="58585A"/>
                </a:solidFill>
                <a:latin typeface="Arial Narrow" panose="020B0606020202030204" pitchFamily="34" charset="0"/>
              </a:rPr>
              <a:t>catch-up learning </a:t>
            </a:r>
            <a:r>
              <a:rPr lang="en-US" sz="1500" b="1" dirty="0" err="1">
                <a:solidFill>
                  <a:srgbClr val="58585A"/>
                </a:solidFill>
                <a:latin typeface="Arial Narrow" panose="020B0606020202030204" pitchFamily="34" charset="0"/>
              </a:rPr>
              <a:t>programmes</a:t>
            </a:r>
            <a:r>
              <a:rPr lang="en-US" sz="1500" dirty="0">
                <a:solidFill>
                  <a:srgbClr val="58585A"/>
                </a:solidFill>
                <a:latin typeface="Arial Narrow" panose="020B0606020202030204" pitchFamily="34" charset="0"/>
              </a:rPr>
              <a:t> because of missed learning due to COVID-19 related school closures (72% in the West Bank). </a:t>
            </a:r>
            <a:endParaRPr lang="en-US" sz="1500" dirty="0">
              <a:latin typeface="Arial Narrow" panose="020B0606020202030204" pitchFamily="34" charset="0"/>
            </a:endParaRPr>
          </a:p>
        </p:txBody>
      </p:sp>
    </p:spTree>
    <p:extLst>
      <p:ext uri="{BB962C8B-B14F-4D97-AF65-F5344CB8AC3E}">
        <p14:creationId xmlns:p14="http://schemas.microsoft.com/office/powerpoint/2010/main" val="13868735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78A059-EBF0-434C-AD30-E5BC4475143F}"/>
              </a:ext>
            </a:extLst>
          </p:cNvPr>
          <p:cNvSpPr>
            <a:spLocks noGrp="1"/>
          </p:cNvSpPr>
          <p:nvPr>
            <p:ph type="ctrTitle"/>
          </p:nvPr>
        </p:nvSpPr>
        <p:spPr>
          <a:xfrm>
            <a:off x="1106907" y="266337"/>
            <a:ext cx="8037093" cy="724646"/>
          </a:xfrm>
        </p:spPr>
        <p:txBody>
          <a:bodyPr/>
          <a:lstStyle/>
          <a:p>
            <a:r>
              <a:rPr lang="en-US" sz="3200" dirty="0"/>
              <a:t>HEALTH  | </a:t>
            </a:r>
            <a:r>
              <a:rPr lang="en-US" sz="3100" dirty="0"/>
              <a:t>Psychosocial Distress &amp; Health Access</a:t>
            </a:r>
          </a:p>
        </p:txBody>
      </p:sp>
      <p:sp>
        <p:nvSpPr>
          <p:cNvPr id="39" name="TextBox 38">
            <a:extLst>
              <a:ext uri="{FF2B5EF4-FFF2-40B4-BE49-F238E27FC236}">
                <a16:creationId xmlns:a16="http://schemas.microsoft.com/office/drawing/2014/main" id="{6E624C5F-8713-BF43-A7EB-5185DD684F48}"/>
              </a:ext>
            </a:extLst>
          </p:cNvPr>
          <p:cNvSpPr txBox="1"/>
          <p:nvPr/>
        </p:nvSpPr>
        <p:spPr>
          <a:xfrm>
            <a:off x="390554" y="1714103"/>
            <a:ext cx="4181446" cy="1215717"/>
          </a:xfrm>
          <a:prstGeom prst="rect">
            <a:avLst/>
          </a:prstGeom>
          <a:noFill/>
        </p:spPr>
        <p:txBody>
          <a:bodyPr wrap="square" rtlCol="0">
            <a:spAutoFit/>
          </a:bodyPr>
          <a:lstStyle/>
          <a:p>
            <a:r>
              <a:rPr lang="en-US" sz="2800" b="1" dirty="0">
                <a:solidFill>
                  <a:srgbClr val="EE5859"/>
                </a:solidFill>
                <a:latin typeface="Arial Narrow" panose="020B0606020202030204" pitchFamily="34" charset="0"/>
              </a:rPr>
              <a:t>38%</a:t>
            </a:r>
            <a:r>
              <a:rPr lang="en-US" sz="1400" b="1" dirty="0">
                <a:solidFill>
                  <a:srgbClr val="58585A"/>
                </a:solidFill>
                <a:latin typeface="Arial Narrow" panose="020B0606020202030204" pitchFamily="34" charset="0"/>
              </a:rPr>
              <a:t> </a:t>
            </a:r>
            <a:r>
              <a:rPr lang="en-US" sz="1500" b="1" dirty="0">
                <a:solidFill>
                  <a:srgbClr val="58585A"/>
                </a:solidFill>
                <a:latin typeface="Arial Narrow" panose="020B0606020202030204" pitchFamily="34" charset="0"/>
              </a:rPr>
              <a:t>of households in the Gaza Strip reported that at least one member was showing signs of psychosocial distress in the 30 days before data collection</a:t>
            </a:r>
            <a:endParaRPr lang="en-US" sz="1500" b="1" dirty="0">
              <a:latin typeface="Arial Narrow" panose="020B0606020202030204" pitchFamily="34" charset="0"/>
            </a:endParaRPr>
          </a:p>
        </p:txBody>
      </p:sp>
      <p:graphicFrame>
        <p:nvGraphicFramePr>
          <p:cNvPr id="29" name="Table 28">
            <a:extLst>
              <a:ext uri="{FF2B5EF4-FFF2-40B4-BE49-F238E27FC236}">
                <a16:creationId xmlns:a16="http://schemas.microsoft.com/office/drawing/2014/main" id="{99D1BD6F-52E7-0249-B86D-AF498EFD8578}"/>
              </a:ext>
            </a:extLst>
          </p:cNvPr>
          <p:cNvGraphicFramePr>
            <a:graphicFrameLocks noGrp="1"/>
          </p:cNvGraphicFramePr>
          <p:nvPr>
            <p:extLst>
              <p:ext uri="{D42A27DB-BD31-4B8C-83A1-F6EECF244321}">
                <p14:modId xmlns:p14="http://schemas.microsoft.com/office/powerpoint/2010/main" val="2493024320"/>
              </p:ext>
            </p:extLst>
          </p:nvPr>
        </p:nvGraphicFramePr>
        <p:xfrm>
          <a:off x="567988" y="3888592"/>
          <a:ext cx="3634117" cy="2141220"/>
        </p:xfrm>
        <a:graphic>
          <a:graphicData uri="http://schemas.openxmlformats.org/drawingml/2006/table">
            <a:tbl>
              <a:tblPr>
                <a:tableStyleId>{5C22544A-7EE6-4342-B048-85BDC9FD1C3A}</a:tableStyleId>
              </a:tblPr>
              <a:tblGrid>
                <a:gridCol w="2044956">
                  <a:extLst>
                    <a:ext uri="{9D8B030D-6E8A-4147-A177-3AD203B41FA5}">
                      <a16:colId xmlns:a16="http://schemas.microsoft.com/office/drawing/2014/main" val="2665553580"/>
                    </a:ext>
                  </a:extLst>
                </a:gridCol>
                <a:gridCol w="1589161">
                  <a:extLst>
                    <a:ext uri="{9D8B030D-6E8A-4147-A177-3AD203B41FA5}">
                      <a16:colId xmlns:a16="http://schemas.microsoft.com/office/drawing/2014/main" val="558775855"/>
                    </a:ext>
                  </a:extLst>
                </a:gridCol>
              </a:tblGrid>
              <a:tr h="230187">
                <a:tc>
                  <a:txBody>
                    <a:bodyPr/>
                    <a:lstStyle/>
                    <a:p>
                      <a:pPr algn="l" fontAlgn="ctr"/>
                      <a:r>
                        <a:rPr lang="en-US" sz="1600" b="0" i="0" u="none" strike="noStrike" dirty="0">
                          <a:solidFill>
                            <a:srgbClr val="58585A"/>
                          </a:solidFill>
                          <a:effectLst/>
                          <a:latin typeface="Arial Narrow" panose="020B0606020202030204" pitchFamily="34" charset="0"/>
                        </a:rPr>
                        <a:t>Area</a:t>
                      </a:r>
                    </a:p>
                  </a:txBody>
                  <a:tcPr marL="7620" marR="7620" marT="7620" marB="0" anchor="ctr">
                    <a:lnL w="12700" cmpd="sng">
                      <a:noFill/>
                    </a:lnL>
                    <a:lnR w="12700" cap="flat" cmpd="sng" algn="ctr">
                      <a:solidFill>
                        <a:srgbClr val="58585A"/>
                      </a:solidFill>
                      <a:prstDash val="solid"/>
                      <a:round/>
                      <a:headEnd type="none" w="med" len="med"/>
                      <a:tailEnd type="none" w="med" len="med"/>
                    </a:lnR>
                    <a:lnT w="12700" cmpd="sng">
                      <a:noFill/>
                    </a:lnT>
                    <a:lnB w="12700" cap="flat" cmpd="sng" algn="ctr">
                      <a:solidFill>
                        <a:srgbClr val="58585A"/>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600" b="0" i="0" u="none" strike="noStrike" dirty="0">
                          <a:solidFill>
                            <a:srgbClr val="58585A"/>
                          </a:solidFill>
                          <a:effectLst/>
                          <a:latin typeface="Arial Narrow" panose="020B0606020202030204" pitchFamily="34" charset="0"/>
                        </a:rPr>
                        <a:t>% of HHs</a:t>
                      </a:r>
                    </a:p>
                  </a:txBody>
                  <a:tcPr marL="7620" marR="7620" marT="7620" marB="0" anchor="ctr">
                    <a:lnL w="12700" cap="flat" cmpd="sng" algn="ctr">
                      <a:solidFill>
                        <a:srgbClr val="58585A"/>
                      </a:solidFill>
                      <a:prstDash val="solid"/>
                      <a:round/>
                      <a:headEnd type="none" w="med" len="med"/>
                      <a:tailEnd type="none" w="med" len="med"/>
                    </a:lnL>
                    <a:lnR w="12700" cap="flat" cmpd="sng" algn="ctr">
                      <a:solidFill>
                        <a:srgbClr val="58585A"/>
                      </a:solidFill>
                      <a:prstDash val="solid"/>
                      <a:round/>
                      <a:headEnd type="none" w="med" len="med"/>
                      <a:tailEnd type="none" w="med" len="med"/>
                    </a:lnR>
                    <a:lnT w="12700" cmpd="sng">
                      <a:noFill/>
                    </a:lnT>
                    <a:lnB w="12700" cap="flat" cmpd="sng" algn="ctr">
                      <a:solidFill>
                        <a:srgbClr val="58585A"/>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94383866"/>
                  </a:ext>
                </a:extLst>
              </a:tr>
              <a:tr h="230187">
                <a:tc>
                  <a:txBody>
                    <a:bodyPr/>
                    <a:lstStyle/>
                    <a:p>
                      <a:pPr algn="l" fontAlgn="ctr"/>
                      <a:r>
                        <a:rPr lang="en-US" sz="1500" b="0" i="0" u="none" strike="noStrike" dirty="0">
                          <a:solidFill>
                            <a:srgbClr val="58585A"/>
                          </a:solidFill>
                          <a:effectLst/>
                          <a:latin typeface="Arial Narrow" panose="020B0606020202030204" pitchFamily="34" charset="0"/>
                        </a:rPr>
                        <a:t>North Gaza</a:t>
                      </a:r>
                    </a:p>
                  </a:txBody>
                  <a:tcPr marL="7620" marR="7620" marT="7620" marB="0" anchor="ctr">
                    <a:lnL w="12700" cmpd="sng">
                      <a:noFill/>
                    </a:lnL>
                    <a:lnR w="12700" cap="flat" cmpd="sng" algn="ctr">
                      <a:solidFill>
                        <a:srgbClr val="58585A"/>
                      </a:solidFill>
                      <a:prstDash val="solid"/>
                      <a:round/>
                      <a:headEnd type="none" w="med" len="med"/>
                      <a:tailEnd type="none" w="med" len="med"/>
                    </a:lnR>
                    <a:lnT w="12700" cap="flat" cmpd="sng" algn="ctr">
                      <a:solidFill>
                        <a:srgbClr val="58585A"/>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500" u="none" strike="noStrike" dirty="0">
                          <a:solidFill>
                            <a:srgbClr val="58585A"/>
                          </a:solidFill>
                          <a:effectLst/>
                          <a:latin typeface="Arial Narrow" panose="020B0606020202030204" pitchFamily="34" charset="0"/>
                        </a:rPr>
                        <a:t>30%</a:t>
                      </a:r>
                      <a:endParaRPr lang="en-US" sz="1500" b="0" i="0" u="none" strike="noStrike" dirty="0">
                        <a:solidFill>
                          <a:srgbClr val="58585A"/>
                        </a:solidFill>
                        <a:effectLst/>
                        <a:latin typeface="Arial Narrow" panose="020B0606020202030204" pitchFamily="34" charset="0"/>
                      </a:endParaRPr>
                    </a:p>
                  </a:txBody>
                  <a:tcPr marL="7620" marR="7620" marT="7620" marB="0" anchor="ctr">
                    <a:lnL w="12700" cap="flat" cmpd="sng" algn="ctr">
                      <a:solidFill>
                        <a:srgbClr val="58585A"/>
                      </a:solidFill>
                      <a:prstDash val="solid"/>
                      <a:round/>
                      <a:headEnd type="none" w="med" len="med"/>
                      <a:tailEnd type="none" w="med" len="med"/>
                    </a:lnL>
                    <a:lnR w="12700" cap="flat" cmpd="sng" algn="ctr">
                      <a:solidFill>
                        <a:srgbClr val="58585A"/>
                      </a:solidFill>
                      <a:prstDash val="solid"/>
                      <a:round/>
                      <a:headEnd type="none" w="med" len="med"/>
                      <a:tailEnd type="none" w="med" len="med"/>
                    </a:lnR>
                    <a:lnT w="12700" cap="flat" cmpd="sng" algn="ctr">
                      <a:solidFill>
                        <a:srgbClr val="58585A"/>
                      </a:solidFill>
                      <a:prstDash val="solid"/>
                      <a:round/>
                      <a:headEnd type="none" w="med" len="med"/>
                      <a:tailEnd type="none" w="med" len="med"/>
                    </a:lnT>
                    <a:lnB w="12700" cap="flat" cmpd="sng" algn="ctr">
                      <a:noFill/>
                      <a:prstDash val="sysDash"/>
                      <a:round/>
                      <a:headEnd type="none" w="med" len="med"/>
                      <a:tailEnd type="none" w="med" len="med"/>
                    </a:lnB>
                    <a:lnTlToBr w="12700" cmpd="sng">
                      <a:noFill/>
                      <a:prstDash val="solid"/>
                    </a:lnTlToBr>
                    <a:lnBlToTr w="12700" cmpd="sng">
                      <a:noFill/>
                      <a:prstDash val="solid"/>
                    </a:lnBlToTr>
                    <a:solidFill>
                      <a:srgbClr val="EE5859">
                        <a:alpha val="50196"/>
                      </a:srgbClr>
                    </a:solidFill>
                  </a:tcPr>
                </a:tc>
                <a:extLst>
                  <a:ext uri="{0D108BD9-81ED-4DB2-BD59-A6C34878D82A}">
                    <a16:rowId xmlns:a16="http://schemas.microsoft.com/office/drawing/2014/main" val="1159550076"/>
                  </a:ext>
                </a:extLst>
              </a:tr>
              <a:tr h="230187">
                <a:tc>
                  <a:txBody>
                    <a:bodyPr/>
                    <a:lstStyle/>
                    <a:p>
                      <a:pPr algn="l" fontAlgn="ctr"/>
                      <a:r>
                        <a:rPr lang="en-US" sz="1500" u="none" strike="noStrike" dirty="0" err="1">
                          <a:solidFill>
                            <a:srgbClr val="58585A"/>
                          </a:solidFill>
                          <a:effectLst/>
                          <a:latin typeface="Arial Narrow" panose="020B0606020202030204" pitchFamily="34" charset="0"/>
                        </a:rPr>
                        <a:t>Deir</a:t>
                      </a:r>
                      <a:r>
                        <a:rPr lang="en-US" sz="1500" u="none" strike="noStrike" dirty="0">
                          <a:solidFill>
                            <a:srgbClr val="58585A"/>
                          </a:solidFill>
                          <a:effectLst/>
                          <a:latin typeface="Arial Narrow" panose="020B0606020202030204" pitchFamily="34" charset="0"/>
                        </a:rPr>
                        <a:t> al </a:t>
                      </a:r>
                      <a:r>
                        <a:rPr lang="en-US" sz="1500" u="none" strike="noStrike" dirty="0" err="1">
                          <a:solidFill>
                            <a:srgbClr val="58585A"/>
                          </a:solidFill>
                          <a:effectLst/>
                          <a:latin typeface="Arial Narrow" panose="020B0606020202030204" pitchFamily="34" charset="0"/>
                        </a:rPr>
                        <a:t>Balah</a:t>
                      </a:r>
                      <a:endParaRPr lang="en-US" sz="1500" b="0" i="0" u="none" strike="noStrike" dirty="0">
                        <a:solidFill>
                          <a:srgbClr val="58585A"/>
                        </a:solidFill>
                        <a:effectLst/>
                        <a:latin typeface="Arial Narrow" panose="020B0606020202030204" pitchFamily="34" charset="0"/>
                      </a:endParaRPr>
                    </a:p>
                  </a:txBody>
                  <a:tcPr marL="7620" marR="7620" marT="7620" marB="0" anchor="ctr">
                    <a:lnL w="12700" cmpd="sng">
                      <a:noFill/>
                    </a:lnL>
                    <a:lnR w="12700" cap="flat" cmpd="sng" algn="ctr">
                      <a:solidFill>
                        <a:srgbClr val="58585A"/>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500" u="none" strike="noStrike" dirty="0">
                          <a:solidFill>
                            <a:srgbClr val="58585A"/>
                          </a:solidFill>
                          <a:effectLst/>
                          <a:latin typeface="Arial Narrow" panose="020B0606020202030204" pitchFamily="34" charset="0"/>
                        </a:rPr>
                        <a:t>26%</a:t>
                      </a:r>
                      <a:endParaRPr lang="en-US" sz="1500" b="0" i="0" u="none" strike="noStrike" dirty="0">
                        <a:solidFill>
                          <a:srgbClr val="58585A"/>
                        </a:solidFill>
                        <a:effectLst/>
                        <a:latin typeface="Arial Narrow" panose="020B0606020202030204" pitchFamily="34" charset="0"/>
                      </a:endParaRPr>
                    </a:p>
                  </a:txBody>
                  <a:tcPr marL="7620" marR="7620" marT="7620" marB="0" anchor="ctr">
                    <a:lnL w="12700" cap="flat" cmpd="sng" algn="ctr">
                      <a:solidFill>
                        <a:srgbClr val="58585A"/>
                      </a:solidFill>
                      <a:prstDash val="solid"/>
                      <a:round/>
                      <a:headEnd type="none" w="med" len="med"/>
                      <a:tailEnd type="none" w="med" len="med"/>
                    </a:lnL>
                    <a:lnR w="12700" cap="flat" cmpd="sng" algn="ctr">
                      <a:solidFill>
                        <a:srgbClr val="58585A"/>
                      </a:solidFill>
                      <a:prstDash val="solid"/>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lnTlToBr w="12700" cmpd="sng">
                      <a:noFill/>
                      <a:prstDash val="solid"/>
                    </a:lnTlToBr>
                    <a:lnBlToTr w="12700" cmpd="sng">
                      <a:noFill/>
                      <a:prstDash val="solid"/>
                    </a:lnBlToTr>
                    <a:solidFill>
                      <a:srgbClr val="EE5859">
                        <a:alpha val="30980"/>
                      </a:srgbClr>
                    </a:solidFill>
                  </a:tcPr>
                </a:tc>
                <a:extLst>
                  <a:ext uri="{0D108BD9-81ED-4DB2-BD59-A6C34878D82A}">
                    <a16:rowId xmlns:a16="http://schemas.microsoft.com/office/drawing/2014/main" val="1175252621"/>
                  </a:ext>
                </a:extLst>
              </a:tr>
              <a:tr h="230187">
                <a:tc>
                  <a:txBody>
                    <a:bodyPr/>
                    <a:lstStyle/>
                    <a:p>
                      <a:pPr algn="l" fontAlgn="ctr"/>
                      <a:r>
                        <a:rPr lang="en-US" sz="1500" u="none" strike="noStrike" dirty="0">
                          <a:solidFill>
                            <a:srgbClr val="58585A"/>
                          </a:solidFill>
                          <a:effectLst/>
                          <a:latin typeface="Arial Narrow" panose="020B0606020202030204" pitchFamily="34" charset="0"/>
                        </a:rPr>
                        <a:t>Khan </a:t>
                      </a:r>
                      <a:r>
                        <a:rPr lang="en-US" sz="1500" u="none" strike="noStrike" dirty="0" err="1">
                          <a:solidFill>
                            <a:srgbClr val="58585A"/>
                          </a:solidFill>
                          <a:effectLst/>
                          <a:latin typeface="Arial Narrow" panose="020B0606020202030204" pitchFamily="34" charset="0"/>
                        </a:rPr>
                        <a:t>Yunis</a:t>
                      </a:r>
                      <a:endParaRPr lang="en-US" sz="1500" b="0" i="0" u="none" strike="noStrike" dirty="0">
                        <a:solidFill>
                          <a:srgbClr val="58585A"/>
                        </a:solidFill>
                        <a:effectLst/>
                        <a:latin typeface="Arial Narrow" panose="020B0606020202030204" pitchFamily="34" charset="0"/>
                      </a:endParaRPr>
                    </a:p>
                  </a:txBody>
                  <a:tcPr marL="7620" marR="7620" marT="7620" marB="0" anchor="ctr">
                    <a:lnL w="12700" cmpd="sng">
                      <a:noFill/>
                    </a:lnL>
                    <a:lnR w="12700" cap="flat" cmpd="sng" algn="ctr">
                      <a:solidFill>
                        <a:srgbClr val="58585A"/>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500" u="none" strike="noStrike" dirty="0">
                          <a:solidFill>
                            <a:srgbClr val="58585A"/>
                          </a:solidFill>
                          <a:effectLst/>
                          <a:latin typeface="Arial Narrow" panose="020B0606020202030204" pitchFamily="34" charset="0"/>
                        </a:rPr>
                        <a:t>17%</a:t>
                      </a:r>
                      <a:endParaRPr lang="en-US" sz="1500" b="0" i="0" u="none" strike="noStrike" dirty="0">
                        <a:solidFill>
                          <a:srgbClr val="58585A"/>
                        </a:solidFill>
                        <a:effectLst/>
                        <a:latin typeface="Arial Narrow" panose="020B0606020202030204" pitchFamily="34" charset="0"/>
                      </a:endParaRPr>
                    </a:p>
                  </a:txBody>
                  <a:tcPr marL="7620" marR="7620" marT="7620" marB="0" anchor="ctr">
                    <a:lnL w="12700" cap="flat" cmpd="sng" algn="ctr">
                      <a:solidFill>
                        <a:srgbClr val="58585A"/>
                      </a:solidFill>
                      <a:prstDash val="solid"/>
                      <a:round/>
                      <a:headEnd type="none" w="med" len="med"/>
                      <a:tailEnd type="none" w="med" len="med"/>
                    </a:lnL>
                    <a:lnR w="12700" cap="flat" cmpd="sng" algn="ctr">
                      <a:solidFill>
                        <a:srgbClr val="58585A"/>
                      </a:solidFill>
                      <a:prstDash val="solid"/>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lnTlToBr w="12700" cmpd="sng">
                      <a:noFill/>
                      <a:prstDash val="solid"/>
                    </a:lnTlToBr>
                    <a:lnBlToTr w="12700" cmpd="sng">
                      <a:noFill/>
                      <a:prstDash val="solid"/>
                    </a:lnBlToTr>
                    <a:solidFill>
                      <a:srgbClr val="EE5859">
                        <a:alpha val="10980"/>
                      </a:srgbClr>
                    </a:solidFill>
                  </a:tcPr>
                </a:tc>
                <a:extLst>
                  <a:ext uri="{0D108BD9-81ED-4DB2-BD59-A6C34878D82A}">
                    <a16:rowId xmlns:a16="http://schemas.microsoft.com/office/drawing/2014/main" val="898969081"/>
                  </a:ext>
                </a:extLst>
              </a:tr>
              <a:tr h="230187">
                <a:tc>
                  <a:txBody>
                    <a:bodyPr/>
                    <a:lstStyle/>
                    <a:p>
                      <a:pPr algn="l" fontAlgn="ctr"/>
                      <a:r>
                        <a:rPr lang="en-US" sz="1500" b="0" i="0" u="none" strike="noStrike" dirty="0">
                          <a:solidFill>
                            <a:srgbClr val="58585A"/>
                          </a:solidFill>
                          <a:effectLst/>
                          <a:latin typeface="Arial Narrow" panose="020B0606020202030204" pitchFamily="34" charset="0"/>
                        </a:rPr>
                        <a:t>Rafah</a:t>
                      </a:r>
                    </a:p>
                  </a:txBody>
                  <a:tcPr marL="7620" marR="7620" marT="7620" marB="0" anchor="ctr">
                    <a:lnL w="12700" cmpd="sng">
                      <a:noFill/>
                    </a:lnL>
                    <a:lnR w="12700" cap="flat" cmpd="sng" algn="ctr">
                      <a:solidFill>
                        <a:srgbClr val="58585A"/>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500" u="none" strike="noStrike" dirty="0">
                          <a:solidFill>
                            <a:srgbClr val="58585A"/>
                          </a:solidFill>
                          <a:effectLst/>
                          <a:latin typeface="Arial Narrow" panose="020B0606020202030204" pitchFamily="34" charset="0"/>
                        </a:rPr>
                        <a:t>17%</a:t>
                      </a:r>
                      <a:endParaRPr lang="en-US" sz="1500" b="0" i="0" u="none" strike="noStrike" dirty="0">
                        <a:solidFill>
                          <a:srgbClr val="58585A"/>
                        </a:solidFill>
                        <a:effectLst/>
                        <a:latin typeface="Arial Narrow" panose="020B0606020202030204" pitchFamily="34" charset="0"/>
                      </a:endParaRPr>
                    </a:p>
                  </a:txBody>
                  <a:tcPr marL="7620" marR="7620" marT="7620" marB="0" anchor="ctr">
                    <a:lnL w="12700" cap="flat" cmpd="sng" algn="ctr">
                      <a:solidFill>
                        <a:srgbClr val="58585A"/>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lnTlToBr w="12700" cmpd="sng">
                      <a:noFill/>
                      <a:prstDash val="solid"/>
                    </a:lnTlToBr>
                    <a:lnBlToTr w="12700" cmpd="sng">
                      <a:noFill/>
                      <a:prstDash val="solid"/>
                    </a:lnBlToTr>
                    <a:solidFill>
                      <a:srgbClr val="EE5859">
                        <a:alpha val="10980"/>
                      </a:srgbClr>
                    </a:solidFill>
                  </a:tcPr>
                </a:tc>
                <a:extLst>
                  <a:ext uri="{0D108BD9-81ED-4DB2-BD59-A6C34878D82A}">
                    <a16:rowId xmlns:a16="http://schemas.microsoft.com/office/drawing/2014/main" val="3608108237"/>
                  </a:ext>
                </a:extLst>
              </a:tr>
              <a:tr h="230187">
                <a:tc>
                  <a:txBody>
                    <a:bodyPr/>
                    <a:lstStyle/>
                    <a:p>
                      <a:pPr algn="l" fontAlgn="ctr"/>
                      <a:r>
                        <a:rPr lang="en-US" sz="1500" b="0" i="0" u="none" strike="noStrike" dirty="0" smtClean="0">
                          <a:solidFill>
                            <a:srgbClr val="58585A"/>
                          </a:solidFill>
                          <a:effectLst/>
                          <a:latin typeface="Arial Narrow" panose="020B0606020202030204" pitchFamily="34" charset="0"/>
                        </a:rPr>
                        <a:t>Gaza gov.</a:t>
                      </a:r>
                      <a:endParaRPr lang="en-US" sz="1500" b="0" i="0" u="none" strike="noStrike" dirty="0">
                        <a:solidFill>
                          <a:srgbClr val="58585A"/>
                        </a:solidFill>
                        <a:effectLst/>
                        <a:latin typeface="Arial Narrow" panose="020B0606020202030204" pitchFamily="34" charset="0"/>
                      </a:endParaRPr>
                    </a:p>
                  </a:txBody>
                  <a:tcPr marL="7620" marR="7620" marT="7620" marB="0" anchor="ctr">
                    <a:lnL w="12700" cmpd="sng">
                      <a:noFill/>
                    </a:lnL>
                    <a:lnR w="12700" cap="flat" cmpd="sng" algn="ctr">
                      <a:solidFill>
                        <a:srgbClr val="58585A"/>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500" b="0" i="0" u="none" strike="noStrike" dirty="0">
                          <a:solidFill>
                            <a:srgbClr val="58585A"/>
                          </a:solidFill>
                          <a:effectLst/>
                          <a:latin typeface="Arial Narrow" panose="020B0606020202030204" pitchFamily="34" charset="0"/>
                        </a:rPr>
                        <a:t>13%</a:t>
                      </a:r>
                    </a:p>
                  </a:txBody>
                  <a:tcPr marL="7620" marR="7620" marT="7620" marB="0" anchor="ctr">
                    <a:lnL w="12700" cap="flat" cmpd="sng" algn="ctr">
                      <a:solidFill>
                        <a:srgbClr val="58585A"/>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882202546"/>
                  </a:ext>
                </a:extLst>
              </a:tr>
              <a:tr h="230187">
                <a:tc>
                  <a:txBody>
                    <a:bodyPr/>
                    <a:lstStyle/>
                    <a:p>
                      <a:pPr algn="l" fontAlgn="ctr"/>
                      <a:r>
                        <a:rPr lang="en-US" sz="1500" b="0" i="0" u="none" strike="noStrike" dirty="0">
                          <a:solidFill>
                            <a:srgbClr val="58585A"/>
                          </a:solidFill>
                          <a:effectLst/>
                          <a:latin typeface="Arial Narrow" panose="020B0606020202030204" pitchFamily="34" charset="0"/>
                        </a:rPr>
                        <a:t>Area C</a:t>
                      </a:r>
                    </a:p>
                  </a:txBody>
                  <a:tcPr marL="7620" marR="7620" marT="7620" marB="0" anchor="ctr">
                    <a:lnL w="12700" cmpd="sng">
                      <a:noFill/>
                    </a:lnL>
                    <a:lnR w="12700" cap="flat" cmpd="sng" algn="ctr">
                      <a:solidFill>
                        <a:srgbClr val="58585A"/>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500" b="0" i="0" u="none" strike="noStrike" dirty="0">
                          <a:solidFill>
                            <a:srgbClr val="58585A"/>
                          </a:solidFill>
                          <a:effectLst/>
                          <a:latin typeface="Arial Narrow" panose="020B0606020202030204" pitchFamily="34" charset="0"/>
                        </a:rPr>
                        <a:t>3%</a:t>
                      </a:r>
                    </a:p>
                  </a:txBody>
                  <a:tcPr marL="7620" marR="7620" marT="7620" marB="0" anchor="ctr">
                    <a:lnL w="12700" cap="flat" cmpd="sng" algn="ctr">
                      <a:solidFill>
                        <a:srgbClr val="58585A"/>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271586555"/>
                  </a:ext>
                </a:extLst>
              </a:tr>
              <a:tr h="230187">
                <a:tc>
                  <a:txBody>
                    <a:bodyPr/>
                    <a:lstStyle/>
                    <a:p>
                      <a:pPr algn="l" fontAlgn="ctr"/>
                      <a:r>
                        <a:rPr lang="en-US" sz="1500" b="0" i="0" u="none" strike="noStrike" dirty="0">
                          <a:solidFill>
                            <a:srgbClr val="58585A"/>
                          </a:solidFill>
                          <a:effectLst/>
                          <a:latin typeface="Arial Narrow" panose="020B0606020202030204" pitchFamily="34" charset="0"/>
                        </a:rPr>
                        <a:t>East Jerusalem</a:t>
                      </a:r>
                    </a:p>
                  </a:txBody>
                  <a:tcPr marL="7620" marR="7620" marT="7620" marB="0" anchor="ctr">
                    <a:lnL w="12700" cmpd="sng">
                      <a:noFill/>
                    </a:lnL>
                    <a:lnR w="12700" cap="flat" cmpd="sng" algn="ctr">
                      <a:solidFill>
                        <a:srgbClr val="58585A"/>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500" b="0" i="0" u="none" strike="noStrike" dirty="0">
                          <a:solidFill>
                            <a:srgbClr val="58585A"/>
                          </a:solidFill>
                          <a:effectLst/>
                          <a:latin typeface="Arial Narrow" panose="020B0606020202030204" pitchFamily="34" charset="0"/>
                        </a:rPr>
                        <a:t>2%</a:t>
                      </a:r>
                    </a:p>
                  </a:txBody>
                  <a:tcPr marL="7620" marR="7620" marT="7620" marB="0" anchor="ctr">
                    <a:lnL w="12700" cap="flat" cmpd="sng" algn="ctr">
                      <a:solidFill>
                        <a:srgbClr val="58585A"/>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13694732"/>
                  </a:ext>
                </a:extLst>
              </a:tr>
              <a:tr h="230187">
                <a:tc>
                  <a:txBody>
                    <a:bodyPr/>
                    <a:lstStyle/>
                    <a:p>
                      <a:pPr algn="l" fontAlgn="ctr"/>
                      <a:r>
                        <a:rPr lang="en-US" sz="1500" b="0" i="0" u="none" strike="noStrike" dirty="0">
                          <a:solidFill>
                            <a:srgbClr val="58585A"/>
                          </a:solidFill>
                          <a:effectLst/>
                          <a:latin typeface="Arial Narrow" panose="020B0606020202030204" pitchFamily="34" charset="0"/>
                        </a:rPr>
                        <a:t>Area A&amp;B</a:t>
                      </a:r>
                    </a:p>
                  </a:txBody>
                  <a:tcPr marL="7620" marR="7620" marT="7620" marB="0" anchor="ctr">
                    <a:lnL w="12700" cmpd="sng">
                      <a:noFill/>
                    </a:lnL>
                    <a:lnR w="12700" cap="flat" cmpd="sng" algn="ctr">
                      <a:solidFill>
                        <a:srgbClr val="58585A"/>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500" b="0" i="0" u="none" strike="noStrike" dirty="0">
                          <a:solidFill>
                            <a:srgbClr val="58585A"/>
                          </a:solidFill>
                          <a:effectLst/>
                          <a:latin typeface="Arial Narrow" panose="020B0606020202030204" pitchFamily="34" charset="0"/>
                        </a:rPr>
                        <a:t>2%</a:t>
                      </a:r>
                    </a:p>
                  </a:txBody>
                  <a:tcPr marL="7620" marR="7620" marT="7620" marB="0" anchor="ctr">
                    <a:lnL w="12700" cap="flat" cmpd="sng" algn="ctr">
                      <a:solidFill>
                        <a:srgbClr val="58585A"/>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85999965"/>
                  </a:ext>
                </a:extLst>
              </a:tr>
            </a:tbl>
          </a:graphicData>
        </a:graphic>
      </p:graphicFrame>
      <p:sp>
        <p:nvSpPr>
          <p:cNvPr id="32" name="TextBox 31">
            <a:extLst>
              <a:ext uri="{FF2B5EF4-FFF2-40B4-BE49-F238E27FC236}">
                <a16:creationId xmlns:a16="http://schemas.microsoft.com/office/drawing/2014/main" id="{6E624C5F-8713-BF43-A7EB-5185DD684F48}"/>
              </a:ext>
            </a:extLst>
          </p:cNvPr>
          <p:cNvSpPr txBox="1"/>
          <p:nvPr/>
        </p:nvSpPr>
        <p:spPr>
          <a:xfrm>
            <a:off x="394850" y="3257794"/>
            <a:ext cx="4232334" cy="553998"/>
          </a:xfrm>
          <a:prstGeom prst="rect">
            <a:avLst/>
          </a:prstGeom>
          <a:noFill/>
        </p:spPr>
        <p:txBody>
          <a:bodyPr wrap="square" rtlCol="0">
            <a:spAutoFit/>
          </a:bodyPr>
          <a:lstStyle/>
          <a:p>
            <a:r>
              <a:rPr lang="en-US" sz="1500" b="1" dirty="0">
                <a:solidFill>
                  <a:srgbClr val="58585A"/>
                </a:solidFill>
                <a:latin typeface="Arial Narrow" panose="020B0606020202030204" pitchFamily="34" charset="0"/>
              </a:rPr>
              <a:t>% of households </a:t>
            </a:r>
            <a:r>
              <a:rPr lang="en-US" sz="1500" b="1" dirty="0" smtClean="0">
                <a:solidFill>
                  <a:srgbClr val="58585A"/>
                </a:solidFill>
                <a:latin typeface="Arial Narrow" panose="020B0606020202030204" pitchFamily="34" charset="0"/>
              </a:rPr>
              <a:t>who reported </a:t>
            </a:r>
            <a:r>
              <a:rPr lang="en-US" sz="1500" b="1" dirty="0">
                <a:solidFill>
                  <a:srgbClr val="58585A"/>
                </a:solidFill>
                <a:latin typeface="Arial Narrow" panose="020B0606020202030204" pitchFamily="34" charset="0"/>
              </a:rPr>
              <a:t>at least one </a:t>
            </a:r>
            <a:r>
              <a:rPr lang="en-US" sz="1500" b="1" i="1" dirty="0">
                <a:solidFill>
                  <a:srgbClr val="58585A"/>
                </a:solidFill>
                <a:latin typeface="Arial Narrow" panose="020B0606020202030204" pitchFamily="34" charset="0"/>
              </a:rPr>
              <a:t>child</a:t>
            </a:r>
            <a:r>
              <a:rPr lang="en-US" sz="1500" b="1" dirty="0">
                <a:solidFill>
                  <a:srgbClr val="58585A"/>
                </a:solidFill>
                <a:latin typeface="Arial Narrow" panose="020B0606020202030204" pitchFamily="34" charset="0"/>
              </a:rPr>
              <a:t>  showing signs of psychosocial distress</a:t>
            </a:r>
            <a:endParaRPr lang="en-US" sz="1500" b="1" dirty="0">
              <a:latin typeface="Arial Narrow" panose="020B0606020202030204" pitchFamily="34" charset="0"/>
            </a:endParaRPr>
          </a:p>
        </p:txBody>
      </p:sp>
      <p:pic>
        <p:nvPicPr>
          <p:cNvPr id="23" name="Picture 22">
            <a:extLst>
              <a:ext uri="{FF2B5EF4-FFF2-40B4-BE49-F238E27FC236}">
                <a16:creationId xmlns:a16="http://schemas.microsoft.com/office/drawing/2014/main" id="{D8854978-FE4B-074A-B3A1-EBE0A77ACCCE}"/>
              </a:ext>
            </a:extLst>
          </p:cNvPr>
          <p:cNvPicPr>
            <a:picLocks noChangeAspect="1"/>
          </p:cNvPicPr>
          <p:nvPr/>
        </p:nvPicPr>
        <p:blipFill>
          <a:blip r:embed="rId3">
            <a:duotone>
              <a:schemeClr val="accent3">
                <a:shade val="45000"/>
                <a:satMod val="135000"/>
              </a:schemeClr>
              <a:prstClr val="white"/>
            </a:duotone>
            <a:extLst>
              <a:ext uri="{BEBA8EAE-BF5A-486C-A8C5-ECC9F3942E4B}">
                <a14:imgProps xmlns:a14="http://schemas.microsoft.com/office/drawing/2010/main">
                  <a14:imgLayer r:embed="rId4">
                    <a14:imgEffect>
                      <a14:brightnessContrast bright="100000"/>
                    </a14:imgEffect>
                  </a14:imgLayer>
                </a14:imgProps>
              </a:ext>
            </a:extLst>
          </a:blip>
          <a:stretch>
            <a:fillRect/>
          </a:stretch>
        </p:blipFill>
        <p:spPr>
          <a:xfrm>
            <a:off x="172556" y="137948"/>
            <a:ext cx="981424" cy="981424"/>
          </a:xfrm>
          <a:prstGeom prst="rect">
            <a:avLst/>
          </a:prstGeom>
        </p:spPr>
      </p:pic>
      <p:sp>
        <p:nvSpPr>
          <p:cNvPr id="24" name="TextBox 23">
            <a:extLst>
              <a:ext uri="{FF2B5EF4-FFF2-40B4-BE49-F238E27FC236}">
                <a16:creationId xmlns:a16="http://schemas.microsoft.com/office/drawing/2014/main" id="{20069F23-F0C2-EE4F-A80F-DF1B17281C5B}"/>
              </a:ext>
            </a:extLst>
          </p:cNvPr>
          <p:cNvSpPr txBox="1"/>
          <p:nvPr/>
        </p:nvSpPr>
        <p:spPr>
          <a:xfrm>
            <a:off x="4911666" y="1759823"/>
            <a:ext cx="4232334" cy="1015663"/>
          </a:xfrm>
          <a:prstGeom prst="rect">
            <a:avLst/>
          </a:prstGeom>
          <a:noFill/>
        </p:spPr>
        <p:txBody>
          <a:bodyPr wrap="square" rtlCol="0">
            <a:spAutoFit/>
          </a:bodyPr>
          <a:lstStyle/>
          <a:p>
            <a:r>
              <a:rPr lang="en-US" sz="2800" b="1" dirty="0">
                <a:solidFill>
                  <a:srgbClr val="EE5859"/>
                </a:solidFill>
                <a:latin typeface="Arial Narrow" panose="020B0606020202030204" pitchFamily="34" charset="0"/>
              </a:rPr>
              <a:t>60%</a:t>
            </a:r>
            <a:r>
              <a:rPr lang="en-US" sz="1400" b="1" dirty="0">
                <a:solidFill>
                  <a:srgbClr val="58585A"/>
                </a:solidFill>
                <a:latin typeface="Arial Narrow" panose="020B0606020202030204" pitchFamily="34" charset="0"/>
              </a:rPr>
              <a:t> </a:t>
            </a:r>
            <a:r>
              <a:rPr lang="en-US" sz="1500" b="1" dirty="0">
                <a:solidFill>
                  <a:srgbClr val="58585A"/>
                </a:solidFill>
                <a:latin typeface="Arial Narrow" panose="020B0606020202030204" pitchFamily="34" charset="0"/>
              </a:rPr>
              <a:t>of households in the Gaza Strip </a:t>
            </a:r>
            <a:r>
              <a:rPr lang="en-US" sz="1500" b="1" dirty="0" smtClean="0">
                <a:solidFill>
                  <a:srgbClr val="58585A"/>
                </a:solidFill>
                <a:latin typeface="Arial Narrow" panose="020B0606020202030204" pitchFamily="34" charset="0"/>
              </a:rPr>
              <a:t>reported </a:t>
            </a:r>
            <a:r>
              <a:rPr lang="en-US" sz="1500" b="1" dirty="0">
                <a:solidFill>
                  <a:srgbClr val="58585A"/>
                </a:solidFill>
                <a:latin typeface="Arial Narrow" panose="020B0606020202030204" pitchFamily="34" charset="0"/>
              </a:rPr>
              <a:t>that at least one member needed to access health services in the 3 months prior to data collection</a:t>
            </a:r>
            <a:endParaRPr lang="en-US" sz="1500" b="1" dirty="0">
              <a:latin typeface="Arial Narrow" panose="020B0606020202030204" pitchFamily="34" charset="0"/>
            </a:endParaRPr>
          </a:p>
        </p:txBody>
      </p:sp>
      <p:sp>
        <p:nvSpPr>
          <p:cNvPr id="38" name="TextBox 37">
            <a:extLst>
              <a:ext uri="{FF2B5EF4-FFF2-40B4-BE49-F238E27FC236}">
                <a16:creationId xmlns:a16="http://schemas.microsoft.com/office/drawing/2014/main" id="{DFA12B6C-7F2D-9D41-BB75-AF101D8C9FDB}"/>
              </a:ext>
            </a:extLst>
          </p:cNvPr>
          <p:cNvSpPr txBox="1"/>
          <p:nvPr/>
        </p:nvSpPr>
        <p:spPr>
          <a:xfrm>
            <a:off x="289597" y="1320026"/>
            <a:ext cx="3193191" cy="400110"/>
          </a:xfrm>
          <a:prstGeom prst="rect">
            <a:avLst/>
          </a:prstGeom>
          <a:noFill/>
        </p:spPr>
        <p:txBody>
          <a:bodyPr wrap="square" rtlCol="0">
            <a:spAutoFit/>
          </a:bodyPr>
          <a:lstStyle/>
          <a:p>
            <a:r>
              <a:rPr lang="fr-FR" sz="2000" b="1" dirty="0">
                <a:solidFill>
                  <a:srgbClr val="58585A"/>
                </a:solidFill>
                <a:latin typeface="Arial Narrow" panose="020B0606020202030204" pitchFamily="34" charset="0"/>
              </a:rPr>
              <a:t>Psychosocial </a:t>
            </a:r>
            <a:r>
              <a:rPr lang="fr-FR" sz="2000" b="1" dirty="0" err="1">
                <a:solidFill>
                  <a:srgbClr val="58585A"/>
                </a:solidFill>
                <a:latin typeface="Arial Narrow" panose="020B0606020202030204" pitchFamily="34" charset="0"/>
              </a:rPr>
              <a:t>Distress</a:t>
            </a:r>
            <a:r>
              <a:rPr lang="fr-FR" sz="2000" b="1" dirty="0">
                <a:solidFill>
                  <a:srgbClr val="58585A"/>
                </a:solidFill>
                <a:latin typeface="Arial Narrow" panose="020B0606020202030204" pitchFamily="34" charset="0"/>
              </a:rPr>
              <a:t>:</a:t>
            </a:r>
            <a:endParaRPr lang="en-US" sz="2000" b="1" dirty="0">
              <a:solidFill>
                <a:srgbClr val="58585A"/>
              </a:solidFill>
              <a:latin typeface="Arial Narrow" panose="020B0606020202030204" pitchFamily="34" charset="0"/>
            </a:endParaRPr>
          </a:p>
        </p:txBody>
      </p:sp>
      <p:sp>
        <p:nvSpPr>
          <p:cNvPr id="40" name="TextBox 39">
            <a:extLst>
              <a:ext uri="{FF2B5EF4-FFF2-40B4-BE49-F238E27FC236}">
                <a16:creationId xmlns:a16="http://schemas.microsoft.com/office/drawing/2014/main" id="{EF08AC10-AD0F-3A49-BF97-229E61D015CB}"/>
              </a:ext>
            </a:extLst>
          </p:cNvPr>
          <p:cNvSpPr txBox="1"/>
          <p:nvPr/>
        </p:nvSpPr>
        <p:spPr>
          <a:xfrm>
            <a:off x="4804090" y="1320026"/>
            <a:ext cx="3193191" cy="400110"/>
          </a:xfrm>
          <a:prstGeom prst="rect">
            <a:avLst/>
          </a:prstGeom>
          <a:noFill/>
        </p:spPr>
        <p:txBody>
          <a:bodyPr wrap="square" rtlCol="0">
            <a:spAutoFit/>
          </a:bodyPr>
          <a:lstStyle/>
          <a:p>
            <a:r>
              <a:rPr lang="fr-FR" sz="2000" b="1" dirty="0">
                <a:solidFill>
                  <a:srgbClr val="58585A"/>
                </a:solidFill>
                <a:latin typeface="Arial Narrow" panose="020B0606020202030204" pitchFamily="34" charset="0"/>
              </a:rPr>
              <a:t>Access to </a:t>
            </a:r>
            <a:r>
              <a:rPr lang="fr-FR" sz="2000" b="1" dirty="0" err="1">
                <a:solidFill>
                  <a:srgbClr val="58585A"/>
                </a:solidFill>
                <a:latin typeface="Arial Narrow" panose="020B0606020202030204" pitchFamily="34" charset="0"/>
              </a:rPr>
              <a:t>Health</a:t>
            </a:r>
            <a:r>
              <a:rPr lang="fr-FR" sz="2000" b="1" dirty="0">
                <a:solidFill>
                  <a:srgbClr val="58585A"/>
                </a:solidFill>
                <a:latin typeface="Arial Narrow" panose="020B0606020202030204" pitchFamily="34" charset="0"/>
              </a:rPr>
              <a:t> Services:</a:t>
            </a:r>
            <a:endParaRPr lang="en-US" sz="2000" b="1" dirty="0">
              <a:solidFill>
                <a:srgbClr val="58585A"/>
              </a:solidFill>
              <a:latin typeface="Arial Narrow" panose="020B0606020202030204" pitchFamily="34" charset="0"/>
            </a:endParaRPr>
          </a:p>
        </p:txBody>
      </p:sp>
      <p:sp>
        <p:nvSpPr>
          <p:cNvPr id="41" name="TextBox 40">
            <a:extLst>
              <a:ext uri="{FF2B5EF4-FFF2-40B4-BE49-F238E27FC236}">
                <a16:creationId xmlns:a16="http://schemas.microsoft.com/office/drawing/2014/main" id="{CC96511B-5253-4F44-B1B4-44E160213144}"/>
              </a:ext>
            </a:extLst>
          </p:cNvPr>
          <p:cNvSpPr txBox="1"/>
          <p:nvPr/>
        </p:nvSpPr>
        <p:spPr>
          <a:xfrm>
            <a:off x="4911666" y="3080223"/>
            <a:ext cx="4232334" cy="861774"/>
          </a:xfrm>
          <a:prstGeom prst="rect">
            <a:avLst/>
          </a:prstGeom>
          <a:noFill/>
        </p:spPr>
        <p:txBody>
          <a:bodyPr wrap="square" rtlCol="0">
            <a:spAutoFit/>
          </a:bodyPr>
          <a:lstStyle/>
          <a:p>
            <a:r>
              <a:rPr lang="en-US" sz="1600" dirty="0">
                <a:solidFill>
                  <a:srgbClr val="58585A"/>
                </a:solidFill>
                <a:latin typeface="Arial Narrow" panose="020B0606020202030204" pitchFamily="34" charset="0"/>
              </a:rPr>
              <a:t>Among the households that needed to access health services, </a:t>
            </a:r>
            <a:r>
              <a:rPr lang="en-US" b="1" dirty="0">
                <a:solidFill>
                  <a:srgbClr val="FF0000"/>
                </a:solidFill>
                <a:latin typeface="Arial Narrow" panose="020B0606020202030204" pitchFamily="34" charset="0"/>
              </a:rPr>
              <a:t>27%</a:t>
            </a:r>
            <a:r>
              <a:rPr lang="en-US" sz="1600" dirty="0">
                <a:solidFill>
                  <a:srgbClr val="58585A"/>
                </a:solidFill>
                <a:latin typeface="Arial Narrow" panose="020B0606020202030204" pitchFamily="34" charset="0"/>
              </a:rPr>
              <a:t> reported facing </a:t>
            </a:r>
            <a:r>
              <a:rPr lang="en-US" sz="1600" b="1" dirty="0">
                <a:solidFill>
                  <a:srgbClr val="58585A"/>
                </a:solidFill>
                <a:latin typeface="Arial Narrow" panose="020B0606020202030204" pitchFamily="34" charset="0"/>
              </a:rPr>
              <a:t>access barriers </a:t>
            </a:r>
            <a:r>
              <a:rPr lang="en-US" sz="1400" dirty="0">
                <a:solidFill>
                  <a:srgbClr val="58585A"/>
                </a:solidFill>
                <a:latin typeface="Arial Narrow" panose="020B0606020202030204" pitchFamily="34" charset="0"/>
              </a:rPr>
              <a:t>(20% in the West Bank). </a:t>
            </a:r>
            <a:endParaRPr lang="en-US" sz="1400" dirty="0">
              <a:latin typeface="Arial Narrow" panose="020B0606020202030204" pitchFamily="34" charset="0"/>
            </a:endParaRPr>
          </a:p>
        </p:txBody>
      </p:sp>
      <p:sp>
        <p:nvSpPr>
          <p:cNvPr id="44" name="TextBox 43">
            <a:extLst>
              <a:ext uri="{FF2B5EF4-FFF2-40B4-BE49-F238E27FC236}">
                <a16:creationId xmlns:a16="http://schemas.microsoft.com/office/drawing/2014/main" id="{1564724D-C33C-DC4A-9783-429F5BFADA2A}"/>
              </a:ext>
            </a:extLst>
          </p:cNvPr>
          <p:cNvSpPr txBox="1"/>
          <p:nvPr/>
        </p:nvSpPr>
        <p:spPr>
          <a:xfrm>
            <a:off x="310082" y="6055319"/>
            <a:ext cx="7684169" cy="246221"/>
          </a:xfrm>
          <a:prstGeom prst="rect">
            <a:avLst/>
          </a:prstGeom>
          <a:noFill/>
        </p:spPr>
        <p:txBody>
          <a:bodyPr wrap="square" rtlCol="0">
            <a:spAutoFit/>
          </a:bodyPr>
          <a:lstStyle/>
          <a:p>
            <a:r>
              <a:rPr lang="en-GB" sz="1000" dirty="0">
                <a:solidFill>
                  <a:srgbClr val="58585A"/>
                </a:solidFill>
                <a:latin typeface="Arial Narrow" panose="020B0606020202030204" pitchFamily="34" charset="0"/>
              </a:rPr>
              <a:t>* As a percentage of HHs that reported facing access barriers when trying to access health services in the 3 months before data collection</a:t>
            </a:r>
          </a:p>
        </p:txBody>
      </p:sp>
      <p:sp>
        <p:nvSpPr>
          <p:cNvPr id="45" name="Text Placeholder 3">
            <a:extLst>
              <a:ext uri="{FF2B5EF4-FFF2-40B4-BE49-F238E27FC236}">
                <a16:creationId xmlns:a16="http://schemas.microsoft.com/office/drawing/2014/main" id="{1C825AF1-471A-FA44-87F6-48EB47928676}"/>
              </a:ext>
            </a:extLst>
          </p:cNvPr>
          <p:cNvSpPr txBox="1">
            <a:spLocks/>
          </p:cNvSpPr>
          <p:nvPr/>
        </p:nvSpPr>
        <p:spPr>
          <a:xfrm>
            <a:off x="4919036" y="4064691"/>
            <a:ext cx="4232333" cy="861443"/>
          </a:xfrm>
          <a:prstGeom prst="rect">
            <a:avLst/>
          </a:prstGeom>
        </p:spPr>
        <p:txBody>
          <a:bodyPr/>
          <a:lstStyle>
            <a:lvl1pPr marL="0" indent="0" algn="l" defTabSz="914400" rtl="0" eaLnBrk="1" latinLnBrk="0" hangingPunct="1">
              <a:lnSpc>
                <a:spcPts val="1500"/>
              </a:lnSpc>
              <a:spcBef>
                <a:spcPts val="1000"/>
              </a:spcBef>
              <a:buFont typeface="Arial" panose="020B0604020202020204" pitchFamily="34" charset="0"/>
              <a:buNone/>
              <a:defRPr sz="1300" kern="1200" baseline="0">
                <a:solidFill>
                  <a:srgbClr val="58585A"/>
                </a:solidFill>
                <a:latin typeface="Arial Narrow" panose="020B06060202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1500" dirty="0"/>
              <a:t>The most commonly reported barriers were the </a:t>
            </a:r>
            <a:r>
              <a:rPr lang="en-US" sz="1500" b="1" dirty="0"/>
              <a:t>cost of services/medicine being too high </a:t>
            </a:r>
            <a:r>
              <a:rPr lang="en-US" sz="1500" dirty="0"/>
              <a:t>(64%* in the Gaza Strip and 64%* in the West Bank), no medicine being available at the facility/pharmacy (29%* in the Gaza Strip and 40%* in the West Bank), required treatment not available at the health facility (21%* in the Gaza Strip and 14%* in the West Bank). </a:t>
            </a:r>
          </a:p>
          <a:p>
            <a:endParaRPr lang="en-US" sz="1400" dirty="0"/>
          </a:p>
          <a:p>
            <a:endParaRPr lang="en-US" sz="2000" b="1" dirty="0">
              <a:solidFill>
                <a:srgbClr val="EE5859"/>
              </a:solidFill>
            </a:endParaRPr>
          </a:p>
        </p:txBody>
      </p:sp>
    </p:spTree>
    <p:extLst>
      <p:ext uri="{BB962C8B-B14F-4D97-AF65-F5344CB8AC3E}">
        <p14:creationId xmlns:p14="http://schemas.microsoft.com/office/powerpoint/2010/main" val="9058519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s-ES" dirty="0"/>
              <a:t>4</a:t>
            </a:r>
          </a:p>
        </p:txBody>
      </p:sp>
      <p:sp>
        <p:nvSpPr>
          <p:cNvPr id="3" name="Subtitle 2"/>
          <p:cNvSpPr>
            <a:spLocks noGrp="1"/>
          </p:cNvSpPr>
          <p:nvPr>
            <p:ph type="subTitle" idx="1"/>
          </p:nvPr>
        </p:nvSpPr>
        <p:spPr>
          <a:xfrm>
            <a:off x="4439823" y="2285560"/>
            <a:ext cx="4013061" cy="1743959"/>
          </a:xfrm>
        </p:spPr>
        <p:txBody>
          <a:bodyPr/>
          <a:lstStyle/>
          <a:p>
            <a:r>
              <a:rPr lang="de-CH" sz="4000" dirty="0"/>
              <a:t>OPT MSNA</a:t>
            </a:r>
          </a:p>
          <a:p>
            <a:r>
              <a:rPr lang="de-CH" dirty="0"/>
              <a:t>KEY TAKE-AWAY MESSAGES</a:t>
            </a:r>
            <a:endParaRPr lang="es-ES" dirty="0"/>
          </a:p>
        </p:txBody>
      </p:sp>
    </p:spTree>
    <p:extLst>
      <p:ext uri="{BB962C8B-B14F-4D97-AF65-F5344CB8AC3E}">
        <p14:creationId xmlns:p14="http://schemas.microsoft.com/office/powerpoint/2010/main" val="1535847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28B8E7-EF6A-D944-9532-B066506C83AB}"/>
              </a:ext>
            </a:extLst>
          </p:cNvPr>
          <p:cNvSpPr>
            <a:spLocks noGrp="1"/>
          </p:cNvSpPr>
          <p:nvPr>
            <p:ph type="ctrTitle"/>
          </p:nvPr>
        </p:nvSpPr>
        <p:spPr>
          <a:xfrm>
            <a:off x="255375" y="1138386"/>
            <a:ext cx="3373260" cy="2501153"/>
          </a:xfrm>
        </p:spPr>
        <p:txBody>
          <a:bodyPr/>
          <a:lstStyle/>
          <a:p>
            <a:r>
              <a:rPr lang="en-GB" sz="4000" dirty="0"/>
              <a:t>MSNA ANALYSIS FINDINGS</a:t>
            </a:r>
          </a:p>
        </p:txBody>
      </p:sp>
      <p:sp>
        <p:nvSpPr>
          <p:cNvPr id="3" name="Subtitle 2">
            <a:extLst>
              <a:ext uri="{FF2B5EF4-FFF2-40B4-BE49-F238E27FC236}">
                <a16:creationId xmlns:a16="http://schemas.microsoft.com/office/drawing/2014/main" id="{FCAC1EB4-71C9-2D45-A0AC-3059B71C96BD}"/>
              </a:ext>
            </a:extLst>
          </p:cNvPr>
          <p:cNvSpPr>
            <a:spLocks noGrp="1"/>
          </p:cNvSpPr>
          <p:nvPr>
            <p:ph type="subTitle" idx="1"/>
          </p:nvPr>
        </p:nvSpPr>
        <p:spPr>
          <a:xfrm>
            <a:off x="255375" y="3747409"/>
            <a:ext cx="2941487" cy="525931"/>
          </a:xfrm>
        </p:spPr>
        <p:txBody>
          <a:bodyPr/>
          <a:lstStyle/>
          <a:p>
            <a:r>
              <a:rPr lang="en-GB" sz="2400" dirty="0"/>
              <a:t>KEY TAKE-AWAY MESSAGES</a:t>
            </a:r>
          </a:p>
        </p:txBody>
      </p:sp>
      <p:sp>
        <p:nvSpPr>
          <p:cNvPr id="5" name="Text Placeholder 4">
            <a:extLst>
              <a:ext uri="{FF2B5EF4-FFF2-40B4-BE49-F238E27FC236}">
                <a16:creationId xmlns:a16="http://schemas.microsoft.com/office/drawing/2014/main" id="{EFD86224-ECCE-4243-B1A5-D395F805A1CC}"/>
              </a:ext>
            </a:extLst>
          </p:cNvPr>
          <p:cNvSpPr>
            <a:spLocks noGrp="1"/>
          </p:cNvSpPr>
          <p:nvPr>
            <p:ph type="body" sz="quarter" idx="14"/>
          </p:nvPr>
        </p:nvSpPr>
        <p:spPr>
          <a:xfrm>
            <a:off x="4712919" y="536771"/>
            <a:ext cx="4175706" cy="778053"/>
          </a:xfrm>
        </p:spPr>
        <p:txBody>
          <a:bodyPr/>
          <a:lstStyle/>
          <a:p>
            <a:r>
              <a:rPr lang="en-GB" dirty="0"/>
              <a:t>Many of the issues identified through the MSNA are directly or indirectly linked to a lack of livelihood opportunities which increases people’s aid dependency and their reliance on negative coping strategies to afford basic needs.  </a:t>
            </a:r>
          </a:p>
        </p:txBody>
      </p:sp>
      <p:sp>
        <p:nvSpPr>
          <p:cNvPr id="7" name="Text Placeholder 6">
            <a:extLst>
              <a:ext uri="{FF2B5EF4-FFF2-40B4-BE49-F238E27FC236}">
                <a16:creationId xmlns:a16="http://schemas.microsoft.com/office/drawing/2014/main" id="{654BE5B8-01E2-5D47-9477-D346D27348C1}"/>
              </a:ext>
            </a:extLst>
          </p:cNvPr>
          <p:cNvSpPr>
            <a:spLocks noGrp="1"/>
          </p:cNvSpPr>
          <p:nvPr>
            <p:ph type="body" sz="quarter" idx="16"/>
          </p:nvPr>
        </p:nvSpPr>
        <p:spPr>
          <a:xfrm>
            <a:off x="4712735" y="1609868"/>
            <a:ext cx="4175706" cy="778053"/>
          </a:xfrm>
        </p:spPr>
        <p:txBody>
          <a:bodyPr/>
          <a:lstStyle/>
          <a:p>
            <a:r>
              <a:rPr lang="en-GB" dirty="0"/>
              <a:t>Although the severity of core sectoral needs appears to be </a:t>
            </a:r>
            <a:r>
              <a:rPr lang="en-GB" dirty="0" smtClean="0"/>
              <a:t>lower </a:t>
            </a:r>
            <a:r>
              <a:rPr lang="en-GB" dirty="0"/>
              <a:t>than in many other humanitarian contexts, the aid dependency in the oPt (particularly in Gaza) is almost unparalleled and creates a very fragile stability.</a:t>
            </a:r>
          </a:p>
        </p:txBody>
      </p:sp>
      <p:pic>
        <p:nvPicPr>
          <p:cNvPr id="4" name="Picture Placeholder 3">
            <a:extLst>
              <a:ext uri="{FF2B5EF4-FFF2-40B4-BE49-F238E27FC236}">
                <a16:creationId xmlns:a16="http://schemas.microsoft.com/office/drawing/2014/main" id="{083D0078-7F68-FC47-8A07-E69D69747585}"/>
              </a:ext>
            </a:extLst>
          </p:cNvPr>
          <p:cNvPicPr>
            <a:picLocks noGrp="1" noChangeAspect="1"/>
          </p:cNvPicPr>
          <p:nvPr>
            <p:ph type="pic" sz="quarter" idx="17"/>
          </p:nvPr>
        </p:nvPicPr>
        <p:blipFill>
          <a:blip r:embed="rId3">
            <a:duotone>
              <a:schemeClr val="accent3">
                <a:shade val="45000"/>
                <a:satMod val="135000"/>
              </a:schemeClr>
              <a:prstClr val="white"/>
            </a:duotone>
          </a:blip>
          <a:srcRect/>
          <a:stretch>
            <a:fillRect/>
          </a:stretch>
        </p:blipFill>
        <p:spPr>
          <a:xfrm>
            <a:off x="3937511" y="1517597"/>
            <a:ext cx="800735" cy="663575"/>
          </a:xfrm>
          <a:prstGeom prst="rect">
            <a:avLst/>
          </a:prstGeom>
        </p:spPr>
      </p:pic>
      <p:sp>
        <p:nvSpPr>
          <p:cNvPr id="9" name="Text Placeholder 8">
            <a:extLst>
              <a:ext uri="{FF2B5EF4-FFF2-40B4-BE49-F238E27FC236}">
                <a16:creationId xmlns:a16="http://schemas.microsoft.com/office/drawing/2014/main" id="{25E62D67-CCCE-EA4A-88A4-83F901A31E5E}"/>
              </a:ext>
            </a:extLst>
          </p:cNvPr>
          <p:cNvSpPr>
            <a:spLocks noGrp="1"/>
          </p:cNvSpPr>
          <p:nvPr>
            <p:ph type="body" sz="quarter" idx="18"/>
          </p:nvPr>
        </p:nvSpPr>
        <p:spPr>
          <a:xfrm>
            <a:off x="4712734" y="2859134"/>
            <a:ext cx="4175706" cy="778053"/>
          </a:xfrm>
        </p:spPr>
        <p:txBody>
          <a:bodyPr/>
          <a:lstStyle/>
          <a:p>
            <a:r>
              <a:rPr lang="en-GB" dirty="0"/>
              <a:t>Even though a relatively large number of households appears to be meeting their very basic needs, a high percentage of them are employing negative coping mechanisms (e.g. taking on debt) in order to meet those basic needs, which again invertedly increases their vulnerabilities.</a:t>
            </a:r>
          </a:p>
        </p:txBody>
      </p:sp>
      <p:pic>
        <p:nvPicPr>
          <p:cNvPr id="19" name="Picture Placeholder 18">
            <a:extLst>
              <a:ext uri="{FF2B5EF4-FFF2-40B4-BE49-F238E27FC236}">
                <a16:creationId xmlns:a16="http://schemas.microsoft.com/office/drawing/2014/main" id="{CEB6EF0C-E93E-0E4B-B881-D9FCD5D7D2D9}"/>
              </a:ext>
            </a:extLst>
          </p:cNvPr>
          <p:cNvPicPr>
            <a:picLocks noGrp="1" noChangeAspect="1"/>
          </p:cNvPicPr>
          <p:nvPr>
            <p:ph type="pic" sz="quarter" idx="19"/>
          </p:nvPr>
        </p:nvPicPr>
        <p:blipFill>
          <a:blip r:embed="rId4">
            <a:duotone>
              <a:schemeClr val="accent3">
                <a:shade val="45000"/>
                <a:satMod val="135000"/>
              </a:schemeClr>
              <a:prstClr val="white"/>
            </a:duotone>
          </a:blip>
          <a:srcRect/>
          <a:stretch>
            <a:fillRect/>
          </a:stretch>
        </p:blipFill>
        <p:spPr>
          <a:xfrm>
            <a:off x="3937511" y="2766863"/>
            <a:ext cx="800735" cy="663575"/>
          </a:xfrm>
          <a:prstGeom prst="rect">
            <a:avLst/>
          </a:prstGeom>
        </p:spPr>
      </p:pic>
      <p:sp>
        <p:nvSpPr>
          <p:cNvPr id="11" name="Text Placeholder 10">
            <a:extLst>
              <a:ext uri="{FF2B5EF4-FFF2-40B4-BE49-F238E27FC236}">
                <a16:creationId xmlns:a16="http://schemas.microsoft.com/office/drawing/2014/main" id="{1DE2C032-1E87-6E47-A02A-C53DFAF2EE51}"/>
              </a:ext>
            </a:extLst>
          </p:cNvPr>
          <p:cNvSpPr>
            <a:spLocks noGrp="1"/>
          </p:cNvSpPr>
          <p:nvPr>
            <p:ph type="body" sz="quarter" idx="20"/>
          </p:nvPr>
        </p:nvSpPr>
        <p:spPr>
          <a:xfrm>
            <a:off x="4712550" y="5415315"/>
            <a:ext cx="4175705" cy="778053"/>
          </a:xfrm>
        </p:spPr>
        <p:txBody>
          <a:bodyPr/>
          <a:lstStyle/>
          <a:p>
            <a:r>
              <a:rPr lang="en-GB" dirty="0"/>
              <a:t>The health and livelihoods impact of COVID-19 as well as the persisting level of instability are amplifying existing needs and creating new ones across all sectors. </a:t>
            </a:r>
          </a:p>
        </p:txBody>
      </p:sp>
      <p:sp>
        <p:nvSpPr>
          <p:cNvPr id="13" name="Text Placeholder 12">
            <a:extLst>
              <a:ext uri="{FF2B5EF4-FFF2-40B4-BE49-F238E27FC236}">
                <a16:creationId xmlns:a16="http://schemas.microsoft.com/office/drawing/2014/main" id="{C206EB5D-18FC-CA45-8A8A-0CCD76A7EEF7}"/>
              </a:ext>
            </a:extLst>
          </p:cNvPr>
          <p:cNvSpPr>
            <a:spLocks noGrp="1"/>
          </p:cNvSpPr>
          <p:nvPr>
            <p:ph type="body" sz="quarter" idx="22"/>
          </p:nvPr>
        </p:nvSpPr>
        <p:spPr>
          <a:xfrm>
            <a:off x="4712735" y="1207691"/>
            <a:ext cx="3618632" cy="437765"/>
          </a:xfrm>
        </p:spPr>
        <p:txBody>
          <a:bodyPr/>
          <a:lstStyle/>
          <a:p>
            <a:r>
              <a:rPr lang="en-GB" dirty="0"/>
              <a:t>High degree of aid dependency</a:t>
            </a:r>
          </a:p>
        </p:txBody>
      </p:sp>
      <p:sp>
        <p:nvSpPr>
          <p:cNvPr id="14" name="Text Placeholder 13">
            <a:extLst>
              <a:ext uri="{FF2B5EF4-FFF2-40B4-BE49-F238E27FC236}">
                <a16:creationId xmlns:a16="http://schemas.microsoft.com/office/drawing/2014/main" id="{3CD34C81-C226-5141-B7A6-8764DFAB44A0}"/>
              </a:ext>
            </a:extLst>
          </p:cNvPr>
          <p:cNvSpPr>
            <a:spLocks noGrp="1"/>
          </p:cNvSpPr>
          <p:nvPr>
            <p:ph type="body" sz="quarter" idx="23"/>
          </p:nvPr>
        </p:nvSpPr>
        <p:spPr>
          <a:xfrm>
            <a:off x="4712642" y="2451929"/>
            <a:ext cx="3618632" cy="437765"/>
          </a:xfrm>
        </p:spPr>
        <p:txBody>
          <a:bodyPr/>
          <a:lstStyle/>
          <a:p>
            <a:r>
              <a:rPr lang="en-GB" dirty="0"/>
              <a:t>Reliance on negative coping mechanisms to meet basic needs</a:t>
            </a:r>
          </a:p>
        </p:txBody>
      </p:sp>
      <p:sp>
        <p:nvSpPr>
          <p:cNvPr id="15" name="Text Placeholder 14">
            <a:extLst>
              <a:ext uri="{FF2B5EF4-FFF2-40B4-BE49-F238E27FC236}">
                <a16:creationId xmlns:a16="http://schemas.microsoft.com/office/drawing/2014/main" id="{36FC36FF-6321-3145-AD0B-458F8ADC3844}"/>
              </a:ext>
            </a:extLst>
          </p:cNvPr>
          <p:cNvSpPr>
            <a:spLocks noGrp="1"/>
          </p:cNvSpPr>
          <p:nvPr>
            <p:ph type="body" sz="quarter" idx="24"/>
          </p:nvPr>
        </p:nvSpPr>
        <p:spPr>
          <a:xfrm>
            <a:off x="4712458" y="5029929"/>
            <a:ext cx="3938084" cy="437765"/>
          </a:xfrm>
        </p:spPr>
        <p:txBody>
          <a:bodyPr/>
          <a:lstStyle/>
          <a:p>
            <a:r>
              <a:rPr lang="en-GB" dirty="0"/>
              <a:t>Humanitarian needs compounded by COVID-19 and recurring flare-ups of violence</a:t>
            </a:r>
          </a:p>
        </p:txBody>
      </p:sp>
      <p:sp>
        <p:nvSpPr>
          <p:cNvPr id="16" name="Text Placeholder 15">
            <a:extLst>
              <a:ext uri="{FF2B5EF4-FFF2-40B4-BE49-F238E27FC236}">
                <a16:creationId xmlns:a16="http://schemas.microsoft.com/office/drawing/2014/main" id="{F271B4C4-1C9C-1445-B42D-86BC1C30CEB0}"/>
              </a:ext>
            </a:extLst>
          </p:cNvPr>
          <p:cNvSpPr>
            <a:spLocks noGrp="1"/>
          </p:cNvSpPr>
          <p:nvPr>
            <p:ph type="body" sz="quarter" idx="25"/>
          </p:nvPr>
        </p:nvSpPr>
        <p:spPr>
          <a:xfrm>
            <a:off x="4712827" y="144106"/>
            <a:ext cx="3938084" cy="437765"/>
          </a:xfrm>
        </p:spPr>
        <p:txBody>
          <a:bodyPr/>
          <a:lstStyle/>
          <a:p>
            <a:r>
              <a:rPr lang="en-GB" dirty="0"/>
              <a:t>Livelihoods one of the main drivers of needs </a:t>
            </a:r>
          </a:p>
        </p:txBody>
      </p:sp>
      <p:pic>
        <p:nvPicPr>
          <p:cNvPr id="17" name="Picture Placeholder 16">
            <a:extLst>
              <a:ext uri="{FF2B5EF4-FFF2-40B4-BE49-F238E27FC236}">
                <a16:creationId xmlns:a16="http://schemas.microsoft.com/office/drawing/2014/main" id="{F721751B-F986-474A-A5FF-CEE97D8C555A}"/>
              </a:ext>
            </a:extLst>
          </p:cNvPr>
          <p:cNvPicPr>
            <a:picLocks noGrp="1" noChangeAspect="1"/>
          </p:cNvPicPr>
          <p:nvPr>
            <p:ph type="pic" sz="quarter" idx="15"/>
          </p:nvPr>
        </p:nvPicPr>
        <p:blipFill>
          <a:blip r:embed="rId5">
            <a:duotone>
              <a:schemeClr val="accent3">
                <a:shade val="45000"/>
                <a:satMod val="135000"/>
              </a:schemeClr>
              <a:prstClr val="white"/>
            </a:duotone>
            <a:extLst>
              <a:ext uri="{BEBA8EAE-BF5A-486C-A8C5-ECC9F3942E4B}">
                <a14:imgProps xmlns:a14="http://schemas.microsoft.com/office/drawing/2010/main">
                  <a14:imgLayer r:embed="rId6">
                    <a14:imgEffect>
                      <a14:brightnessContrast bright="-40000" contrast="-40000"/>
                    </a14:imgEffect>
                  </a14:imgLayer>
                </a14:imgProps>
              </a:ext>
            </a:extLst>
          </a:blip>
          <a:srcRect/>
          <a:stretch>
            <a:fillRect/>
          </a:stretch>
        </p:blipFill>
        <p:spPr>
          <a:xfrm>
            <a:off x="3937696" y="444500"/>
            <a:ext cx="800735" cy="663575"/>
          </a:xfrm>
          <a:prstGeom prst="rect">
            <a:avLst/>
          </a:prstGeom>
        </p:spPr>
      </p:pic>
      <p:pic>
        <p:nvPicPr>
          <p:cNvPr id="18" name="Picture Placeholder 17">
            <a:extLst>
              <a:ext uri="{FF2B5EF4-FFF2-40B4-BE49-F238E27FC236}">
                <a16:creationId xmlns:a16="http://schemas.microsoft.com/office/drawing/2014/main" id="{AE838B23-79C0-C34B-B632-808CB86C9976}"/>
              </a:ext>
            </a:extLst>
          </p:cNvPr>
          <p:cNvPicPr>
            <a:picLocks noGrp="1" noChangeAspect="1"/>
          </p:cNvPicPr>
          <p:nvPr>
            <p:ph type="pic" sz="quarter" idx="21"/>
          </p:nvPr>
        </p:nvPicPr>
        <p:blipFill>
          <a:blip r:embed="rId7">
            <a:duotone>
              <a:schemeClr val="accent3">
                <a:shade val="45000"/>
                <a:satMod val="135000"/>
              </a:schemeClr>
              <a:prstClr val="white"/>
            </a:duotone>
            <a:extLst>
              <a:ext uri="{BEBA8EAE-BF5A-486C-A8C5-ECC9F3942E4B}">
                <a14:imgProps xmlns:a14="http://schemas.microsoft.com/office/drawing/2010/main">
                  <a14:imgLayer r:embed="rId8">
                    <a14:imgEffect>
                      <a14:brightnessContrast bright="-40000" contrast="-40000"/>
                    </a14:imgEffect>
                  </a14:imgLayer>
                </a14:imgProps>
              </a:ext>
            </a:extLst>
          </a:blip>
          <a:srcRect/>
          <a:stretch>
            <a:fillRect/>
          </a:stretch>
        </p:blipFill>
        <p:spPr>
          <a:xfrm>
            <a:off x="3937327" y="5246920"/>
            <a:ext cx="800735" cy="663575"/>
          </a:xfrm>
          <a:prstGeom prst="rect">
            <a:avLst/>
          </a:prstGeom>
        </p:spPr>
      </p:pic>
      <p:sp>
        <p:nvSpPr>
          <p:cNvPr id="20" name="Text Placeholder 10">
            <a:extLst>
              <a:ext uri="{FF2B5EF4-FFF2-40B4-BE49-F238E27FC236}">
                <a16:creationId xmlns:a16="http://schemas.microsoft.com/office/drawing/2014/main" id="{F3B4DB4A-68FA-E049-B316-7A6F4E13D610}"/>
              </a:ext>
            </a:extLst>
          </p:cNvPr>
          <p:cNvSpPr txBox="1">
            <a:spLocks/>
          </p:cNvSpPr>
          <p:nvPr/>
        </p:nvSpPr>
        <p:spPr>
          <a:xfrm>
            <a:off x="4712642" y="4027542"/>
            <a:ext cx="4175705" cy="778053"/>
          </a:xfrm>
          <a:prstGeom prst="rect">
            <a:avLst/>
          </a:prstGeom>
        </p:spPr>
        <p:txBody>
          <a:bodyPr/>
          <a:lstStyle>
            <a:lvl1pPr marL="0" indent="0" algn="l" defTabSz="914400" rtl="0" eaLnBrk="1" latinLnBrk="0" hangingPunct="1">
              <a:lnSpc>
                <a:spcPts val="1300"/>
              </a:lnSpc>
              <a:spcBef>
                <a:spcPts val="1000"/>
              </a:spcBef>
              <a:buFont typeface="Arial" panose="020B0604020202020204" pitchFamily="34" charset="0"/>
              <a:buNone/>
              <a:defRPr sz="1100" kern="1200">
                <a:solidFill>
                  <a:srgbClr val="58585A"/>
                </a:solidFill>
                <a:latin typeface="Arial Narrow" panose="020B06060202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High degree of variance in the severity of needs between the Gaza Strip and the West Bank and also between different areas within these two territories. These variances between and within the territories calls for a more area-based response that is tailored to the type and the severity of needs in a given area. </a:t>
            </a:r>
          </a:p>
        </p:txBody>
      </p:sp>
      <p:sp>
        <p:nvSpPr>
          <p:cNvPr id="21" name="Text Placeholder 14">
            <a:extLst>
              <a:ext uri="{FF2B5EF4-FFF2-40B4-BE49-F238E27FC236}">
                <a16:creationId xmlns:a16="http://schemas.microsoft.com/office/drawing/2014/main" id="{49E4753B-8972-6E4C-9816-28609F1A494B}"/>
              </a:ext>
            </a:extLst>
          </p:cNvPr>
          <p:cNvSpPr txBox="1">
            <a:spLocks/>
          </p:cNvSpPr>
          <p:nvPr/>
        </p:nvSpPr>
        <p:spPr>
          <a:xfrm>
            <a:off x="4712550" y="3642156"/>
            <a:ext cx="3938084" cy="437765"/>
          </a:xfrm>
          <a:prstGeom prst="rect">
            <a:avLst/>
          </a:prstGeom>
        </p:spPr>
        <p:txBody>
          <a:bodyPr anchor="b"/>
          <a:lstStyle>
            <a:lvl1pPr marL="0" indent="0" algn="l" defTabSz="914400" rtl="0" eaLnBrk="1" latinLnBrk="0" hangingPunct="1">
              <a:lnSpc>
                <a:spcPct val="90000"/>
              </a:lnSpc>
              <a:spcBef>
                <a:spcPts val="1000"/>
              </a:spcBef>
              <a:buFont typeface="Arial" panose="020B0604020202020204" pitchFamily="34" charset="0"/>
              <a:buNone/>
              <a:defRPr sz="1300" b="1" kern="1200">
                <a:solidFill>
                  <a:srgbClr val="EE5859"/>
                </a:solidFill>
                <a:latin typeface="Arial Narrow" panose="020B06060202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Pockets of extreme severity continue to exist</a:t>
            </a:r>
          </a:p>
        </p:txBody>
      </p:sp>
      <p:pic>
        <p:nvPicPr>
          <p:cNvPr id="6" name="Picture 5">
            <a:extLst>
              <a:ext uri="{FF2B5EF4-FFF2-40B4-BE49-F238E27FC236}">
                <a16:creationId xmlns:a16="http://schemas.microsoft.com/office/drawing/2014/main" id="{74930DCE-C977-DC48-A3BC-51E6C488CFCA}"/>
              </a:ext>
            </a:extLst>
          </p:cNvPr>
          <p:cNvPicPr>
            <a:picLocks noChangeAspect="1"/>
          </p:cNvPicPr>
          <p:nvPr/>
        </p:nvPicPr>
        <p:blipFill>
          <a:blip r:embed="rId9">
            <a:duotone>
              <a:schemeClr val="accent3">
                <a:shade val="45000"/>
                <a:satMod val="135000"/>
              </a:schemeClr>
              <a:prstClr val="white"/>
            </a:duotone>
          </a:blip>
          <a:stretch>
            <a:fillRect/>
          </a:stretch>
        </p:blipFill>
        <p:spPr>
          <a:xfrm>
            <a:off x="3887539" y="3812259"/>
            <a:ext cx="900309" cy="900309"/>
          </a:xfrm>
          <a:prstGeom prst="rect">
            <a:avLst/>
          </a:prstGeom>
        </p:spPr>
      </p:pic>
    </p:spTree>
    <p:extLst>
      <p:ext uri="{BB962C8B-B14F-4D97-AF65-F5344CB8AC3E}">
        <p14:creationId xmlns:p14="http://schemas.microsoft.com/office/powerpoint/2010/main" val="766007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01FCE4-936D-4C83-80B4-9E20FB254158}"/>
              </a:ext>
            </a:extLst>
          </p:cNvPr>
          <p:cNvSpPr>
            <a:spLocks noGrp="1"/>
          </p:cNvSpPr>
          <p:nvPr>
            <p:ph type="ctrTitle"/>
          </p:nvPr>
        </p:nvSpPr>
        <p:spPr>
          <a:xfrm>
            <a:off x="309418" y="266337"/>
            <a:ext cx="8087840" cy="724646"/>
          </a:xfrm>
        </p:spPr>
        <p:txBody>
          <a:bodyPr/>
          <a:lstStyle/>
          <a:p>
            <a:r>
              <a:rPr lang="en-US" sz="3600" dirty="0"/>
              <a:t>Existing Resources</a:t>
            </a:r>
          </a:p>
        </p:txBody>
      </p:sp>
      <p:sp>
        <p:nvSpPr>
          <p:cNvPr id="21" name="TextBox 20">
            <a:extLst>
              <a:ext uri="{FF2B5EF4-FFF2-40B4-BE49-F238E27FC236}">
                <a16:creationId xmlns:a16="http://schemas.microsoft.com/office/drawing/2014/main" id="{D1D809DF-2666-DB4D-9BA8-36CF72D69D01}"/>
              </a:ext>
            </a:extLst>
          </p:cNvPr>
          <p:cNvSpPr txBox="1"/>
          <p:nvPr/>
        </p:nvSpPr>
        <p:spPr>
          <a:xfrm>
            <a:off x="145761" y="1268576"/>
            <a:ext cx="4086605" cy="5047536"/>
          </a:xfrm>
          <a:prstGeom prst="rect">
            <a:avLst/>
          </a:prstGeom>
          <a:noFill/>
        </p:spPr>
        <p:txBody>
          <a:bodyPr wrap="square" rtlCol="0">
            <a:spAutoFit/>
          </a:bodyPr>
          <a:lstStyle/>
          <a:p>
            <a:r>
              <a:rPr lang="en-GB" sz="1400" b="1" dirty="0">
                <a:solidFill>
                  <a:srgbClr val="58585A"/>
                </a:solidFill>
                <a:latin typeface="Arial Narrow" panose="020B0606020202030204" pitchFamily="34" charset="0"/>
                <a:hlinkClick r:id="rId3"/>
              </a:rPr>
              <a:t>Terms of Reference (ToR):</a:t>
            </a:r>
            <a:endParaRPr lang="en-GB" sz="1400" b="1" dirty="0">
              <a:solidFill>
                <a:srgbClr val="58585A"/>
              </a:solidFill>
              <a:latin typeface="Arial Narrow" panose="020B0606020202030204" pitchFamily="34" charset="0"/>
            </a:endParaRPr>
          </a:p>
          <a:p>
            <a:r>
              <a:rPr lang="en-GB" sz="1400" dirty="0">
                <a:solidFill>
                  <a:srgbClr val="58585A"/>
                </a:solidFill>
                <a:latin typeface="Arial Narrow" panose="020B0606020202030204" pitchFamily="34" charset="0"/>
              </a:rPr>
              <a:t>Containing more information about the research design as well as the sampling methodology. </a:t>
            </a:r>
          </a:p>
          <a:p>
            <a:endParaRPr lang="en-GB" sz="1400" b="1" dirty="0">
              <a:solidFill>
                <a:srgbClr val="58585A"/>
              </a:solidFill>
              <a:latin typeface="Arial Narrow" panose="020B0606020202030204" pitchFamily="34" charset="0"/>
            </a:endParaRPr>
          </a:p>
          <a:p>
            <a:r>
              <a:rPr lang="en-GB" sz="1400" b="1" dirty="0">
                <a:solidFill>
                  <a:srgbClr val="58585A"/>
                </a:solidFill>
                <a:latin typeface="Arial Narrow" panose="020B0606020202030204" pitchFamily="34" charset="0"/>
                <a:hlinkClick r:id="rId4"/>
              </a:rPr>
              <a:t>MSNA Dataset: </a:t>
            </a:r>
            <a:endParaRPr lang="en-GB" sz="1400" b="1" dirty="0">
              <a:solidFill>
                <a:srgbClr val="58585A"/>
              </a:solidFill>
              <a:latin typeface="Arial Narrow" panose="020B0606020202030204" pitchFamily="34" charset="0"/>
            </a:endParaRPr>
          </a:p>
          <a:p>
            <a:r>
              <a:rPr lang="en-GB" sz="1400" dirty="0">
                <a:solidFill>
                  <a:srgbClr val="58585A"/>
                </a:solidFill>
                <a:latin typeface="Arial Narrow" panose="020B0606020202030204" pitchFamily="34" charset="0"/>
              </a:rPr>
              <a:t>Containing 1) the questionnaire, 2) the cleaned dataset with all 7,514 </a:t>
            </a:r>
            <a:r>
              <a:rPr lang="en-GB" sz="1400" dirty="0" smtClean="0">
                <a:solidFill>
                  <a:srgbClr val="58585A"/>
                </a:solidFill>
                <a:latin typeface="Arial Narrow" panose="020B0606020202030204" pitchFamily="34" charset="0"/>
              </a:rPr>
              <a:t>household interviews, </a:t>
            </a:r>
            <a:r>
              <a:rPr lang="en-GB" sz="1400" dirty="0">
                <a:solidFill>
                  <a:srgbClr val="58585A"/>
                </a:solidFill>
                <a:latin typeface="Arial Narrow" panose="020B0606020202030204" pitchFamily="34" charset="0"/>
              </a:rPr>
              <a:t>3) the cleaning log and 4) the deletion log</a:t>
            </a:r>
            <a:r>
              <a:rPr lang="en-GB" sz="1400" b="1" dirty="0">
                <a:solidFill>
                  <a:srgbClr val="58585A"/>
                </a:solidFill>
                <a:latin typeface="Arial Narrow" panose="020B0606020202030204" pitchFamily="34" charset="0"/>
              </a:rPr>
              <a:t>. </a:t>
            </a:r>
          </a:p>
          <a:p>
            <a:endParaRPr lang="en-GB" sz="1400" b="1" dirty="0">
              <a:solidFill>
                <a:srgbClr val="58585A"/>
              </a:solidFill>
              <a:latin typeface="Arial Narrow" panose="020B0606020202030204" pitchFamily="34" charset="0"/>
            </a:endParaRPr>
          </a:p>
          <a:p>
            <a:r>
              <a:rPr lang="en-GB" sz="1400" b="1" dirty="0">
                <a:solidFill>
                  <a:srgbClr val="58585A"/>
                </a:solidFill>
                <a:latin typeface="Arial Narrow" panose="020B0606020202030204" pitchFamily="34" charset="0"/>
                <a:hlinkClick r:id="rId5"/>
              </a:rPr>
              <a:t>Preliminary Analysis Findings</a:t>
            </a:r>
            <a:r>
              <a:rPr lang="en-GB" sz="1400" b="1" dirty="0">
                <a:solidFill>
                  <a:srgbClr val="58585A"/>
                </a:solidFill>
                <a:latin typeface="Arial Narrow" panose="020B0606020202030204" pitchFamily="34" charset="0"/>
              </a:rPr>
              <a:t>:</a:t>
            </a:r>
          </a:p>
          <a:p>
            <a:r>
              <a:rPr lang="en-GB" sz="1400" dirty="0">
                <a:solidFill>
                  <a:srgbClr val="58585A"/>
                </a:solidFill>
                <a:latin typeface="Arial Narrow" panose="020B0606020202030204" pitchFamily="34" charset="0"/>
              </a:rPr>
              <a:t>Containing 1) a list of indicators for which analysis findings are presented, 2) analysis findings for 346 pre-selected indicators and different layers of disaggregation (i.e. population groups and geographic)</a:t>
            </a:r>
          </a:p>
          <a:p>
            <a:endParaRPr lang="en-GB" sz="1400" dirty="0">
              <a:solidFill>
                <a:srgbClr val="58585A"/>
              </a:solidFill>
              <a:latin typeface="Arial Narrow" panose="020B0606020202030204" pitchFamily="34" charset="0"/>
            </a:endParaRPr>
          </a:p>
          <a:p>
            <a:r>
              <a:rPr lang="en-GB" sz="1400" b="1" dirty="0">
                <a:solidFill>
                  <a:srgbClr val="58585A"/>
                </a:solidFill>
                <a:latin typeface="Arial Narrow" panose="020B0606020202030204" pitchFamily="34" charset="0"/>
              </a:rPr>
              <a:t>Preliminary Analysis Findings Presentation:</a:t>
            </a:r>
          </a:p>
          <a:p>
            <a:r>
              <a:rPr lang="en-GB" sz="1400" dirty="0">
                <a:solidFill>
                  <a:srgbClr val="58585A"/>
                </a:solidFill>
                <a:latin typeface="Arial Narrow" panose="020B0606020202030204" pitchFamily="34" charset="0"/>
              </a:rPr>
              <a:t>PowerPoint presentation of key cross-sectoral and sectoral MSNA findings. </a:t>
            </a:r>
          </a:p>
          <a:p>
            <a:endParaRPr lang="en-GB" sz="1400" b="1" dirty="0">
              <a:solidFill>
                <a:srgbClr val="58585A"/>
              </a:solidFill>
              <a:latin typeface="Arial Narrow" panose="020B0606020202030204" pitchFamily="34" charset="0"/>
            </a:endParaRPr>
          </a:p>
          <a:p>
            <a:r>
              <a:rPr lang="en-GB" sz="1400" b="1" dirty="0">
                <a:solidFill>
                  <a:srgbClr val="58585A"/>
                </a:solidFill>
                <a:latin typeface="Arial Narrow" panose="020B0606020202030204" pitchFamily="34" charset="0"/>
                <a:hlinkClick r:id="rId6"/>
              </a:rPr>
              <a:t>MSNA Dashboard: </a:t>
            </a:r>
            <a:endParaRPr lang="en-GB" sz="1400" b="1" dirty="0">
              <a:solidFill>
                <a:srgbClr val="58585A"/>
              </a:solidFill>
              <a:latin typeface="Arial Narrow" panose="020B0606020202030204" pitchFamily="34" charset="0"/>
            </a:endParaRPr>
          </a:p>
          <a:p>
            <a:r>
              <a:rPr lang="en-GB" sz="1400" dirty="0">
                <a:solidFill>
                  <a:srgbClr val="58585A"/>
                </a:solidFill>
                <a:latin typeface="Arial Narrow" panose="020B0606020202030204" pitchFamily="34" charset="0"/>
              </a:rPr>
              <a:t>Visualizing analysis findings for 346 pre-selected indicators at the locality- as well as at the governorate-level for different population groups (currently only for Gaza). </a:t>
            </a:r>
          </a:p>
        </p:txBody>
      </p:sp>
      <p:pic>
        <p:nvPicPr>
          <p:cNvPr id="3" name="Picture 2">
            <a:extLst>
              <a:ext uri="{FF2B5EF4-FFF2-40B4-BE49-F238E27FC236}">
                <a16:creationId xmlns:a16="http://schemas.microsoft.com/office/drawing/2014/main" id="{30BD5E22-9720-4545-A64D-4A5AE0529A3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532812" y="3468318"/>
            <a:ext cx="4572000" cy="2761654"/>
          </a:xfrm>
          <a:prstGeom prst="rect">
            <a:avLst/>
          </a:prstGeom>
        </p:spPr>
      </p:pic>
      <p:pic>
        <p:nvPicPr>
          <p:cNvPr id="4" name="Picture 3">
            <a:extLst>
              <a:ext uri="{FF2B5EF4-FFF2-40B4-BE49-F238E27FC236}">
                <a16:creationId xmlns:a16="http://schemas.microsoft.com/office/drawing/2014/main" id="{D5982068-9EDE-1A4A-863E-CB00B48384A4}"/>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4544159" y="1352238"/>
            <a:ext cx="4523213" cy="1927992"/>
          </a:xfrm>
          <a:prstGeom prst="rect">
            <a:avLst/>
          </a:prstGeom>
        </p:spPr>
      </p:pic>
    </p:spTree>
    <p:extLst>
      <p:ext uri="{BB962C8B-B14F-4D97-AF65-F5344CB8AC3E}">
        <p14:creationId xmlns:p14="http://schemas.microsoft.com/office/powerpoint/2010/main" val="11018752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s-ES" dirty="0"/>
              <a:t>1</a:t>
            </a:r>
          </a:p>
        </p:txBody>
      </p:sp>
      <p:sp>
        <p:nvSpPr>
          <p:cNvPr id="3" name="Subtitle 2"/>
          <p:cNvSpPr>
            <a:spLocks noGrp="1"/>
          </p:cNvSpPr>
          <p:nvPr>
            <p:ph type="subTitle" idx="1"/>
          </p:nvPr>
        </p:nvSpPr>
        <p:spPr>
          <a:xfrm>
            <a:off x="4439823" y="2285560"/>
            <a:ext cx="4013061" cy="1743959"/>
          </a:xfrm>
        </p:spPr>
        <p:txBody>
          <a:bodyPr/>
          <a:lstStyle/>
          <a:p>
            <a:r>
              <a:rPr lang="de-CH" sz="3900" dirty="0"/>
              <a:t>OPT MSNA</a:t>
            </a:r>
          </a:p>
          <a:p>
            <a:r>
              <a:rPr lang="de-CH" dirty="0"/>
              <a:t>METHODOLOGY AND DATA COLLECTION</a:t>
            </a:r>
            <a:endParaRPr lang="es-ES" dirty="0"/>
          </a:p>
        </p:txBody>
      </p:sp>
    </p:spTree>
    <p:extLst>
      <p:ext uri="{BB962C8B-B14F-4D97-AF65-F5344CB8AC3E}">
        <p14:creationId xmlns:p14="http://schemas.microsoft.com/office/powerpoint/2010/main" val="19498442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01FCE4-936D-4C83-80B4-9E20FB254158}"/>
              </a:ext>
            </a:extLst>
          </p:cNvPr>
          <p:cNvSpPr>
            <a:spLocks noGrp="1"/>
          </p:cNvSpPr>
          <p:nvPr>
            <p:ph type="ctrTitle"/>
          </p:nvPr>
        </p:nvSpPr>
        <p:spPr>
          <a:xfrm>
            <a:off x="309418" y="266337"/>
            <a:ext cx="8087840" cy="724646"/>
          </a:xfrm>
        </p:spPr>
        <p:txBody>
          <a:bodyPr/>
          <a:lstStyle/>
          <a:p>
            <a:r>
              <a:rPr lang="en-US" sz="3600" dirty="0"/>
              <a:t>Next Steps: Phase II MSNA</a:t>
            </a:r>
          </a:p>
        </p:txBody>
      </p:sp>
      <p:sp>
        <p:nvSpPr>
          <p:cNvPr id="23" name="TextBox 22">
            <a:extLst>
              <a:ext uri="{FF2B5EF4-FFF2-40B4-BE49-F238E27FC236}">
                <a16:creationId xmlns:a16="http://schemas.microsoft.com/office/drawing/2014/main" id="{42BDF269-A10B-8040-A5CD-F116D46818F7}"/>
              </a:ext>
            </a:extLst>
          </p:cNvPr>
          <p:cNvSpPr txBox="1"/>
          <p:nvPr/>
        </p:nvSpPr>
        <p:spPr>
          <a:xfrm>
            <a:off x="309418" y="1790173"/>
            <a:ext cx="8792534" cy="738664"/>
          </a:xfrm>
          <a:prstGeom prst="rect">
            <a:avLst/>
          </a:prstGeom>
          <a:noFill/>
        </p:spPr>
        <p:txBody>
          <a:bodyPr wrap="square" rtlCol="0">
            <a:spAutoFit/>
          </a:bodyPr>
          <a:lstStyle/>
          <a:p>
            <a:r>
              <a:rPr lang="en-GB" sz="1400" b="1" dirty="0">
                <a:solidFill>
                  <a:srgbClr val="58585A"/>
                </a:solidFill>
                <a:latin typeface="Arial Narrow" panose="020B0604020202020204" pitchFamily="34" charset="0"/>
                <a:cs typeface="Arial Narrow" panose="020B0604020202020204" pitchFamily="34" charset="0"/>
              </a:rPr>
              <a:t>Phase II of the MSNA will use the dataset collected under Phase I to highlight linkages in sectoral needs and enable an inter-sectoral analysis of vulnerability, focusing on specific drivers (e.g. demographic, economic) of vulnerability as well as the co-</a:t>
            </a:r>
            <a:r>
              <a:rPr lang="en-GB" sz="1400" b="1" dirty="0" err="1">
                <a:solidFill>
                  <a:srgbClr val="58585A"/>
                </a:solidFill>
                <a:latin typeface="Arial Narrow" panose="020B0604020202020204" pitchFamily="34" charset="0"/>
                <a:cs typeface="Arial Narrow" panose="020B0604020202020204" pitchFamily="34" charset="0"/>
              </a:rPr>
              <a:t>occurance</a:t>
            </a:r>
            <a:r>
              <a:rPr lang="en-GB" sz="1400" b="1" dirty="0">
                <a:solidFill>
                  <a:srgbClr val="58585A"/>
                </a:solidFill>
                <a:latin typeface="Arial Narrow" panose="020B0604020202020204" pitchFamily="34" charset="0"/>
                <a:cs typeface="Arial Narrow" panose="020B0604020202020204" pitchFamily="34" charset="0"/>
              </a:rPr>
              <a:t> of different vulnerability profiles.</a:t>
            </a:r>
          </a:p>
        </p:txBody>
      </p:sp>
      <p:sp>
        <p:nvSpPr>
          <p:cNvPr id="8" name="TextBox 7">
            <a:extLst>
              <a:ext uri="{FF2B5EF4-FFF2-40B4-BE49-F238E27FC236}">
                <a16:creationId xmlns:a16="http://schemas.microsoft.com/office/drawing/2014/main" id="{575B00C2-E3FC-0F47-8F1B-5542CA3C4BDD}"/>
              </a:ext>
            </a:extLst>
          </p:cNvPr>
          <p:cNvSpPr txBox="1"/>
          <p:nvPr/>
        </p:nvSpPr>
        <p:spPr>
          <a:xfrm>
            <a:off x="309418" y="1351539"/>
            <a:ext cx="3736802" cy="400110"/>
          </a:xfrm>
          <a:prstGeom prst="rect">
            <a:avLst/>
          </a:prstGeom>
          <a:noFill/>
        </p:spPr>
        <p:txBody>
          <a:bodyPr wrap="square" rtlCol="0">
            <a:spAutoFit/>
          </a:bodyPr>
          <a:lstStyle/>
          <a:p>
            <a:r>
              <a:rPr lang="de-CH" sz="2000" b="1" u="sng" dirty="0" err="1">
                <a:solidFill>
                  <a:srgbClr val="EE5859"/>
                </a:solidFill>
                <a:latin typeface="Arial Narrow" panose="020B0606020202030204" pitchFamily="34" charset="0"/>
              </a:rPr>
              <a:t>Vulnerability</a:t>
            </a:r>
            <a:r>
              <a:rPr lang="de-CH" sz="2000" b="1" u="sng" dirty="0">
                <a:solidFill>
                  <a:srgbClr val="EE5859"/>
                </a:solidFill>
                <a:latin typeface="Arial Narrow" panose="020B0606020202030204" pitchFamily="34" charset="0"/>
              </a:rPr>
              <a:t> Analysis Framework:</a:t>
            </a:r>
            <a:endParaRPr lang="de-CH" sz="2400" b="1" u="sng" dirty="0">
              <a:solidFill>
                <a:srgbClr val="EE5859"/>
              </a:solidFill>
              <a:latin typeface="Arial Narrow" panose="020B0606020202030204" pitchFamily="34" charset="0"/>
            </a:endParaRPr>
          </a:p>
        </p:txBody>
      </p:sp>
      <p:sp>
        <p:nvSpPr>
          <p:cNvPr id="9" name="TextBox 8">
            <a:extLst>
              <a:ext uri="{FF2B5EF4-FFF2-40B4-BE49-F238E27FC236}">
                <a16:creationId xmlns:a16="http://schemas.microsoft.com/office/drawing/2014/main" id="{D7819CD1-C77C-1B47-9F7F-19C33A778B31}"/>
              </a:ext>
            </a:extLst>
          </p:cNvPr>
          <p:cNvSpPr txBox="1"/>
          <p:nvPr/>
        </p:nvSpPr>
        <p:spPr>
          <a:xfrm>
            <a:off x="322481" y="4016778"/>
            <a:ext cx="3736802" cy="400110"/>
          </a:xfrm>
          <a:prstGeom prst="rect">
            <a:avLst/>
          </a:prstGeom>
          <a:noFill/>
        </p:spPr>
        <p:txBody>
          <a:bodyPr wrap="square" rtlCol="0">
            <a:spAutoFit/>
          </a:bodyPr>
          <a:lstStyle/>
          <a:p>
            <a:r>
              <a:rPr lang="de-CH" sz="2000" b="1" u="sng" dirty="0" err="1">
                <a:solidFill>
                  <a:srgbClr val="EE5859"/>
                </a:solidFill>
                <a:latin typeface="Arial Narrow" panose="020B0606020202030204" pitchFamily="34" charset="0"/>
              </a:rPr>
              <a:t>Anticipated</a:t>
            </a:r>
            <a:r>
              <a:rPr lang="de-CH" sz="2000" b="1" u="sng" dirty="0">
                <a:solidFill>
                  <a:srgbClr val="EE5859"/>
                </a:solidFill>
                <a:latin typeface="Arial Narrow" panose="020B0606020202030204" pitchFamily="34" charset="0"/>
              </a:rPr>
              <a:t> Outputs:</a:t>
            </a:r>
            <a:endParaRPr lang="de-CH" sz="2400" b="1" u="sng" dirty="0">
              <a:solidFill>
                <a:srgbClr val="EE5859"/>
              </a:solidFill>
              <a:latin typeface="Arial Narrow" panose="020B0606020202030204" pitchFamily="34" charset="0"/>
            </a:endParaRPr>
          </a:p>
        </p:txBody>
      </p:sp>
      <p:sp>
        <p:nvSpPr>
          <p:cNvPr id="10" name="TextBox 9">
            <a:extLst>
              <a:ext uri="{FF2B5EF4-FFF2-40B4-BE49-F238E27FC236}">
                <a16:creationId xmlns:a16="http://schemas.microsoft.com/office/drawing/2014/main" id="{0D9EDEB8-5EDA-8B4A-87AE-2D50746D4AB6}"/>
              </a:ext>
            </a:extLst>
          </p:cNvPr>
          <p:cNvSpPr txBox="1"/>
          <p:nvPr/>
        </p:nvSpPr>
        <p:spPr>
          <a:xfrm>
            <a:off x="309418" y="4434047"/>
            <a:ext cx="4262582" cy="1600438"/>
          </a:xfrm>
          <a:prstGeom prst="rect">
            <a:avLst/>
          </a:prstGeom>
          <a:noFill/>
        </p:spPr>
        <p:txBody>
          <a:bodyPr wrap="square" rtlCol="0">
            <a:spAutoFit/>
          </a:bodyPr>
          <a:lstStyle/>
          <a:p>
            <a:pPr marL="285750" indent="-285750">
              <a:buFont typeface="Arial" panose="020B0604020202020204" pitchFamily="34" charset="0"/>
              <a:buChar char="•"/>
            </a:pPr>
            <a:r>
              <a:rPr lang="en-GB" sz="1400" b="1" dirty="0">
                <a:solidFill>
                  <a:srgbClr val="58585A"/>
                </a:solidFill>
                <a:latin typeface="Arial Narrow" panose="020B0606020202030204" pitchFamily="34" charset="0"/>
              </a:rPr>
              <a:t>Analysis findings by geography and population group</a:t>
            </a:r>
          </a:p>
          <a:p>
            <a:pPr marL="285750" indent="-285750">
              <a:buFont typeface="Arial" panose="020B0604020202020204" pitchFamily="34" charset="0"/>
              <a:buChar char="•"/>
            </a:pPr>
            <a:r>
              <a:rPr lang="en-GB" sz="1400" b="1" dirty="0">
                <a:solidFill>
                  <a:srgbClr val="58585A"/>
                </a:solidFill>
                <a:latin typeface="Arial Narrow" panose="020B0606020202030204" pitchFamily="34" charset="0"/>
              </a:rPr>
              <a:t>Presentation of key analysis findings</a:t>
            </a:r>
          </a:p>
          <a:p>
            <a:pPr marL="285750" indent="-285750">
              <a:buFont typeface="Arial" panose="020B0604020202020204" pitchFamily="34" charset="0"/>
              <a:buChar char="•"/>
            </a:pPr>
            <a:r>
              <a:rPr lang="en-GB" sz="1400" b="1" dirty="0">
                <a:solidFill>
                  <a:srgbClr val="58585A"/>
                </a:solidFill>
                <a:latin typeface="Arial Narrow" panose="020B0606020202030204" pitchFamily="34" charset="0"/>
              </a:rPr>
              <a:t>Dashboard</a:t>
            </a:r>
          </a:p>
          <a:p>
            <a:pPr marL="285750" indent="-285750">
              <a:buFont typeface="Arial" panose="020B0604020202020204" pitchFamily="34" charset="0"/>
              <a:buChar char="•"/>
            </a:pPr>
            <a:r>
              <a:rPr lang="en-GB" sz="1400" b="1" dirty="0">
                <a:solidFill>
                  <a:srgbClr val="58585A"/>
                </a:solidFill>
                <a:latin typeface="Arial Narrow" panose="020B0606020202030204" pitchFamily="34" charset="0"/>
              </a:rPr>
              <a:t>Area-based factsheets: </a:t>
            </a:r>
          </a:p>
          <a:p>
            <a:pPr marL="285750" indent="-285750">
              <a:buClr>
                <a:srgbClr val="FFFFFF"/>
              </a:buClr>
              <a:buFont typeface="Arial" panose="020B0604020202020204" pitchFamily="34" charset="0"/>
              <a:buChar char="•"/>
            </a:pPr>
            <a:r>
              <a:rPr lang="en-GB" sz="1400" dirty="0">
                <a:solidFill>
                  <a:srgbClr val="58585A"/>
                </a:solidFill>
                <a:latin typeface="Arial Narrow" panose="020B0606020202030204" pitchFamily="34" charset="0"/>
              </a:rPr>
              <a:t>Factsheets presenting key sectoral findings as well as findings from the vulnerability analysis for each of the 48 sampling </a:t>
            </a:r>
            <a:r>
              <a:rPr lang="en-GB" sz="1400" dirty="0" err="1">
                <a:solidFill>
                  <a:srgbClr val="58585A"/>
                </a:solidFill>
                <a:latin typeface="Arial Narrow" panose="020B0606020202030204" pitchFamily="34" charset="0"/>
              </a:rPr>
              <a:t>stratas</a:t>
            </a:r>
            <a:r>
              <a:rPr lang="en-GB" sz="1400" dirty="0">
                <a:solidFill>
                  <a:srgbClr val="58585A"/>
                </a:solidFill>
                <a:latin typeface="Arial Narrow" panose="020B0606020202030204" pitchFamily="34" charset="0"/>
              </a:rPr>
              <a:t> and beyond. </a:t>
            </a:r>
          </a:p>
        </p:txBody>
      </p:sp>
      <p:pic>
        <p:nvPicPr>
          <p:cNvPr id="11" name="Picture 10" descr="Diagram&#10;&#10;Description automatically generated">
            <a:extLst>
              <a:ext uri="{FF2B5EF4-FFF2-40B4-BE49-F238E27FC236}">
                <a16:creationId xmlns:a16="http://schemas.microsoft.com/office/drawing/2014/main" id="{7D84CD49-69A8-AD4A-9537-DA8C4DF1B26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565928" y="2808514"/>
            <a:ext cx="3536024" cy="3431100"/>
          </a:xfrm>
          <a:prstGeom prst="rect">
            <a:avLst/>
          </a:prstGeom>
        </p:spPr>
      </p:pic>
      <p:sp>
        <p:nvSpPr>
          <p:cNvPr id="12" name="TextBox 11">
            <a:extLst>
              <a:ext uri="{FF2B5EF4-FFF2-40B4-BE49-F238E27FC236}">
                <a16:creationId xmlns:a16="http://schemas.microsoft.com/office/drawing/2014/main" id="{5D1A9106-2E8A-9A4F-83C1-16775C7E5168}"/>
              </a:ext>
            </a:extLst>
          </p:cNvPr>
          <p:cNvSpPr txBox="1"/>
          <p:nvPr/>
        </p:nvSpPr>
        <p:spPr>
          <a:xfrm>
            <a:off x="309418" y="2539087"/>
            <a:ext cx="5999942" cy="1815882"/>
          </a:xfrm>
          <a:prstGeom prst="rect">
            <a:avLst/>
          </a:prstGeom>
          <a:noFill/>
        </p:spPr>
        <p:txBody>
          <a:bodyPr wrap="square" rtlCol="0">
            <a:spAutoFit/>
          </a:bodyPr>
          <a:lstStyle/>
          <a:p>
            <a:r>
              <a:rPr lang="en-GB" sz="1400" b="1" dirty="0">
                <a:solidFill>
                  <a:srgbClr val="58585A"/>
                </a:solidFill>
                <a:latin typeface="Arial Narrow" panose="020B0606020202030204" pitchFamily="34" charset="0"/>
              </a:rPr>
              <a:t>Methodology:</a:t>
            </a:r>
          </a:p>
          <a:p>
            <a:r>
              <a:rPr lang="en-GB" sz="1400" dirty="0">
                <a:solidFill>
                  <a:srgbClr val="58585A"/>
                </a:solidFill>
                <a:latin typeface="Arial Narrow" panose="020B0606020202030204" pitchFamily="34" charset="0"/>
              </a:rPr>
              <a:t>The methodology of the vulnerability analysis will be developed in consultation with key humanitarian and development stakeholders (launched 22</a:t>
            </a:r>
            <a:r>
              <a:rPr lang="en-GB" sz="1400" baseline="30000" dirty="0">
                <a:solidFill>
                  <a:srgbClr val="58585A"/>
                </a:solidFill>
                <a:latin typeface="Arial Narrow" panose="020B0606020202030204" pitchFamily="34" charset="0"/>
              </a:rPr>
              <a:t>nd</a:t>
            </a:r>
            <a:r>
              <a:rPr lang="en-GB" sz="1400" dirty="0">
                <a:solidFill>
                  <a:srgbClr val="58585A"/>
                </a:solidFill>
                <a:latin typeface="Arial Narrow" panose="020B0606020202030204" pitchFamily="34" charset="0"/>
              </a:rPr>
              <a:t> of November) and should allow for the identification of the drivers of vulnerability as well as the co-</a:t>
            </a:r>
            <a:r>
              <a:rPr lang="en-GB" sz="1400" dirty="0" err="1">
                <a:solidFill>
                  <a:srgbClr val="58585A"/>
                </a:solidFill>
                <a:latin typeface="Arial Narrow" panose="020B0606020202030204" pitchFamily="34" charset="0"/>
              </a:rPr>
              <a:t>occurance</a:t>
            </a:r>
            <a:r>
              <a:rPr lang="en-GB" sz="1400" dirty="0">
                <a:solidFill>
                  <a:srgbClr val="58585A"/>
                </a:solidFill>
                <a:latin typeface="Arial Narrow" panose="020B0606020202030204" pitchFamily="34" charset="0"/>
              </a:rPr>
              <a:t> of different vulnerabilities (e.g. the co-</a:t>
            </a:r>
            <a:r>
              <a:rPr lang="en-GB" sz="1400" dirty="0" err="1">
                <a:solidFill>
                  <a:srgbClr val="58585A"/>
                </a:solidFill>
                <a:latin typeface="Arial Narrow" panose="020B0606020202030204" pitchFamily="34" charset="0"/>
              </a:rPr>
              <a:t>occurance</a:t>
            </a:r>
            <a:r>
              <a:rPr lang="en-GB" sz="1400" dirty="0">
                <a:solidFill>
                  <a:srgbClr val="58585A"/>
                </a:solidFill>
                <a:latin typeface="Arial Narrow" panose="020B0606020202030204" pitchFamily="34" charset="0"/>
              </a:rPr>
              <a:t> of economic and demographic </a:t>
            </a:r>
          </a:p>
          <a:p>
            <a:r>
              <a:rPr lang="en-GB" sz="1400" dirty="0">
                <a:solidFill>
                  <a:srgbClr val="58585A"/>
                </a:solidFill>
                <a:latin typeface="Arial Narrow" panose="020B0606020202030204" pitchFamily="34" charset="0"/>
              </a:rPr>
              <a:t>vulnerabilities). </a:t>
            </a:r>
          </a:p>
          <a:p>
            <a:endParaRPr lang="en-GB" sz="1400" b="1" dirty="0">
              <a:solidFill>
                <a:srgbClr val="58585A"/>
              </a:solidFill>
              <a:latin typeface="Arial Narrow" panose="020B0606020202030204" pitchFamily="34" charset="0"/>
            </a:endParaRPr>
          </a:p>
          <a:p>
            <a:endParaRPr lang="en-GB" sz="1400" b="1" dirty="0">
              <a:solidFill>
                <a:srgbClr val="58585A"/>
              </a:solidFill>
              <a:latin typeface="Arial Narrow" panose="020B0606020202030204" pitchFamily="34" charset="0"/>
            </a:endParaRPr>
          </a:p>
        </p:txBody>
      </p:sp>
    </p:spTree>
    <p:extLst>
      <p:ext uri="{BB962C8B-B14F-4D97-AF65-F5344CB8AC3E}">
        <p14:creationId xmlns:p14="http://schemas.microsoft.com/office/powerpoint/2010/main" val="4416539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48192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s-ES" dirty="0"/>
              <a:t>MSNA DATA COLLECTION</a:t>
            </a:r>
          </a:p>
        </p:txBody>
      </p:sp>
      <p:sp>
        <p:nvSpPr>
          <p:cNvPr id="3" name="TextBox 2">
            <a:extLst>
              <a:ext uri="{FF2B5EF4-FFF2-40B4-BE49-F238E27FC236}">
                <a16:creationId xmlns:a16="http://schemas.microsoft.com/office/drawing/2014/main" id="{A9E05F3C-E953-4ADE-989E-0AFB7BB51261}"/>
              </a:ext>
            </a:extLst>
          </p:cNvPr>
          <p:cNvSpPr txBox="1"/>
          <p:nvPr/>
        </p:nvSpPr>
        <p:spPr>
          <a:xfrm>
            <a:off x="158824" y="1934376"/>
            <a:ext cx="4413176" cy="3970318"/>
          </a:xfrm>
          <a:prstGeom prst="rect">
            <a:avLst/>
          </a:prstGeom>
          <a:noFill/>
        </p:spPr>
        <p:txBody>
          <a:bodyPr wrap="square" rtlCol="0">
            <a:spAutoFit/>
          </a:bodyPr>
          <a:lstStyle/>
          <a:p>
            <a:pPr marL="285750" indent="-285750">
              <a:buFont typeface="Arial" panose="020B0604020202020204" pitchFamily="34" charset="0"/>
              <a:buChar char="•"/>
            </a:pPr>
            <a:r>
              <a:rPr lang="de-CH" sz="1400" b="1" dirty="0">
                <a:solidFill>
                  <a:srgbClr val="58585A"/>
                </a:solidFill>
                <a:latin typeface="Arial Narrow" panose="020B0606020202030204" pitchFamily="34" charset="0"/>
              </a:rPr>
              <a:t>Data collection </a:t>
            </a:r>
            <a:r>
              <a:rPr lang="de-CH" sz="1400" b="1" dirty="0" err="1">
                <a:solidFill>
                  <a:srgbClr val="58585A"/>
                </a:solidFill>
                <a:latin typeface="Arial Narrow" panose="020B0606020202030204" pitchFamily="34" charset="0"/>
              </a:rPr>
              <a:t>between</a:t>
            </a:r>
            <a:r>
              <a:rPr lang="de-CH" sz="1400" b="1" dirty="0">
                <a:solidFill>
                  <a:srgbClr val="58585A"/>
                </a:solidFill>
                <a:latin typeface="Arial Narrow" panose="020B0606020202030204" pitchFamily="34" charset="0"/>
              </a:rPr>
              <a:t> </a:t>
            </a:r>
            <a:r>
              <a:rPr lang="de-CH" sz="1400" b="1" dirty="0" err="1">
                <a:solidFill>
                  <a:srgbClr val="58585A"/>
                </a:solidFill>
                <a:latin typeface="Arial Narrow" panose="020B0606020202030204" pitchFamily="34" charset="0"/>
              </a:rPr>
              <a:t>July</a:t>
            </a:r>
            <a:r>
              <a:rPr lang="de-CH" sz="1400" b="1" dirty="0">
                <a:solidFill>
                  <a:srgbClr val="58585A"/>
                </a:solidFill>
                <a:latin typeface="Arial Narrow" panose="020B0606020202030204" pitchFamily="34" charset="0"/>
              </a:rPr>
              <a:t> 4 </a:t>
            </a:r>
            <a:r>
              <a:rPr lang="de-CH" sz="1400" b="1" dirty="0" err="1">
                <a:solidFill>
                  <a:srgbClr val="58585A"/>
                </a:solidFill>
                <a:latin typeface="Arial Narrow" panose="020B0606020202030204" pitchFamily="34" charset="0"/>
              </a:rPr>
              <a:t>and</a:t>
            </a:r>
            <a:r>
              <a:rPr lang="de-CH" sz="1400" b="1" dirty="0">
                <a:solidFill>
                  <a:srgbClr val="58585A"/>
                </a:solidFill>
                <a:latin typeface="Arial Narrow" panose="020B0606020202030204" pitchFamily="34" charset="0"/>
              </a:rPr>
              <a:t> </a:t>
            </a:r>
            <a:r>
              <a:rPr lang="de-CH" sz="1400" b="1" dirty="0" err="1">
                <a:solidFill>
                  <a:srgbClr val="58585A"/>
                </a:solidFill>
                <a:latin typeface="Arial Narrow" panose="020B0606020202030204" pitchFamily="34" charset="0"/>
              </a:rPr>
              <a:t>July</a:t>
            </a:r>
            <a:r>
              <a:rPr lang="de-CH" sz="1400" b="1" dirty="0">
                <a:solidFill>
                  <a:srgbClr val="58585A"/>
                </a:solidFill>
                <a:latin typeface="Arial Narrow" panose="020B0606020202030204" pitchFamily="34" charset="0"/>
              </a:rPr>
              <a:t> 28</a:t>
            </a:r>
          </a:p>
          <a:p>
            <a:pPr marL="285750" indent="-285750">
              <a:buFont typeface="Arial" panose="020B0604020202020204" pitchFamily="34" charset="0"/>
              <a:buChar char="•"/>
            </a:pPr>
            <a:endParaRPr lang="de-CH" sz="1400" b="1" dirty="0">
              <a:solidFill>
                <a:srgbClr val="58585A"/>
              </a:solidFill>
              <a:latin typeface="Arial Narrow" panose="020B0606020202030204" pitchFamily="34" charset="0"/>
            </a:endParaRPr>
          </a:p>
          <a:p>
            <a:pPr marL="285750" indent="-285750">
              <a:buFont typeface="Arial" panose="020B0604020202020204" pitchFamily="34" charset="0"/>
              <a:buChar char="•"/>
            </a:pPr>
            <a:r>
              <a:rPr lang="de-CH" sz="1400" b="1" dirty="0" err="1">
                <a:solidFill>
                  <a:srgbClr val="58585A"/>
                </a:solidFill>
                <a:latin typeface="Arial Narrow" panose="020B0606020202030204" pitchFamily="34" charset="0"/>
              </a:rPr>
              <a:t>Covering</a:t>
            </a:r>
            <a:r>
              <a:rPr lang="de-CH" sz="1400" b="1" dirty="0">
                <a:solidFill>
                  <a:srgbClr val="58585A"/>
                </a:solidFill>
                <a:latin typeface="Arial Narrow" panose="020B0606020202030204" pitchFamily="34" charset="0"/>
              </a:rPr>
              <a:t> all 16 </a:t>
            </a:r>
            <a:r>
              <a:rPr lang="de-CH" sz="1400" b="1" dirty="0" err="1">
                <a:solidFill>
                  <a:srgbClr val="58585A"/>
                </a:solidFill>
                <a:latin typeface="Arial Narrow" panose="020B0606020202030204" pitchFamily="34" charset="0"/>
              </a:rPr>
              <a:t>governorates</a:t>
            </a:r>
            <a:r>
              <a:rPr lang="de-CH" sz="1400" b="1" dirty="0">
                <a:solidFill>
                  <a:srgbClr val="58585A"/>
                </a:solidFill>
                <a:latin typeface="Arial Narrow" panose="020B0606020202030204" pitchFamily="34" charset="0"/>
              </a:rPr>
              <a:t> </a:t>
            </a:r>
            <a:r>
              <a:rPr lang="de-CH" sz="1400" b="1" dirty="0" err="1">
                <a:solidFill>
                  <a:srgbClr val="58585A"/>
                </a:solidFill>
                <a:latin typeface="Arial Narrow" panose="020B0606020202030204" pitchFamily="34" charset="0"/>
              </a:rPr>
              <a:t>through</a:t>
            </a:r>
            <a:r>
              <a:rPr lang="de-CH" sz="1400" b="1" dirty="0">
                <a:solidFill>
                  <a:srgbClr val="58585A"/>
                </a:solidFill>
                <a:latin typeface="Arial Narrow" panose="020B0606020202030204" pitchFamily="34" charset="0"/>
              </a:rPr>
              <a:t> 48 </a:t>
            </a:r>
            <a:r>
              <a:rPr lang="de-CH" sz="1400" b="1" dirty="0" err="1">
                <a:solidFill>
                  <a:srgbClr val="58585A"/>
                </a:solidFill>
                <a:latin typeface="Arial Narrow" panose="020B0606020202030204" pitchFamily="34" charset="0"/>
              </a:rPr>
              <a:t>stratas</a:t>
            </a:r>
            <a:endParaRPr lang="de-CH" sz="1400" b="1" dirty="0">
              <a:solidFill>
                <a:srgbClr val="58585A"/>
              </a:solidFill>
              <a:latin typeface="Arial Narrow" panose="020B0606020202030204" pitchFamily="34" charset="0"/>
            </a:endParaRPr>
          </a:p>
          <a:p>
            <a:endParaRPr lang="de-CH" sz="1400" b="1" dirty="0">
              <a:solidFill>
                <a:srgbClr val="58585A"/>
              </a:solidFill>
              <a:latin typeface="Arial Narrow" panose="020B0606020202030204" pitchFamily="34" charset="0"/>
            </a:endParaRPr>
          </a:p>
          <a:p>
            <a:pPr marL="285750" indent="-285750">
              <a:buFont typeface="Arial" panose="020B0604020202020204" pitchFamily="34" charset="0"/>
              <a:buChar char="•"/>
            </a:pPr>
            <a:r>
              <a:rPr lang="de-CH" sz="1400" b="1" dirty="0">
                <a:solidFill>
                  <a:srgbClr val="58585A"/>
                </a:solidFill>
                <a:latin typeface="Arial Narrow" panose="020B0606020202030204" pitchFamily="34" charset="0"/>
              </a:rPr>
              <a:t>7,514 households surveyed:</a:t>
            </a:r>
          </a:p>
          <a:p>
            <a:pPr marL="742950" lvl="1" indent="-285750">
              <a:buFont typeface="Arial" panose="020B0604020202020204" pitchFamily="34" charset="0"/>
              <a:buChar char="•"/>
            </a:pPr>
            <a:r>
              <a:rPr lang="de-CH" sz="1400" dirty="0">
                <a:solidFill>
                  <a:srgbClr val="58585A"/>
                </a:solidFill>
                <a:latin typeface="Arial Narrow" panose="020B0606020202030204" pitchFamily="34" charset="0"/>
              </a:rPr>
              <a:t>4,126 </a:t>
            </a:r>
            <a:r>
              <a:rPr lang="de-CH" sz="1400" dirty="0" err="1">
                <a:solidFill>
                  <a:srgbClr val="58585A"/>
                </a:solidFill>
                <a:latin typeface="Arial Narrow" panose="020B0606020202030204" pitchFamily="34" charset="0"/>
              </a:rPr>
              <a:t>households</a:t>
            </a:r>
            <a:r>
              <a:rPr lang="de-CH" sz="1400" dirty="0">
                <a:solidFill>
                  <a:srgbClr val="58585A"/>
                </a:solidFill>
                <a:latin typeface="Arial Narrow" panose="020B0606020202030204" pitchFamily="34" charset="0"/>
              </a:rPr>
              <a:t> </a:t>
            </a:r>
            <a:r>
              <a:rPr lang="de-CH" sz="1400" dirty="0" err="1">
                <a:solidFill>
                  <a:srgbClr val="58585A"/>
                </a:solidFill>
                <a:latin typeface="Arial Narrow" panose="020B0606020202030204" pitchFamily="34" charset="0"/>
              </a:rPr>
              <a:t>surveyed</a:t>
            </a:r>
            <a:r>
              <a:rPr lang="de-CH" sz="1400" dirty="0">
                <a:solidFill>
                  <a:srgbClr val="58585A"/>
                </a:solidFill>
                <a:latin typeface="Arial Narrow" panose="020B0606020202030204" pitchFamily="34" charset="0"/>
              </a:rPr>
              <a:t> in Gaza</a:t>
            </a:r>
          </a:p>
          <a:p>
            <a:pPr marL="742950" lvl="1" indent="-285750">
              <a:buFont typeface="Arial" panose="020B0604020202020204" pitchFamily="34" charset="0"/>
              <a:buChar char="•"/>
            </a:pPr>
            <a:r>
              <a:rPr lang="de-CH" sz="1400" dirty="0">
                <a:solidFill>
                  <a:srgbClr val="58585A"/>
                </a:solidFill>
                <a:latin typeface="Arial Narrow" panose="020B0606020202030204" pitchFamily="34" charset="0"/>
              </a:rPr>
              <a:t>3,219 </a:t>
            </a:r>
            <a:r>
              <a:rPr lang="de-CH" sz="1400" dirty="0" err="1">
                <a:solidFill>
                  <a:srgbClr val="58585A"/>
                </a:solidFill>
                <a:latin typeface="Arial Narrow" panose="020B0606020202030204" pitchFamily="34" charset="0"/>
              </a:rPr>
              <a:t>households</a:t>
            </a:r>
            <a:r>
              <a:rPr lang="de-CH" sz="1400" dirty="0">
                <a:solidFill>
                  <a:srgbClr val="58585A"/>
                </a:solidFill>
                <a:latin typeface="Arial Narrow" panose="020B0606020202030204" pitchFamily="34" charset="0"/>
              </a:rPr>
              <a:t> </a:t>
            </a:r>
            <a:r>
              <a:rPr lang="de-CH" sz="1400" dirty="0" err="1">
                <a:solidFill>
                  <a:srgbClr val="58585A"/>
                </a:solidFill>
                <a:latin typeface="Arial Narrow" panose="020B0606020202030204" pitchFamily="34" charset="0"/>
              </a:rPr>
              <a:t>surveyed</a:t>
            </a:r>
            <a:r>
              <a:rPr lang="de-CH" sz="1400" dirty="0">
                <a:solidFill>
                  <a:srgbClr val="58585A"/>
                </a:solidFill>
                <a:latin typeface="Arial Narrow" panose="020B0606020202030204" pitchFamily="34" charset="0"/>
              </a:rPr>
              <a:t> in </a:t>
            </a:r>
            <a:r>
              <a:rPr lang="de-CH" sz="1400" dirty="0" err="1">
                <a:solidFill>
                  <a:srgbClr val="58585A"/>
                </a:solidFill>
                <a:latin typeface="Arial Narrow" panose="020B0606020202030204" pitchFamily="34" charset="0"/>
              </a:rPr>
              <a:t>the</a:t>
            </a:r>
            <a:r>
              <a:rPr lang="de-CH" sz="1400" dirty="0">
                <a:solidFill>
                  <a:srgbClr val="58585A"/>
                </a:solidFill>
                <a:latin typeface="Arial Narrow" panose="020B0606020202030204" pitchFamily="34" charset="0"/>
              </a:rPr>
              <a:t> West Bank</a:t>
            </a:r>
          </a:p>
          <a:p>
            <a:pPr marL="742950" lvl="1" indent="-285750">
              <a:buFont typeface="Arial" panose="020B0604020202020204" pitchFamily="34" charset="0"/>
              <a:buChar char="•"/>
            </a:pPr>
            <a:r>
              <a:rPr lang="de-CH" sz="1400" dirty="0">
                <a:solidFill>
                  <a:srgbClr val="58585A"/>
                </a:solidFill>
                <a:latin typeface="Arial Narrow" panose="020B0606020202030204" pitchFamily="34" charset="0"/>
              </a:rPr>
              <a:t>169 </a:t>
            </a:r>
            <a:r>
              <a:rPr lang="de-CH" sz="1400" dirty="0" err="1">
                <a:solidFill>
                  <a:srgbClr val="58585A"/>
                </a:solidFill>
                <a:latin typeface="Arial Narrow" panose="020B0606020202030204" pitchFamily="34" charset="0"/>
              </a:rPr>
              <a:t>households</a:t>
            </a:r>
            <a:r>
              <a:rPr lang="de-CH" sz="1400" dirty="0">
                <a:solidFill>
                  <a:srgbClr val="58585A"/>
                </a:solidFill>
                <a:latin typeface="Arial Narrow" panose="020B0606020202030204" pitchFamily="34" charset="0"/>
              </a:rPr>
              <a:t> </a:t>
            </a:r>
            <a:r>
              <a:rPr lang="de-CH" sz="1400" dirty="0" err="1">
                <a:solidFill>
                  <a:srgbClr val="58585A"/>
                </a:solidFill>
                <a:latin typeface="Arial Narrow" panose="020B0606020202030204" pitchFamily="34" charset="0"/>
              </a:rPr>
              <a:t>surveyed</a:t>
            </a:r>
            <a:r>
              <a:rPr lang="de-CH" sz="1400" dirty="0">
                <a:solidFill>
                  <a:srgbClr val="58585A"/>
                </a:solidFill>
                <a:latin typeface="Arial Narrow" panose="020B0606020202030204" pitchFamily="34" charset="0"/>
              </a:rPr>
              <a:t> in East Jerusalem</a:t>
            </a:r>
          </a:p>
          <a:p>
            <a:endParaRPr lang="de-CH" sz="1400" dirty="0">
              <a:solidFill>
                <a:srgbClr val="58585A"/>
              </a:solidFill>
              <a:latin typeface="Arial Narrow" panose="020B0606020202030204" pitchFamily="34" charset="0"/>
            </a:endParaRPr>
          </a:p>
          <a:p>
            <a:pPr marL="285750" indent="-285750">
              <a:buFont typeface="Arial" panose="020B0604020202020204" pitchFamily="34" charset="0"/>
              <a:buChar char="•"/>
            </a:pPr>
            <a:r>
              <a:rPr lang="de-CH" sz="1400" b="1" dirty="0">
                <a:solidFill>
                  <a:srgbClr val="58585A"/>
                </a:solidFill>
                <a:latin typeface="Arial Narrow" panose="020B0606020202030204" pitchFamily="34" charset="0"/>
              </a:rPr>
              <a:t>Population </a:t>
            </a:r>
            <a:r>
              <a:rPr lang="de-CH" sz="1400" b="1" dirty="0" err="1">
                <a:solidFill>
                  <a:srgbClr val="58585A"/>
                </a:solidFill>
                <a:latin typeface="Arial Narrow" panose="020B0606020202030204" pitchFamily="34" charset="0"/>
              </a:rPr>
              <a:t>groups</a:t>
            </a:r>
            <a:r>
              <a:rPr lang="de-CH" sz="1400" b="1" dirty="0">
                <a:solidFill>
                  <a:srgbClr val="58585A"/>
                </a:solidFill>
                <a:latin typeface="Arial Narrow" panose="020B0606020202030204" pitchFamily="34" charset="0"/>
              </a:rPr>
              <a:t>:</a:t>
            </a:r>
          </a:p>
          <a:p>
            <a:pPr marL="742950" lvl="1" indent="-285750">
              <a:buFont typeface="Arial" panose="020B0604020202020204" pitchFamily="34" charset="0"/>
              <a:buChar char="•"/>
            </a:pPr>
            <a:r>
              <a:rPr lang="de-CH" sz="1400" dirty="0">
                <a:solidFill>
                  <a:srgbClr val="58585A"/>
                </a:solidFill>
                <a:latin typeface="Arial Narrow" panose="020B0606020202030204" pitchFamily="34" charset="0"/>
              </a:rPr>
              <a:t>4,630 </a:t>
            </a:r>
            <a:r>
              <a:rPr lang="de-CH" sz="1400" dirty="0" err="1">
                <a:solidFill>
                  <a:srgbClr val="58585A"/>
                </a:solidFill>
                <a:latin typeface="Arial Narrow" panose="020B0606020202030204" pitchFamily="34" charset="0"/>
              </a:rPr>
              <a:t>refugee</a:t>
            </a:r>
            <a:r>
              <a:rPr lang="de-CH" sz="1400" dirty="0">
                <a:solidFill>
                  <a:srgbClr val="58585A"/>
                </a:solidFill>
                <a:latin typeface="Arial Narrow" panose="020B0606020202030204" pitchFamily="34" charset="0"/>
              </a:rPr>
              <a:t> </a:t>
            </a:r>
            <a:r>
              <a:rPr lang="de-CH" sz="1400" dirty="0" err="1">
                <a:solidFill>
                  <a:srgbClr val="58585A"/>
                </a:solidFill>
                <a:latin typeface="Arial Narrow" panose="020B0606020202030204" pitchFamily="34" charset="0"/>
              </a:rPr>
              <a:t>households</a:t>
            </a:r>
            <a:r>
              <a:rPr lang="de-CH" sz="1400" dirty="0">
                <a:solidFill>
                  <a:srgbClr val="58585A"/>
                </a:solidFill>
                <a:latin typeface="Arial Narrow" panose="020B0606020202030204" pitchFamily="34" charset="0"/>
              </a:rPr>
              <a:t> </a:t>
            </a:r>
            <a:r>
              <a:rPr lang="de-CH" sz="1400" dirty="0" err="1">
                <a:solidFill>
                  <a:srgbClr val="58585A"/>
                </a:solidFill>
                <a:latin typeface="Arial Narrow" panose="020B0606020202030204" pitchFamily="34" charset="0"/>
              </a:rPr>
              <a:t>surveyed</a:t>
            </a:r>
            <a:endParaRPr lang="de-CH" sz="1400" dirty="0">
              <a:solidFill>
                <a:srgbClr val="58585A"/>
              </a:solidFill>
              <a:latin typeface="Arial Narrow" panose="020B0606020202030204" pitchFamily="34" charset="0"/>
            </a:endParaRPr>
          </a:p>
          <a:p>
            <a:pPr marL="742950" lvl="1" indent="-285750">
              <a:buFont typeface="Arial" panose="020B0604020202020204" pitchFamily="34" charset="0"/>
              <a:buChar char="•"/>
            </a:pPr>
            <a:r>
              <a:rPr lang="de-CH" sz="1400" dirty="0">
                <a:solidFill>
                  <a:srgbClr val="58585A"/>
                </a:solidFill>
                <a:latin typeface="Arial Narrow" panose="020B0606020202030204" pitchFamily="34" charset="0"/>
              </a:rPr>
              <a:t>1,541 in-camp </a:t>
            </a:r>
            <a:r>
              <a:rPr lang="de-CH" sz="1400" dirty="0" err="1">
                <a:solidFill>
                  <a:srgbClr val="58585A"/>
                </a:solidFill>
                <a:latin typeface="Arial Narrow" panose="020B0606020202030204" pitchFamily="34" charset="0"/>
              </a:rPr>
              <a:t>refugee</a:t>
            </a:r>
            <a:r>
              <a:rPr lang="de-CH" sz="1400" dirty="0">
                <a:solidFill>
                  <a:srgbClr val="58585A"/>
                </a:solidFill>
                <a:latin typeface="Arial Narrow" panose="020B0606020202030204" pitchFamily="34" charset="0"/>
              </a:rPr>
              <a:t> </a:t>
            </a:r>
            <a:r>
              <a:rPr lang="de-CH" sz="1400" dirty="0" err="1">
                <a:solidFill>
                  <a:srgbClr val="58585A"/>
                </a:solidFill>
                <a:latin typeface="Arial Narrow" panose="020B0606020202030204" pitchFamily="34" charset="0"/>
              </a:rPr>
              <a:t>households</a:t>
            </a:r>
            <a:r>
              <a:rPr lang="de-CH" sz="1400" dirty="0">
                <a:solidFill>
                  <a:srgbClr val="58585A"/>
                </a:solidFill>
                <a:latin typeface="Arial Narrow" panose="020B0606020202030204" pitchFamily="34" charset="0"/>
              </a:rPr>
              <a:t> </a:t>
            </a:r>
            <a:r>
              <a:rPr lang="de-CH" sz="1400" dirty="0" err="1">
                <a:solidFill>
                  <a:srgbClr val="58585A"/>
                </a:solidFill>
                <a:latin typeface="Arial Narrow" panose="020B0606020202030204" pitchFamily="34" charset="0"/>
              </a:rPr>
              <a:t>surveyed</a:t>
            </a:r>
            <a:endParaRPr lang="de-CH" sz="1400" dirty="0">
              <a:solidFill>
                <a:srgbClr val="58585A"/>
              </a:solidFill>
              <a:latin typeface="Arial Narrow" panose="020B0606020202030204" pitchFamily="34" charset="0"/>
            </a:endParaRPr>
          </a:p>
          <a:p>
            <a:pPr marL="742950" lvl="1" indent="-285750">
              <a:buFont typeface="Arial" panose="020B0604020202020204" pitchFamily="34" charset="0"/>
              <a:buChar char="•"/>
            </a:pPr>
            <a:r>
              <a:rPr lang="de-CH" sz="1400" dirty="0">
                <a:solidFill>
                  <a:srgbClr val="58585A"/>
                </a:solidFill>
                <a:latin typeface="Arial Narrow" panose="020B0606020202030204" pitchFamily="34" charset="0"/>
              </a:rPr>
              <a:t>1,030 </a:t>
            </a:r>
            <a:r>
              <a:rPr lang="de-CH" sz="1400" dirty="0" err="1">
                <a:solidFill>
                  <a:srgbClr val="58585A"/>
                </a:solidFill>
                <a:latin typeface="Arial Narrow" panose="020B0606020202030204" pitchFamily="34" charset="0"/>
              </a:rPr>
              <a:t>female</a:t>
            </a:r>
            <a:r>
              <a:rPr lang="de-CH" sz="1400" dirty="0">
                <a:solidFill>
                  <a:srgbClr val="58585A"/>
                </a:solidFill>
                <a:latin typeface="Arial Narrow" panose="020B0606020202030204" pitchFamily="34" charset="0"/>
              </a:rPr>
              <a:t> </a:t>
            </a:r>
            <a:r>
              <a:rPr lang="de-CH" sz="1400" dirty="0" err="1">
                <a:solidFill>
                  <a:srgbClr val="58585A"/>
                </a:solidFill>
                <a:latin typeface="Arial Narrow" panose="020B0606020202030204" pitchFamily="34" charset="0"/>
              </a:rPr>
              <a:t>headed</a:t>
            </a:r>
            <a:r>
              <a:rPr lang="de-CH" sz="1400" dirty="0">
                <a:solidFill>
                  <a:srgbClr val="58585A"/>
                </a:solidFill>
                <a:latin typeface="Arial Narrow" panose="020B0606020202030204" pitchFamily="34" charset="0"/>
              </a:rPr>
              <a:t> </a:t>
            </a:r>
            <a:r>
              <a:rPr lang="de-CH" sz="1400" dirty="0" err="1">
                <a:solidFill>
                  <a:srgbClr val="58585A"/>
                </a:solidFill>
                <a:latin typeface="Arial Narrow" panose="020B0606020202030204" pitchFamily="34" charset="0"/>
              </a:rPr>
              <a:t>households</a:t>
            </a:r>
            <a:r>
              <a:rPr lang="de-CH" sz="1400" dirty="0">
                <a:solidFill>
                  <a:srgbClr val="58585A"/>
                </a:solidFill>
                <a:latin typeface="Arial Narrow" panose="020B0606020202030204" pitchFamily="34" charset="0"/>
              </a:rPr>
              <a:t> </a:t>
            </a:r>
            <a:r>
              <a:rPr lang="de-CH" sz="1400" dirty="0" err="1">
                <a:solidFill>
                  <a:srgbClr val="58585A"/>
                </a:solidFill>
                <a:latin typeface="Arial Narrow" panose="020B0606020202030204" pitchFamily="34" charset="0"/>
              </a:rPr>
              <a:t>surveyed</a:t>
            </a:r>
            <a:endParaRPr lang="de-CH" sz="1400" dirty="0">
              <a:solidFill>
                <a:srgbClr val="58585A"/>
              </a:solidFill>
              <a:latin typeface="Arial Narrow" panose="020B0606020202030204" pitchFamily="34" charset="0"/>
            </a:endParaRPr>
          </a:p>
          <a:p>
            <a:pPr lvl="1"/>
            <a:endParaRPr lang="de-CH" sz="1400" dirty="0">
              <a:solidFill>
                <a:srgbClr val="58585A"/>
              </a:solidFill>
              <a:latin typeface="Arial Narrow" panose="020B0606020202030204" pitchFamily="34" charset="0"/>
            </a:endParaRPr>
          </a:p>
          <a:p>
            <a:pPr marL="285750" indent="-285750">
              <a:buFont typeface="Arial" panose="020B0604020202020204" pitchFamily="34" charset="0"/>
              <a:buChar char="•"/>
            </a:pPr>
            <a:r>
              <a:rPr lang="de-CH" sz="1400" b="1" dirty="0">
                <a:solidFill>
                  <a:srgbClr val="58585A"/>
                </a:solidFill>
                <a:latin typeface="Arial Narrow" panose="020B0606020202030204" pitchFamily="34" charset="0"/>
              </a:rPr>
              <a:t>Gender of the respondents:</a:t>
            </a:r>
          </a:p>
          <a:p>
            <a:pPr marL="742950" lvl="1" indent="-285750">
              <a:buFont typeface="Arial" panose="020B0604020202020204" pitchFamily="34" charset="0"/>
              <a:buChar char="•"/>
            </a:pPr>
            <a:r>
              <a:rPr lang="de-CH" sz="1400" dirty="0">
                <a:solidFill>
                  <a:srgbClr val="58585A"/>
                </a:solidFill>
                <a:latin typeface="Arial Narrow" panose="020B0606020202030204" pitchFamily="34" charset="0"/>
              </a:rPr>
              <a:t>3,962 female </a:t>
            </a:r>
            <a:r>
              <a:rPr lang="de-CH" sz="1400" dirty="0" err="1">
                <a:solidFill>
                  <a:srgbClr val="58585A"/>
                </a:solidFill>
                <a:latin typeface="Arial Narrow" panose="020B0606020202030204" pitchFamily="34" charset="0"/>
              </a:rPr>
              <a:t>respondents</a:t>
            </a:r>
            <a:r>
              <a:rPr lang="de-CH" sz="1400" dirty="0">
                <a:solidFill>
                  <a:srgbClr val="58585A"/>
                </a:solidFill>
                <a:latin typeface="Arial Narrow" panose="020B0606020202030204" pitchFamily="34" charset="0"/>
              </a:rPr>
              <a:t> (53%)</a:t>
            </a:r>
          </a:p>
          <a:p>
            <a:pPr marL="742950" lvl="1" indent="-285750">
              <a:buFont typeface="Arial" panose="020B0604020202020204" pitchFamily="34" charset="0"/>
              <a:buChar char="•"/>
            </a:pPr>
            <a:r>
              <a:rPr lang="de-CH" sz="1400" dirty="0">
                <a:solidFill>
                  <a:srgbClr val="58585A"/>
                </a:solidFill>
                <a:latin typeface="Arial Narrow" panose="020B0606020202030204" pitchFamily="34" charset="0"/>
              </a:rPr>
              <a:t>3,552 male </a:t>
            </a:r>
            <a:r>
              <a:rPr lang="de-CH" sz="1400" dirty="0" err="1">
                <a:solidFill>
                  <a:srgbClr val="58585A"/>
                </a:solidFill>
                <a:latin typeface="Arial Narrow" panose="020B0606020202030204" pitchFamily="34" charset="0"/>
              </a:rPr>
              <a:t>respondents</a:t>
            </a:r>
            <a:r>
              <a:rPr lang="de-CH" sz="1400" dirty="0">
                <a:solidFill>
                  <a:srgbClr val="58585A"/>
                </a:solidFill>
                <a:latin typeface="Arial Narrow" panose="020B0606020202030204" pitchFamily="34" charset="0"/>
              </a:rPr>
              <a:t> (47%)</a:t>
            </a:r>
          </a:p>
          <a:p>
            <a:pPr marL="742950" lvl="1" indent="-285750">
              <a:buFont typeface="Arial" panose="020B0604020202020204" pitchFamily="34" charset="0"/>
              <a:buChar char="•"/>
            </a:pPr>
            <a:endParaRPr lang="de-CH" sz="1400" dirty="0">
              <a:solidFill>
                <a:srgbClr val="58585A"/>
              </a:solidFill>
              <a:latin typeface="Arial Narrow" panose="020B0606020202030204" pitchFamily="34" charset="0"/>
            </a:endParaRPr>
          </a:p>
        </p:txBody>
      </p:sp>
      <p:sp>
        <p:nvSpPr>
          <p:cNvPr id="5" name="TextBox 4">
            <a:extLst>
              <a:ext uri="{FF2B5EF4-FFF2-40B4-BE49-F238E27FC236}">
                <a16:creationId xmlns:a16="http://schemas.microsoft.com/office/drawing/2014/main" id="{B06408D3-ABA4-9D44-9693-D6CEAE49BD7A}"/>
              </a:ext>
            </a:extLst>
          </p:cNvPr>
          <p:cNvSpPr txBox="1"/>
          <p:nvPr/>
        </p:nvSpPr>
        <p:spPr>
          <a:xfrm>
            <a:off x="158824" y="1402334"/>
            <a:ext cx="2370064" cy="400110"/>
          </a:xfrm>
          <a:prstGeom prst="rect">
            <a:avLst/>
          </a:prstGeom>
          <a:noFill/>
        </p:spPr>
        <p:txBody>
          <a:bodyPr wrap="square" rtlCol="0">
            <a:spAutoFit/>
          </a:bodyPr>
          <a:lstStyle/>
          <a:p>
            <a:r>
              <a:rPr lang="de-CH" sz="2000" b="1" u="sng" dirty="0">
                <a:solidFill>
                  <a:srgbClr val="EE5859"/>
                </a:solidFill>
                <a:latin typeface="Arial Narrow" panose="020B0606020202030204" pitchFamily="34" charset="0"/>
              </a:rPr>
              <a:t>Key </a:t>
            </a:r>
            <a:r>
              <a:rPr lang="de-CH" sz="2000" b="1" u="sng" dirty="0" err="1">
                <a:solidFill>
                  <a:srgbClr val="EE5859"/>
                </a:solidFill>
                <a:latin typeface="Arial Narrow" panose="020B0606020202030204" pitchFamily="34" charset="0"/>
              </a:rPr>
              <a:t>Figures</a:t>
            </a:r>
            <a:r>
              <a:rPr lang="de-CH" sz="2000" b="1" u="sng" dirty="0">
                <a:solidFill>
                  <a:srgbClr val="EE5859"/>
                </a:solidFill>
                <a:latin typeface="Arial Narrow" panose="020B0606020202030204" pitchFamily="34" charset="0"/>
              </a:rPr>
              <a:t>:</a:t>
            </a:r>
          </a:p>
        </p:txBody>
      </p:sp>
      <p:cxnSp>
        <p:nvCxnSpPr>
          <p:cNvPr id="6" name="Straight Connector 5">
            <a:extLst>
              <a:ext uri="{FF2B5EF4-FFF2-40B4-BE49-F238E27FC236}">
                <a16:creationId xmlns:a16="http://schemas.microsoft.com/office/drawing/2014/main" id="{718D1821-3CE8-7A47-ABE4-BE2E7FC57872}"/>
              </a:ext>
            </a:extLst>
          </p:cNvPr>
          <p:cNvCxnSpPr/>
          <p:nvPr/>
        </p:nvCxnSpPr>
        <p:spPr>
          <a:xfrm>
            <a:off x="4486274" y="1848644"/>
            <a:ext cx="0" cy="3852000"/>
          </a:xfrm>
          <a:prstGeom prst="line">
            <a:avLst/>
          </a:prstGeom>
          <a:ln>
            <a:solidFill>
              <a:srgbClr val="58585A"/>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BFD5BA46-5CBB-7544-93EF-655028504415}"/>
              </a:ext>
            </a:extLst>
          </p:cNvPr>
          <p:cNvSpPr txBox="1"/>
          <p:nvPr/>
        </p:nvSpPr>
        <p:spPr>
          <a:xfrm>
            <a:off x="4826786" y="1402334"/>
            <a:ext cx="3032052" cy="400110"/>
          </a:xfrm>
          <a:prstGeom prst="rect">
            <a:avLst/>
          </a:prstGeom>
          <a:noFill/>
        </p:spPr>
        <p:txBody>
          <a:bodyPr wrap="square" rtlCol="0">
            <a:spAutoFit/>
          </a:bodyPr>
          <a:lstStyle/>
          <a:p>
            <a:r>
              <a:rPr lang="de-CH" sz="2000" b="1" u="sng" dirty="0" err="1">
                <a:solidFill>
                  <a:srgbClr val="EE5859"/>
                </a:solidFill>
                <a:latin typeface="Arial Narrow" panose="020B0606020202030204" pitchFamily="34" charset="0"/>
              </a:rPr>
              <a:t>Preparation</a:t>
            </a:r>
            <a:r>
              <a:rPr lang="de-CH" sz="2000" b="1" u="sng" dirty="0">
                <a:solidFill>
                  <a:srgbClr val="EE5859"/>
                </a:solidFill>
                <a:latin typeface="Arial Narrow" panose="020B0606020202030204" pitchFamily="34" charset="0"/>
              </a:rPr>
              <a:t> &amp; Fieldwork:</a:t>
            </a:r>
          </a:p>
        </p:txBody>
      </p:sp>
      <p:grpSp>
        <p:nvGrpSpPr>
          <p:cNvPr id="15" name="Group 14">
            <a:extLst>
              <a:ext uri="{FF2B5EF4-FFF2-40B4-BE49-F238E27FC236}">
                <a16:creationId xmlns:a16="http://schemas.microsoft.com/office/drawing/2014/main" id="{CE8E6FBA-A8A8-6842-8D1C-ADDB80F09BB2}"/>
              </a:ext>
            </a:extLst>
          </p:cNvPr>
          <p:cNvGrpSpPr/>
          <p:nvPr/>
        </p:nvGrpSpPr>
        <p:grpSpPr>
          <a:xfrm>
            <a:off x="4800602" y="1901335"/>
            <a:ext cx="4273595" cy="1353592"/>
            <a:chOff x="-1590326" y="28823"/>
            <a:chExt cx="8241669" cy="1353592"/>
          </a:xfrm>
        </p:grpSpPr>
        <p:sp>
          <p:nvSpPr>
            <p:cNvPr id="16" name="TextBox 15">
              <a:extLst>
                <a:ext uri="{FF2B5EF4-FFF2-40B4-BE49-F238E27FC236}">
                  <a16:creationId xmlns:a16="http://schemas.microsoft.com/office/drawing/2014/main" id="{8010FC3F-3858-E84D-94B6-6BEC8BAD5582}"/>
                </a:ext>
              </a:extLst>
            </p:cNvPr>
            <p:cNvSpPr txBox="1"/>
            <p:nvPr/>
          </p:nvSpPr>
          <p:spPr>
            <a:xfrm>
              <a:off x="-1590326" y="28823"/>
              <a:ext cx="6218633" cy="307777"/>
            </a:xfrm>
            <a:prstGeom prst="rect">
              <a:avLst/>
            </a:prstGeom>
            <a:noFill/>
          </p:spPr>
          <p:txBody>
            <a:bodyPr wrap="square" rtlCol="0">
              <a:spAutoFit/>
            </a:bodyPr>
            <a:lstStyle/>
            <a:p>
              <a:r>
                <a:rPr lang="en-US" sz="1400" b="1" u="sng" dirty="0">
                  <a:solidFill>
                    <a:srgbClr val="58585A"/>
                  </a:solidFill>
                  <a:latin typeface="Arial Narrow" panose="020B0604020202020204" pitchFamily="34" charset="0"/>
                  <a:cs typeface="Arial Narrow" panose="020B0604020202020204" pitchFamily="34" charset="0"/>
                </a:rPr>
                <a:t>Partners:</a:t>
              </a:r>
            </a:p>
          </p:txBody>
        </p:sp>
        <p:sp>
          <p:nvSpPr>
            <p:cNvPr id="17" name="TextBox 16">
              <a:extLst>
                <a:ext uri="{FF2B5EF4-FFF2-40B4-BE49-F238E27FC236}">
                  <a16:creationId xmlns:a16="http://schemas.microsoft.com/office/drawing/2014/main" id="{BA44A678-CDC1-BB44-BDEB-2583841DCF97}"/>
                </a:ext>
              </a:extLst>
            </p:cNvPr>
            <p:cNvSpPr txBox="1"/>
            <p:nvPr/>
          </p:nvSpPr>
          <p:spPr>
            <a:xfrm>
              <a:off x="-1567878" y="305197"/>
              <a:ext cx="8219221" cy="1077218"/>
            </a:xfrm>
            <a:prstGeom prst="rect">
              <a:avLst/>
            </a:prstGeom>
            <a:noFill/>
          </p:spPr>
          <p:txBody>
            <a:bodyPr wrap="square" rtlCol="0">
              <a:spAutoFit/>
            </a:bodyPr>
            <a:lstStyle/>
            <a:p>
              <a:pPr>
                <a:spcBef>
                  <a:spcPts val="600"/>
                </a:spcBef>
              </a:pPr>
              <a:r>
                <a:rPr lang="en-US" sz="1300" dirty="0">
                  <a:solidFill>
                    <a:srgbClr val="58585A"/>
                  </a:solidFill>
                  <a:latin typeface="Arial Narrow" panose="020B0604020202020204" pitchFamily="34" charset="0"/>
                  <a:cs typeface="Arial Narrow" panose="020B0604020202020204" pitchFamily="34" charset="0"/>
                </a:rPr>
                <a:t>All data was collected by the Palestinian Central Bureau of Statistics (PCBS)</a:t>
              </a:r>
            </a:p>
            <a:p>
              <a:pPr marL="742950" lvl="1" indent="-285750">
                <a:spcBef>
                  <a:spcPts val="600"/>
                </a:spcBef>
                <a:buFont typeface="Courier New" panose="02070309020205020404" pitchFamily="49" charset="0"/>
                <a:buChar char="o"/>
              </a:pPr>
              <a:endParaRPr lang="en-US" sz="1400" dirty="0">
                <a:solidFill>
                  <a:srgbClr val="666666"/>
                </a:solidFill>
              </a:endParaRPr>
            </a:p>
            <a:p>
              <a:pPr marL="285750" indent="-285750">
                <a:spcBef>
                  <a:spcPts val="600"/>
                </a:spcBef>
                <a:buFont typeface="Courier New" panose="02070309020205020404" pitchFamily="49" charset="0"/>
                <a:buChar char="o"/>
              </a:pPr>
              <a:endParaRPr lang="en-US" sz="1400" b="1" dirty="0">
                <a:solidFill>
                  <a:srgbClr val="C00000"/>
                </a:solidFill>
              </a:endParaRPr>
            </a:p>
          </p:txBody>
        </p:sp>
      </p:grpSp>
      <p:sp>
        <p:nvSpPr>
          <p:cNvPr id="18" name="TextBox 17">
            <a:extLst>
              <a:ext uri="{FF2B5EF4-FFF2-40B4-BE49-F238E27FC236}">
                <a16:creationId xmlns:a16="http://schemas.microsoft.com/office/drawing/2014/main" id="{A0F83BEC-DCD2-D743-BA48-B54A4574AF8F}"/>
              </a:ext>
            </a:extLst>
          </p:cNvPr>
          <p:cNvSpPr txBox="1"/>
          <p:nvPr/>
        </p:nvSpPr>
        <p:spPr>
          <a:xfrm>
            <a:off x="4810861" y="3144701"/>
            <a:ext cx="4333139" cy="1954381"/>
          </a:xfrm>
          <a:prstGeom prst="rect">
            <a:avLst/>
          </a:prstGeom>
          <a:noFill/>
        </p:spPr>
        <p:txBody>
          <a:bodyPr wrap="square" rtlCol="0">
            <a:spAutoFit/>
          </a:bodyPr>
          <a:lstStyle/>
          <a:p>
            <a:pPr>
              <a:spcBef>
                <a:spcPts val="600"/>
              </a:spcBef>
            </a:pPr>
            <a:r>
              <a:rPr lang="en-US" sz="1300" b="1" dirty="0">
                <a:solidFill>
                  <a:srgbClr val="58585A"/>
                </a:solidFill>
                <a:latin typeface="Arial Narrow" panose="020B0604020202020204" pitchFamily="34" charset="0"/>
                <a:cs typeface="Arial Narrow" panose="020B0604020202020204" pitchFamily="34" charset="0"/>
              </a:rPr>
              <a:t>Pilot of 98 survey interviews (West Bank x 50, Gaza x 48) conducted in advance of fieldwork</a:t>
            </a:r>
          </a:p>
          <a:p>
            <a:pPr marL="742950" lvl="1" indent="-285750">
              <a:spcBef>
                <a:spcPts val="600"/>
              </a:spcBef>
              <a:buFont typeface="Arial" panose="020B0604020202020204" pitchFamily="34" charset="0"/>
              <a:buChar char="•"/>
            </a:pPr>
            <a:r>
              <a:rPr lang="en-US" sz="1300" dirty="0">
                <a:solidFill>
                  <a:srgbClr val="58585A"/>
                </a:solidFill>
                <a:latin typeface="Arial Narrow" panose="020B0604020202020204" pitchFamily="34" charset="0"/>
                <a:cs typeface="Arial Narrow" panose="020B0604020202020204" pitchFamily="34" charset="0"/>
              </a:rPr>
              <a:t>Pilot served to identify issues related to questionnaire length, sensitivity and comprehension of indicators, use of tablet and applications, and optimal logistical arrangements</a:t>
            </a:r>
            <a:endParaRPr lang="en-US" sz="1300" dirty="0">
              <a:solidFill>
                <a:srgbClr val="666666"/>
              </a:solidFill>
            </a:endParaRPr>
          </a:p>
          <a:p>
            <a:pPr marL="742950" lvl="1" indent="-285750">
              <a:spcBef>
                <a:spcPts val="600"/>
              </a:spcBef>
              <a:buFont typeface="Courier New" panose="02070309020205020404" pitchFamily="49" charset="0"/>
              <a:buChar char="o"/>
            </a:pPr>
            <a:endParaRPr lang="en-US" sz="1400" dirty="0">
              <a:solidFill>
                <a:srgbClr val="666666"/>
              </a:solidFill>
            </a:endParaRPr>
          </a:p>
          <a:p>
            <a:pPr marL="285750" indent="-285750">
              <a:spcBef>
                <a:spcPts val="600"/>
              </a:spcBef>
              <a:buFont typeface="Courier New" panose="02070309020205020404" pitchFamily="49" charset="0"/>
              <a:buChar char="o"/>
            </a:pPr>
            <a:endParaRPr lang="en-US" sz="1400" b="1" dirty="0">
              <a:solidFill>
                <a:srgbClr val="C00000"/>
              </a:solidFill>
            </a:endParaRPr>
          </a:p>
        </p:txBody>
      </p:sp>
      <p:sp>
        <p:nvSpPr>
          <p:cNvPr id="19" name="TextBox 18">
            <a:extLst>
              <a:ext uri="{FF2B5EF4-FFF2-40B4-BE49-F238E27FC236}">
                <a16:creationId xmlns:a16="http://schemas.microsoft.com/office/drawing/2014/main" id="{167CEAEB-2B45-F345-8EAB-C480503EA09E}"/>
              </a:ext>
            </a:extLst>
          </p:cNvPr>
          <p:cNvSpPr txBox="1"/>
          <p:nvPr/>
        </p:nvSpPr>
        <p:spPr>
          <a:xfrm>
            <a:off x="4800603" y="2801079"/>
            <a:ext cx="3224580" cy="307777"/>
          </a:xfrm>
          <a:prstGeom prst="rect">
            <a:avLst/>
          </a:prstGeom>
          <a:noFill/>
        </p:spPr>
        <p:txBody>
          <a:bodyPr wrap="square" rtlCol="0">
            <a:spAutoFit/>
          </a:bodyPr>
          <a:lstStyle/>
          <a:p>
            <a:r>
              <a:rPr lang="en-US" sz="1400" b="1" u="sng" dirty="0">
                <a:solidFill>
                  <a:srgbClr val="58585A"/>
                </a:solidFill>
                <a:latin typeface="Arial Narrow" panose="020B0604020202020204" pitchFamily="34" charset="0"/>
                <a:cs typeface="Arial Narrow" panose="020B0604020202020204" pitchFamily="34" charset="0"/>
              </a:rPr>
              <a:t>Piloting and Training:</a:t>
            </a:r>
          </a:p>
        </p:txBody>
      </p:sp>
      <p:sp>
        <p:nvSpPr>
          <p:cNvPr id="20" name="TextBox 19">
            <a:extLst>
              <a:ext uri="{FF2B5EF4-FFF2-40B4-BE49-F238E27FC236}">
                <a16:creationId xmlns:a16="http://schemas.microsoft.com/office/drawing/2014/main" id="{0ECB765B-8AB3-8744-81EF-09CA075865E3}"/>
              </a:ext>
            </a:extLst>
          </p:cNvPr>
          <p:cNvSpPr txBox="1"/>
          <p:nvPr/>
        </p:nvSpPr>
        <p:spPr>
          <a:xfrm>
            <a:off x="4826786" y="4510876"/>
            <a:ext cx="4247412" cy="1554272"/>
          </a:xfrm>
          <a:prstGeom prst="rect">
            <a:avLst/>
          </a:prstGeom>
          <a:noFill/>
        </p:spPr>
        <p:txBody>
          <a:bodyPr wrap="square" rtlCol="0">
            <a:spAutoFit/>
          </a:bodyPr>
          <a:lstStyle/>
          <a:p>
            <a:pPr>
              <a:spcBef>
                <a:spcPts val="600"/>
              </a:spcBef>
            </a:pPr>
            <a:r>
              <a:rPr lang="en-US" sz="1300" b="1" dirty="0">
                <a:solidFill>
                  <a:srgbClr val="58585A"/>
                </a:solidFill>
                <a:latin typeface="Arial Narrow" panose="020B0604020202020204" pitchFamily="34" charset="0"/>
                <a:cs typeface="Arial Narrow" panose="020B0604020202020204" pitchFamily="34" charset="0"/>
              </a:rPr>
              <a:t>Four-day training for all enumerators (June 28 – July 1)</a:t>
            </a:r>
          </a:p>
          <a:p>
            <a:pPr marL="742950" lvl="1" indent="-285750">
              <a:spcBef>
                <a:spcPts val="600"/>
              </a:spcBef>
              <a:buFont typeface="Arial" panose="020B0604020202020204" pitchFamily="34" charset="0"/>
              <a:buChar char="•"/>
            </a:pPr>
            <a:r>
              <a:rPr lang="en-US" sz="1300" dirty="0">
                <a:solidFill>
                  <a:srgbClr val="58585A"/>
                </a:solidFill>
                <a:latin typeface="Arial Narrow" panose="020B0604020202020204" pitchFamily="34" charset="0"/>
                <a:cs typeface="Arial Narrow" panose="020B0604020202020204" pitchFamily="34" charset="0"/>
              </a:rPr>
              <a:t>Training conducted by PCBS in Ramallah and Gaza City with the support of REACH and sector partners</a:t>
            </a:r>
          </a:p>
          <a:p>
            <a:pPr marL="742950" lvl="1" indent="-285750">
              <a:spcBef>
                <a:spcPts val="600"/>
              </a:spcBef>
              <a:buFont typeface="Arial" panose="020B0604020202020204" pitchFamily="34" charset="0"/>
              <a:buChar char="•"/>
            </a:pPr>
            <a:r>
              <a:rPr lang="en-US" sz="1300" dirty="0">
                <a:solidFill>
                  <a:srgbClr val="58585A"/>
                </a:solidFill>
                <a:latin typeface="Arial Narrow" panose="020B0604020202020204" pitchFamily="34" charset="0"/>
                <a:cs typeface="Arial Narrow" panose="020B0604020202020204" pitchFamily="34" charset="0"/>
              </a:rPr>
              <a:t>Training Manual designed by REACH, with additions by PCBS</a:t>
            </a:r>
            <a:endParaRPr lang="en-US" sz="1300" dirty="0">
              <a:solidFill>
                <a:srgbClr val="666666"/>
              </a:solidFill>
            </a:endParaRPr>
          </a:p>
          <a:p>
            <a:pPr marL="285750" indent="-285750">
              <a:spcBef>
                <a:spcPts val="600"/>
              </a:spcBef>
              <a:buFont typeface="Courier New" panose="02070309020205020404" pitchFamily="49" charset="0"/>
              <a:buChar char="o"/>
            </a:pPr>
            <a:endParaRPr lang="en-US" sz="1400" b="1" dirty="0">
              <a:solidFill>
                <a:srgbClr val="C00000"/>
              </a:solidFill>
            </a:endParaRPr>
          </a:p>
        </p:txBody>
      </p:sp>
    </p:spTree>
    <p:extLst>
      <p:ext uri="{BB962C8B-B14F-4D97-AF65-F5344CB8AC3E}">
        <p14:creationId xmlns:p14="http://schemas.microsoft.com/office/powerpoint/2010/main" val="20123445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s-ES" dirty="0"/>
              <a:t>MSNA SAMPLING METHODOLOGY</a:t>
            </a:r>
          </a:p>
        </p:txBody>
      </p:sp>
      <p:sp>
        <p:nvSpPr>
          <p:cNvPr id="54" name="TextBox 53">
            <a:extLst>
              <a:ext uri="{FF2B5EF4-FFF2-40B4-BE49-F238E27FC236}">
                <a16:creationId xmlns:a16="http://schemas.microsoft.com/office/drawing/2014/main" id="{FCD8055B-676F-4A80-8C26-09E68BDF261E}"/>
              </a:ext>
            </a:extLst>
          </p:cNvPr>
          <p:cNvSpPr txBox="1"/>
          <p:nvPr/>
        </p:nvSpPr>
        <p:spPr>
          <a:xfrm>
            <a:off x="161148" y="1324032"/>
            <a:ext cx="8828847" cy="738664"/>
          </a:xfrm>
          <a:prstGeom prst="rect">
            <a:avLst/>
          </a:prstGeom>
          <a:noFill/>
        </p:spPr>
        <p:txBody>
          <a:bodyPr wrap="square" rtlCol="0">
            <a:spAutoFit/>
          </a:bodyPr>
          <a:lstStyle/>
          <a:p>
            <a:r>
              <a:rPr lang="en-GB" sz="1400" b="1" dirty="0">
                <a:solidFill>
                  <a:srgbClr val="58585A"/>
                </a:solidFill>
                <a:latin typeface="Arial Narrow" panose="020B0606020202030204" pitchFamily="34" charset="0"/>
              </a:rPr>
              <a:t>The sampling methodology as well as the list of questions and indicators have been developed in consultation with key humanitarian and development stakeholders to ensure the relevance of the analysis stratification for their planning and programming.</a:t>
            </a:r>
            <a:endParaRPr lang="en-GB" sz="1400" b="1" u="sng" dirty="0">
              <a:solidFill>
                <a:srgbClr val="58585A"/>
              </a:solidFill>
              <a:latin typeface="Arial Narrow" panose="020B0606020202030204" pitchFamily="34" charset="0"/>
            </a:endParaRPr>
          </a:p>
        </p:txBody>
      </p:sp>
      <p:sp>
        <p:nvSpPr>
          <p:cNvPr id="3" name="TextBox 2">
            <a:extLst>
              <a:ext uri="{FF2B5EF4-FFF2-40B4-BE49-F238E27FC236}">
                <a16:creationId xmlns:a16="http://schemas.microsoft.com/office/drawing/2014/main" id="{7FB16776-E237-4A05-B0F7-0174E36F51B8}"/>
              </a:ext>
            </a:extLst>
          </p:cNvPr>
          <p:cNvSpPr txBox="1"/>
          <p:nvPr/>
        </p:nvSpPr>
        <p:spPr>
          <a:xfrm>
            <a:off x="204247" y="2052636"/>
            <a:ext cx="2346226" cy="369332"/>
          </a:xfrm>
          <a:prstGeom prst="rect">
            <a:avLst/>
          </a:prstGeom>
          <a:noFill/>
        </p:spPr>
        <p:txBody>
          <a:bodyPr wrap="square" rtlCol="0">
            <a:spAutoFit/>
          </a:bodyPr>
          <a:lstStyle/>
          <a:p>
            <a:r>
              <a:rPr lang="de-CH" b="1" u="sng" dirty="0">
                <a:solidFill>
                  <a:srgbClr val="EE5859"/>
                </a:solidFill>
                <a:latin typeface="Arial Narrow" panose="020B0606020202030204" pitchFamily="34" charset="0"/>
              </a:rPr>
              <a:t>Sampling </a:t>
            </a:r>
            <a:r>
              <a:rPr lang="de-CH" b="1" u="sng" dirty="0" err="1">
                <a:solidFill>
                  <a:srgbClr val="EE5859"/>
                </a:solidFill>
                <a:latin typeface="Arial Narrow" panose="020B0606020202030204" pitchFamily="34" charset="0"/>
              </a:rPr>
              <a:t>Methodology</a:t>
            </a:r>
            <a:r>
              <a:rPr lang="de-CH" b="1" u="sng" dirty="0">
                <a:solidFill>
                  <a:srgbClr val="EE5859"/>
                </a:solidFill>
                <a:latin typeface="Arial Narrow" panose="020B0606020202030204" pitchFamily="34" charset="0"/>
              </a:rPr>
              <a:t>:</a:t>
            </a:r>
          </a:p>
        </p:txBody>
      </p:sp>
      <p:sp>
        <p:nvSpPr>
          <p:cNvPr id="4" name="TextBox 3">
            <a:extLst>
              <a:ext uri="{FF2B5EF4-FFF2-40B4-BE49-F238E27FC236}">
                <a16:creationId xmlns:a16="http://schemas.microsoft.com/office/drawing/2014/main" id="{578A69DD-EE03-4D85-8AA2-B6D87C75C2EE}"/>
              </a:ext>
            </a:extLst>
          </p:cNvPr>
          <p:cNvSpPr txBox="1"/>
          <p:nvPr/>
        </p:nvSpPr>
        <p:spPr>
          <a:xfrm>
            <a:off x="4784622" y="2052636"/>
            <a:ext cx="2346229" cy="369332"/>
          </a:xfrm>
          <a:prstGeom prst="rect">
            <a:avLst/>
          </a:prstGeom>
          <a:noFill/>
        </p:spPr>
        <p:txBody>
          <a:bodyPr wrap="square" rtlCol="0">
            <a:spAutoFit/>
          </a:bodyPr>
          <a:lstStyle/>
          <a:p>
            <a:r>
              <a:rPr lang="de-CH" b="1" u="sng" dirty="0">
                <a:solidFill>
                  <a:srgbClr val="EE5859"/>
                </a:solidFill>
                <a:latin typeface="Arial Narrow" panose="020B0606020202030204" pitchFamily="34" charset="0"/>
              </a:rPr>
              <a:t>Sample </a:t>
            </a:r>
            <a:r>
              <a:rPr lang="de-CH" b="1" u="sng" dirty="0" err="1">
                <a:solidFill>
                  <a:srgbClr val="EE5859"/>
                </a:solidFill>
                <a:latin typeface="Arial Narrow" panose="020B0606020202030204" pitchFamily="34" charset="0"/>
              </a:rPr>
              <a:t>Stratification</a:t>
            </a:r>
            <a:r>
              <a:rPr lang="de-CH" b="1" u="sng" dirty="0">
                <a:solidFill>
                  <a:srgbClr val="EE5859"/>
                </a:solidFill>
                <a:latin typeface="Arial Narrow" panose="020B0606020202030204" pitchFamily="34" charset="0"/>
              </a:rPr>
              <a:t>:</a:t>
            </a:r>
          </a:p>
        </p:txBody>
      </p:sp>
      <p:cxnSp>
        <p:nvCxnSpPr>
          <p:cNvPr id="6" name="Straight Connector 5">
            <a:extLst>
              <a:ext uri="{FF2B5EF4-FFF2-40B4-BE49-F238E27FC236}">
                <a16:creationId xmlns:a16="http://schemas.microsoft.com/office/drawing/2014/main" id="{428DFCD0-AE0F-4C8C-AE4A-BE0B212FC587}"/>
              </a:ext>
            </a:extLst>
          </p:cNvPr>
          <p:cNvCxnSpPr/>
          <p:nvPr/>
        </p:nvCxnSpPr>
        <p:spPr>
          <a:xfrm>
            <a:off x="4562375" y="2844008"/>
            <a:ext cx="0" cy="3224463"/>
          </a:xfrm>
          <a:prstGeom prst="line">
            <a:avLst/>
          </a:prstGeom>
          <a:ln>
            <a:solidFill>
              <a:srgbClr val="58585A"/>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AFC23CE5-2974-4660-AFE7-CBC95C8404DE}"/>
              </a:ext>
            </a:extLst>
          </p:cNvPr>
          <p:cNvSpPr txBox="1"/>
          <p:nvPr/>
        </p:nvSpPr>
        <p:spPr>
          <a:xfrm>
            <a:off x="161148" y="2580388"/>
            <a:ext cx="2139287" cy="307777"/>
          </a:xfrm>
          <a:prstGeom prst="rect">
            <a:avLst/>
          </a:prstGeom>
          <a:noFill/>
        </p:spPr>
        <p:txBody>
          <a:bodyPr wrap="square" rtlCol="0">
            <a:spAutoFit/>
          </a:bodyPr>
          <a:lstStyle/>
          <a:p>
            <a:r>
              <a:rPr lang="de-CH" sz="1400" b="1" u="sng" dirty="0" err="1">
                <a:solidFill>
                  <a:srgbClr val="58585A"/>
                </a:solidFill>
                <a:latin typeface="Arial Narrow" panose="020B0606020202030204" pitchFamily="34" charset="0"/>
              </a:rPr>
              <a:t>Representativeness</a:t>
            </a:r>
            <a:r>
              <a:rPr lang="de-CH" sz="1400" b="1" u="sng" dirty="0">
                <a:solidFill>
                  <a:srgbClr val="58585A"/>
                </a:solidFill>
                <a:latin typeface="Arial Narrow" panose="020B0606020202030204" pitchFamily="34" charset="0"/>
              </a:rPr>
              <a:t>:</a:t>
            </a:r>
          </a:p>
        </p:txBody>
      </p:sp>
      <p:sp>
        <p:nvSpPr>
          <p:cNvPr id="11" name="TextBox 10">
            <a:extLst>
              <a:ext uri="{FF2B5EF4-FFF2-40B4-BE49-F238E27FC236}">
                <a16:creationId xmlns:a16="http://schemas.microsoft.com/office/drawing/2014/main" id="{4CED8CEC-3A66-4833-B890-230CE424CE74}"/>
              </a:ext>
            </a:extLst>
          </p:cNvPr>
          <p:cNvSpPr txBox="1"/>
          <p:nvPr/>
        </p:nvSpPr>
        <p:spPr>
          <a:xfrm>
            <a:off x="157575" y="2859290"/>
            <a:ext cx="4414425" cy="646331"/>
          </a:xfrm>
          <a:prstGeom prst="rect">
            <a:avLst/>
          </a:prstGeom>
          <a:noFill/>
        </p:spPr>
        <p:txBody>
          <a:bodyPr wrap="square" rtlCol="0">
            <a:spAutoFit/>
          </a:bodyPr>
          <a:lstStyle/>
          <a:p>
            <a:r>
              <a:rPr lang="en-GB" sz="1200" dirty="0">
                <a:solidFill>
                  <a:srgbClr val="58585A"/>
                </a:solidFill>
                <a:latin typeface="Arial Narrow" panose="020B0606020202030204" pitchFamily="34" charset="0"/>
              </a:rPr>
              <a:t>The sample size for each strata was calculated based on the following parameters: 95% level of confidence, 9% margin of error and a 15% buffer (10% in Gaza) to account for deleted or incomplete surveys. </a:t>
            </a:r>
          </a:p>
        </p:txBody>
      </p:sp>
      <p:sp>
        <p:nvSpPr>
          <p:cNvPr id="16" name="TextBox 15">
            <a:extLst>
              <a:ext uri="{FF2B5EF4-FFF2-40B4-BE49-F238E27FC236}">
                <a16:creationId xmlns:a16="http://schemas.microsoft.com/office/drawing/2014/main" id="{5A64DD40-5FD3-4EA1-9B89-D00B90B77E70}"/>
              </a:ext>
            </a:extLst>
          </p:cNvPr>
          <p:cNvSpPr txBox="1"/>
          <p:nvPr/>
        </p:nvSpPr>
        <p:spPr>
          <a:xfrm>
            <a:off x="151523" y="3678451"/>
            <a:ext cx="2139287" cy="307777"/>
          </a:xfrm>
          <a:prstGeom prst="rect">
            <a:avLst/>
          </a:prstGeom>
          <a:noFill/>
        </p:spPr>
        <p:txBody>
          <a:bodyPr wrap="square" rtlCol="0">
            <a:spAutoFit/>
          </a:bodyPr>
          <a:lstStyle/>
          <a:p>
            <a:r>
              <a:rPr lang="de-CH" sz="1400" b="1" u="sng" dirty="0">
                <a:solidFill>
                  <a:srgbClr val="58585A"/>
                </a:solidFill>
                <a:latin typeface="Arial Narrow" panose="020B0606020202030204" pitchFamily="34" charset="0"/>
              </a:rPr>
              <a:t>Sampling </a:t>
            </a:r>
            <a:r>
              <a:rPr lang="de-CH" sz="1400" b="1" u="sng" dirty="0" err="1">
                <a:solidFill>
                  <a:srgbClr val="58585A"/>
                </a:solidFill>
                <a:latin typeface="Arial Narrow" panose="020B0606020202030204" pitchFamily="34" charset="0"/>
              </a:rPr>
              <a:t>approach</a:t>
            </a:r>
            <a:r>
              <a:rPr lang="de-CH" sz="1400" b="1" u="sng" dirty="0">
                <a:solidFill>
                  <a:srgbClr val="58585A"/>
                </a:solidFill>
                <a:latin typeface="Arial Narrow" panose="020B0606020202030204" pitchFamily="34" charset="0"/>
              </a:rPr>
              <a:t>:</a:t>
            </a:r>
          </a:p>
        </p:txBody>
      </p:sp>
      <p:sp>
        <p:nvSpPr>
          <p:cNvPr id="17" name="TextBox 16">
            <a:extLst>
              <a:ext uri="{FF2B5EF4-FFF2-40B4-BE49-F238E27FC236}">
                <a16:creationId xmlns:a16="http://schemas.microsoft.com/office/drawing/2014/main" id="{2491D11B-6F28-4478-9CCF-6B55BC203493}"/>
              </a:ext>
            </a:extLst>
          </p:cNvPr>
          <p:cNvSpPr txBox="1"/>
          <p:nvPr/>
        </p:nvSpPr>
        <p:spPr>
          <a:xfrm>
            <a:off x="147950" y="3947728"/>
            <a:ext cx="4414425" cy="1015663"/>
          </a:xfrm>
          <a:prstGeom prst="rect">
            <a:avLst/>
          </a:prstGeom>
          <a:noFill/>
        </p:spPr>
        <p:txBody>
          <a:bodyPr wrap="square" rtlCol="0">
            <a:spAutoFit/>
          </a:bodyPr>
          <a:lstStyle/>
          <a:p>
            <a:r>
              <a:rPr lang="en-GB" sz="1200" dirty="0">
                <a:solidFill>
                  <a:srgbClr val="58585A"/>
                </a:solidFill>
                <a:latin typeface="Arial Narrow" panose="020B0606020202030204" pitchFamily="34" charset="0"/>
              </a:rPr>
              <a:t>For the </a:t>
            </a:r>
            <a:r>
              <a:rPr lang="en-GB" sz="1200" dirty="0" err="1">
                <a:solidFill>
                  <a:srgbClr val="58585A"/>
                </a:solidFill>
                <a:latin typeface="Arial Narrow" panose="020B0606020202030204" pitchFamily="34" charset="0"/>
              </a:rPr>
              <a:t>stratas</a:t>
            </a:r>
            <a:r>
              <a:rPr lang="en-GB" sz="1200" dirty="0">
                <a:solidFill>
                  <a:srgbClr val="58585A"/>
                </a:solidFill>
                <a:latin typeface="Arial Narrow" panose="020B0606020202030204" pitchFamily="34" charset="0"/>
              </a:rPr>
              <a:t> in the Gaza Strip, a one-stage simple random sample was employed, whereas for the </a:t>
            </a:r>
            <a:r>
              <a:rPr lang="en-GB" sz="1200" dirty="0" err="1">
                <a:solidFill>
                  <a:srgbClr val="58585A"/>
                </a:solidFill>
                <a:latin typeface="Arial Narrow" panose="020B0606020202030204" pitchFamily="34" charset="0"/>
              </a:rPr>
              <a:t>stratas</a:t>
            </a:r>
            <a:r>
              <a:rPr lang="en-GB" sz="1200" dirty="0">
                <a:solidFill>
                  <a:srgbClr val="58585A"/>
                </a:solidFill>
                <a:latin typeface="Arial Narrow" panose="020B0606020202030204" pitchFamily="34" charset="0"/>
              </a:rPr>
              <a:t> in the West Bank, a two-stage stratified cluster sampling approach was employed reflecting operational and logistical factors. The final sample was drawn from an exhaustive list of households provided by PCBS.</a:t>
            </a:r>
          </a:p>
        </p:txBody>
      </p:sp>
      <p:sp>
        <p:nvSpPr>
          <p:cNvPr id="18" name="TextBox 17">
            <a:extLst>
              <a:ext uri="{FF2B5EF4-FFF2-40B4-BE49-F238E27FC236}">
                <a16:creationId xmlns:a16="http://schemas.microsoft.com/office/drawing/2014/main" id="{EAE26861-9F1E-476E-A63A-EA7688772C49}"/>
              </a:ext>
            </a:extLst>
          </p:cNvPr>
          <p:cNvSpPr txBox="1"/>
          <p:nvPr/>
        </p:nvSpPr>
        <p:spPr>
          <a:xfrm>
            <a:off x="161148" y="5158241"/>
            <a:ext cx="2139287" cy="307777"/>
          </a:xfrm>
          <a:prstGeom prst="rect">
            <a:avLst/>
          </a:prstGeom>
          <a:noFill/>
        </p:spPr>
        <p:txBody>
          <a:bodyPr wrap="square" rtlCol="0">
            <a:spAutoFit/>
          </a:bodyPr>
          <a:lstStyle/>
          <a:p>
            <a:r>
              <a:rPr lang="de-CH" sz="1400" b="1" u="sng" dirty="0">
                <a:solidFill>
                  <a:srgbClr val="58585A"/>
                </a:solidFill>
                <a:latin typeface="Arial Narrow" panose="020B0606020202030204" pitchFamily="34" charset="0"/>
              </a:rPr>
              <a:t>Gender </a:t>
            </a:r>
            <a:r>
              <a:rPr lang="de-CH" sz="1400" b="1" u="sng" dirty="0" err="1">
                <a:solidFill>
                  <a:srgbClr val="58585A"/>
                </a:solidFill>
                <a:latin typeface="Arial Narrow" panose="020B0606020202030204" pitchFamily="34" charset="0"/>
              </a:rPr>
              <a:t>Consideration</a:t>
            </a:r>
            <a:r>
              <a:rPr lang="de-CH" sz="1400" b="1" u="sng" dirty="0">
                <a:solidFill>
                  <a:srgbClr val="58585A"/>
                </a:solidFill>
                <a:latin typeface="Arial Narrow" panose="020B0606020202030204" pitchFamily="34" charset="0"/>
              </a:rPr>
              <a:t>:</a:t>
            </a:r>
          </a:p>
        </p:txBody>
      </p:sp>
      <p:sp>
        <p:nvSpPr>
          <p:cNvPr id="19" name="TextBox 18">
            <a:extLst>
              <a:ext uri="{FF2B5EF4-FFF2-40B4-BE49-F238E27FC236}">
                <a16:creationId xmlns:a16="http://schemas.microsoft.com/office/drawing/2014/main" id="{CD2550DE-26CF-41C3-93C3-575DEED04268}"/>
              </a:ext>
            </a:extLst>
          </p:cNvPr>
          <p:cNvSpPr txBox="1"/>
          <p:nvPr/>
        </p:nvSpPr>
        <p:spPr>
          <a:xfrm>
            <a:off x="157575" y="5437143"/>
            <a:ext cx="4414425" cy="830997"/>
          </a:xfrm>
          <a:prstGeom prst="rect">
            <a:avLst/>
          </a:prstGeom>
          <a:noFill/>
        </p:spPr>
        <p:txBody>
          <a:bodyPr wrap="square" rtlCol="0">
            <a:spAutoFit/>
          </a:bodyPr>
          <a:lstStyle/>
          <a:p>
            <a:r>
              <a:rPr lang="en-GB" sz="1200" dirty="0">
                <a:solidFill>
                  <a:srgbClr val="58585A"/>
                </a:solidFill>
                <a:latin typeface="Arial Narrow" panose="020B0606020202030204" pitchFamily="34" charset="0"/>
              </a:rPr>
              <a:t>Reflecting the understanding that male and female respondents from the same </a:t>
            </a:r>
            <a:r>
              <a:rPr lang="en-GB" sz="1200" dirty="0" smtClean="0">
                <a:solidFill>
                  <a:srgbClr val="58585A"/>
                </a:solidFill>
                <a:latin typeface="Arial Narrow" panose="020B0606020202030204" pitchFamily="34" charset="0"/>
              </a:rPr>
              <a:t>household </a:t>
            </a:r>
            <a:r>
              <a:rPr lang="en-GB" sz="1200" dirty="0">
                <a:solidFill>
                  <a:srgbClr val="58585A"/>
                </a:solidFill>
                <a:latin typeface="Arial Narrow" panose="020B0606020202030204" pitchFamily="34" charset="0"/>
              </a:rPr>
              <a:t>may provide different answers to the same questions, the methodology has been designed to ensure equal representation of both gender. </a:t>
            </a:r>
          </a:p>
        </p:txBody>
      </p:sp>
      <p:pic>
        <p:nvPicPr>
          <p:cNvPr id="20" name="Picture 2">
            <a:extLst>
              <a:ext uri="{FF2B5EF4-FFF2-40B4-BE49-F238E27FC236}">
                <a16:creationId xmlns:a16="http://schemas.microsoft.com/office/drawing/2014/main" id="{26AF8ACE-BAC6-D341-AECA-9AEE5834469A}"/>
              </a:ext>
            </a:extLst>
          </p:cNvPr>
          <p:cNvPicPr>
            <a:picLocks noChangeAspect="1" noChangeArrowheads="1"/>
          </p:cNvPicPr>
          <p:nvPr/>
        </p:nvPicPr>
        <p:blipFill rotWithShape="1">
          <a:blip r:embed="rId3" cstate="print">
            <a:duotone>
              <a:schemeClr val="accent3">
                <a:shade val="45000"/>
                <a:satMod val="135000"/>
              </a:schemeClr>
              <a:prstClr val="white"/>
            </a:duotone>
            <a:extLst>
              <a:ext uri="{BEBA8EAE-BF5A-486C-A8C5-ECC9F3942E4B}">
                <a14:imgProps xmlns:a14="http://schemas.microsoft.com/office/drawing/2010/main">
                  <a14:imgLayer r:embed="rId4">
                    <a14:imgEffect>
                      <a14:sharpenSoften amount="100000"/>
                    </a14:imgEffect>
                    <a14:imgEffect>
                      <a14:brightnessContrast bright="-100000"/>
                    </a14:imgEffect>
                  </a14:imgLayer>
                </a14:imgProps>
              </a:ext>
              <a:ext uri="{28A0092B-C50C-407E-A947-70E740481C1C}">
                <a14:useLocalDpi xmlns:a14="http://schemas.microsoft.com/office/drawing/2010/main" val="0"/>
              </a:ext>
            </a:extLst>
          </a:blip>
          <a:stretch/>
        </p:blipFill>
        <p:spPr bwMode="auto">
          <a:xfrm>
            <a:off x="4895086" y="3009156"/>
            <a:ext cx="700192" cy="861774"/>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 descr="West Bank Icons - Download Free Vector Icons | Noun Project">
            <a:extLst>
              <a:ext uri="{FF2B5EF4-FFF2-40B4-BE49-F238E27FC236}">
                <a16:creationId xmlns:a16="http://schemas.microsoft.com/office/drawing/2014/main" id="{FD51FD32-117C-CE4D-9A57-AF6FD499C10E}"/>
              </a:ext>
            </a:extLst>
          </p:cNvPr>
          <p:cNvPicPr>
            <a:picLocks noChangeAspect="1" noChangeArrowheads="1"/>
          </p:cNvPicPr>
          <p:nvPr/>
        </p:nvPicPr>
        <p:blipFill rotWithShape="1">
          <a:blip r:embed="rId5" cstate="email">
            <a:duotone>
              <a:schemeClr val="accent3">
                <a:shade val="45000"/>
                <a:satMod val="135000"/>
              </a:schemeClr>
              <a:prstClr val="white"/>
            </a:duotone>
            <a:extLst>
              <a:ext uri="{28A0092B-C50C-407E-A947-70E740481C1C}">
                <a14:useLocalDpi xmlns:a14="http://schemas.microsoft.com/office/drawing/2010/main"/>
              </a:ext>
            </a:extLst>
          </a:blip>
          <a:srcRect/>
          <a:stretch/>
        </p:blipFill>
        <p:spPr bwMode="auto">
          <a:xfrm>
            <a:off x="4938489" y="4615007"/>
            <a:ext cx="720581" cy="1128111"/>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2A671C32-96DD-5A44-864D-C4C5A2C6ADF8}"/>
              </a:ext>
            </a:extLst>
          </p:cNvPr>
          <p:cNvSpPr txBox="1"/>
          <p:nvPr/>
        </p:nvSpPr>
        <p:spPr>
          <a:xfrm>
            <a:off x="4801098" y="2647146"/>
            <a:ext cx="1473999" cy="307777"/>
          </a:xfrm>
          <a:prstGeom prst="rect">
            <a:avLst/>
          </a:prstGeom>
          <a:noFill/>
        </p:spPr>
        <p:txBody>
          <a:bodyPr wrap="square" rtlCol="0">
            <a:spAutoFit/>
          </a:bodyPr>
          <a:lstStyle/>
          <a:p>
            <a:r>
              <a:rPr lang="de-CH" sz="1400" b="1" u="sng" dirty="0">
                <a:solidFill>
                  <a:srgbClr val="58585A"/>
                </a:solidFill>
                <a:latin typeface="Arial Narrow" panose="020B0606020202030204" pitchFamily="34" charset="0"/>
              </a:rPr>
              <a:t>Gaza Strip:</a:t>
            </a:r>
          </a:p>
        </p:txBody>
      </p:sp>
      <p:sp>
        <p:nvSpPr>
          <p:cNvPr id="26" name="TextBox 25">
            <a:extLst>
              <a:ext uri="{FF2B5EF4-FFF2-40B4-BE49-F238E27FC236}">
                <a16:creationId xmlns:a16="http://schemas.microsoft.com/office/drawing/2014/main" id="{0D277105-3D8A-2641-8957-3BC12936DEFB}"/>
              </a:ext>
            </a:extLst>
          </p:cNvPr>
          <p:cNvSpPr txBox="1"/>
          <p:nvPr/>
        </p:nvSpPr>
        <p:spPr>
          <a:xfrm>
            <a:off x="4801098" y="4233608"/>
            <a:ext cx="1474001" cy="307777"/>
          </a:xfrm>
          <a:prstGeom prst="rect">
            <a:avLst/>
          </a:prstGeom>
          <a:noFill/>
        </p:spPr>
        <p:txBody>
          <a:bodyPr wrap="square" rtlCol="0">
            <a:spAutoFit/>
          </a:bodyPr>
          <a:lstStyle/>
          <a:p>
            <a:r>
              <a:rPr lang="de-CH" sz="1400" b="1" u="sng" dirty="0">
                <a:solidFill>
                  <a:srgbClr val="58585A"/>
                </a:solidFill>
                <a:latin typeface="Arial Narrow" panose="020B0606020202030204" pitchFamily="34" charset="0"/>
              </a:rPr>
              <a:t>West Bank:</a:t>
            </a:r>
          </a:p>
        </p:txBody>
      </p:sp>
      <p:sp>
        <p:nvSpPr>
          <p:cNvPr id="28" name="TextBox 27">
            <a:extLst>
              <a:ext uri="{FF2B5EF4-FFF2-40B4-BE49-F238E27FC236}">
                <a16:creationId xmlns:a16="http://schemas.microsoft.com/office/drawing/2014/main" id="{5D72A342-AA30-AF4D-9472-D20C86640DC3}"/>
              </a:ext>
            </a:extLst>
          </p:cNvPr>
          <p:cNvSpPr txBox="1"/>
          <p:nvPr/>
        </p:nvSpPr>
        <p:spPr>
          <a:xfrm>
            <a:off x="5786440" y="2975512"/>
            <a:ext cx="3095695" cy="861774"/>
          </a:xfrm>
          <a:prstGeom prst="rect">
            <a:avLst/>
          </a:prstGeom>
          <a:noFill/>
        </p:spPr>
        <p:txBody>
          <a:bodyPr wrap="square" rtlCol="0">
            <a:spAutoFit/>
          </a:bodyPr>
          <a:lstStyle/>
          <a:p>
            <a:r>
              <a:rPr lang="de-CH" sz="1400" b="1" dirty="0" err="1">
                <a:solidFill>
                  <a:srgbClr val="58585A"/>
                </a:solidFill>
                <a:latin typeface="Arial Narrow" panose="020B0606020202030204" pitchFamily="34" charset="0"/>
              </a:rPr>
              <a:t>Stratification</a:t>
            </a:r>
            <a:r>
              <a:rPr lang="de-CH" sz="1400" b="1" dirty="0">
                <a:solidFill>
                  <a:srgbClr val="58585A"/>
                </a:solidFill>
                <a:latin typeface="Arial Narrow" panose="020B0606020202030204" pitchFamily="34" charset="0"/>
              </a:rPr>
              <a:t> </a:t>
            </a:r>
            <a:r>
              <a:rPr lang="de-CH" sz="1400" b="1" dirty="0" err="1">
                <a:solidFill>
                  <a:srgbClr val="58585A"/>
                </a:solidFill>
                <a:latin typeface="Arial Narrow" panose="020B0606020202030204" pitchFamily="34" charset="0"/>
              </a:rPr>
              <a:t>by</a:t>
            </a:r>
            <a:r>
              <a:rPr lang="de-CH" sz="1400" b="1" dirty="0">
                <a:solidFill>
                  <a:srgbClr val="58585A"/>
                </a:solidFill>
                <a:latin typeface="Arial Narrow" panose="020B0606020202030204" pitchFamily="34" charset="0"/>
              </a:rPr>
              <a:t> </a:t>
            </a:r>
            <a:r>
              <a:rPr lang="de-CH" sz="1400" b="1" dirty="0" err="1">
                <a:solidFill>
                  <a:srgbClr val="58585A"/>
                </a:solidFill>
                <a:latin typeface="Arial Narrow" panose="020B0606020202030204" pitchFamily="34" charset="0"/>
              </a:rPr>
              <a:t>locality</a:t>
            </a:r>
            <a:r>
              <a:rPr lang="de-CH" sz="1400" b="1" dirty="0">
                <a:solidFill>
                  <a:srgbClr val="58585A"/>
                </a:solidFill>
                <a:latin typeface="Arial Narrow" panose="020B0606020202030204" pitchFamily="34" charset="0"/>
              </a:rPr>
              <a:t> (95/9):</a:t>
            </a:r>
          </a:p>
          <a:p>
            <a:endParaRPr lang="de-CH" sz="600" dirty="0">
              <a:solidFill>
                <a:srgbClr val="58585A"/>
              </a:solidFill>
              <a:latin typeface="Arial Narrow" panose="020B0606020202030204" pitchFamily="34" charset="0"/>
            </a:endParaRPr>
          </a:p>
          <a:p>
            <a:pPr marL="285750" indent="-285750">
              <a:buFont typeface="Arial" panose="020B0604020202020204" pitchFamily="34" charset="0"/>
              <a:buChar char="•"/>
            </a:pPr>
            <a:r>
              <a:rPr lang="de-CH" sz="1400" dirty="0">
                <a:solidFill>
                  <a:srgbClr val="58585A"/>
                </a:solidFill>
                <a:latin typeface="Arial Narrow" panose="020B0606020202030204" pitchFamily="34" charset="0"/>
              </a:rPr>
              <a:t>28 </a:t>
            </a:r>
            <a:r>
              <a:rPr lang="de-CH" sz="1400" dirty="0" err="1">
                <a:solidFill>
                  <a:srgbClr val="58585A"/>
                </a:solidFill>
                <a:latin typeface="Arial Narrow" panose="020B0606020202030204" pitchFamily="34" charset="0"/>
              </a:rPr>
              <a:t>localities</a:t>
            </a:r>
            <a:endParaRPr lang="de-CH" sz="1400" dirty="0">
              <a:solidFill>
                <a:srgbClr val="58585A"/>
              </a:solidFill>
              <a:latin typeface="Arial Narrow" panose="020B0606020202030204" pitchFamily="34" charset="0"/>
            </a:endParaRPr>
          </a:p>
          <a:p>
            <a:pPr marL="285750" indent="-285750">
              <a:buFont typeface="Arial" panose="020B0604020202020204" pitchFamily="34" charset="0"/>
              <a:buChar char="•"/>
            </a:pPr>
            <a:r>
              <a:rPr lang="de-CH" sz="1400" dirty="0">
                <a:solidFill>
                  <a:srgbClr val="58585A"/>
                </a:solidFill>
                <a:latin typeface="Arial Narrow" panose="020B0606020202030204" pitchFamily="34" charset="0"/>
              </a:rPr>
              <a:t>5 </a:t>
            </a:r>
            <a:r>
              <a:rPr lang="de-CH" sz="1400" dirty="0" err="1">
                <a:solidFill>
                  <a:srgbClr val="58585A"/>
                </a:solidFill>
                <a:latin typeface="Arial Narrow" panose="020B0606020202030204" pitchFamily="34" charset="0"/>
              </a:rPr>
              <a:t>refugee</a:t>
            </a:r>
            <a:r>
              <a:rPr lang="de-CH" sz="1400" dirty="0">
                <a:solidFill>
                  <a:srgbClr val="58585A"/>
                </a:solidFill>
                <a:latin typeface="Arial Narrow" panose="020B0606020202030204" pitchFamily="34" charset="0"/>
              </a:rPr>
              <a:t> </a:t>
            </a:r>
            <a:r>
              <a:rPr lang="de-CH" sz="1400" dirty="0" err="1">
                <a:solidFill>
                  <a:srgbClr val="58585A"/>
                </a:solidFill>
                <a:latin typeface="Arial Narrow" panose="020B0606020202030204" pitchFamily="34" charset="0"/>
              </a:rPr>
              <a:t>camps</a:t>
            </a:r>
            <a:endParaRPr lang="de-CH" sz="1400" dirty="0">
              <a:solidFill>
                <a:srgbClr val="58585A"/>
              </a:solidFill>
              <a:latin typeface="Arial Narrow" panose="020B0606020202030204" pitchFamily="34" charset="0"/>
            </a:endParaRPr>
          </a:p>
        </p:txBody>
      </p:sp>
      <p:sp>
        <p:nvSpPr>
          <p:cNvPr id="29" name="TextBox 28">
            <a:extLst>
              <a:ext uri="{FF2B5EF4-FFF2-40B4-BE49-F238E27FC236}">
                <a16:creationId xmlns:a16="http://schemas.microsoft.com/office/drawing/2014/main" id="{11A948D8-C9DB-CC45-AB41-DB6E5F144FC2}"/>
              </a:ext>
            </a:extLst>
          </p:cNvPr>
          <p:cNvSpPr txBox="1"/>
          <p:nvPr/>
        </p:nvSpPr>
        <p:spPr>
          <a:xfrm>
            <a:off x="5786440" y="4551612"/>
            <a:ext cx="3321934" cy="1477328"/>
          </a:xfrm>
          <a:prstGeom prst="rect">
            <a:avLst/>
          </a:prstGeom>
          <a:noFill/>
        </p:spPr>
        <p:txBody>
          <a:bodyPr wrap="square" rtlCol="0">
            <a:spAutoFit/>
          </a:bodyPr>
          <a:lstStyle/>
          <a:p>
            <a:r>
              <a:rPr lang="de-CH" sz="1400" b="1" dirty="0" err="1">
                <a:solidFill>
                  <a:srgbClr val="58585A"/>
                </a:solidFill>
                <a:latin typeface="Arial Narrow" panose="020B0606020202030204" pitchFamily="34" charset="0"/>
              </a:rPr>
              <a:t>Stratification</a:t>
            </a:r>
            <a:r>
              <a:rPr lang="de-CH" sz="1400" b="1" dirty="0">
                <a:solidFill>
                  <a:srgbClr val="58585A"/>
                </a:solidFill>
                <a:latin typeface="Arial Narrow" panose="020B0606020202030204" pitchFamily="34" charset="0"/>
              </a:rPr>
              <a:t> </a:t>
            </a:r>
            <a:r>
              <a:rPr lang="de-CH" sz="1400" b="1" dirty="0" err="1">
                <a:solidFill>
                  <a:srgbClr val="58585A"/>
                </a:solidFill>
                <a:latin typeface="Arial Narrow" panose="020B0606020202030204" pitchFamily="34" charset="0"/>
              </a:rPr>
              <a:t>by</a:t>
            </a:r>
            <a:r>
              <a:rPr lang="de-CH" sz="1400" b="1" dirty="0">
                <a:solidFill>
                  <a:srgbClr val="58585A"/>
                </a:solidFill>
                <a:latin typeface="Arial Narrow" panose="020B0606020202030204" pitchFamily="34" charset="0"/>
              </a:rPr>
              <a:t> Oslo Area </a:t>
            </a:r>
            <a:r>
              <a:rPr lang="de-CH" sz="1400" b="1" dirty="0" err="1">
                <a:solidFill>
                  <a:srgbClr val="58585A"/>
                </a:solidFill>
                <a:latin typeface="Arial Narrow" panose="020B0606020202030204" pitchFamily="34" charset="0"/>
              </a:rPr>
              <a:t>and</a:t>
            </a:r>
            <a:r>
              <a:rPr lang="de-CH" sz="1400" b="1" dirty="0">
                <a:solidFill>
                  <a:srgbClr val="58585A"/>
                </a:solidFill>
                <a:latin typeface="Arial Narrow" panose="020B0606020202030204" pitchFamily="34" charset="0"/>
              </a:rPr>
              <a:t> </a:t>
            </a:r>
            <a:r>
              <a:rPr lang="de-CH" sz="1400" b="1" dirty="0" err="1">
                <a:solidFill>
                  <a:srgbClr val="58585A"/>
                </a:solidFill>
                <a:latin typeface="Arial Narrow" panose="020B0606020202030204" pitchFamily="34" charset="0"/>
              </a:rPr>
              <a:t>Governorate</a:t>
            </a:r>
            <a:r>
              <a:rPr lang="de-CH" sz="1400" b="1" dirty="0">
                <a:solidFill>
                  <a:srgbClr val="58585A"/>
                </a:solidFill>
                <a:latin typeface="Arial Narrow" panose="020B0606020202030204" pitchFamily="34" charset="0"/>
              </a:rPr>
              <a:t>:</a:t>
            </a:r>
          </a:p>
          <a:p>
            <a:endParaRPr lang="de-CH" sz="600" dirty="0">
              <a:solidFill>
                <a:srgbClr val="58585A"/>
              </a:solidFill>
              <a:latin typeface="Arial Narrow" panose="020B0606020202030204" pitchFamily="34" charset="0"/>
            </a:endParaRPr>
          </a:p>
          <a:p>
            <a:pPr marL="285750" indent="-285750">
              <a:buFont typeface="Arial" panose="020B0604020202020204" pitchFamily="34" charset="0"/>
              <a:buChar char="•"/>
            </a:pPr>
            <a:r>
              <a:rPr lang="de-CH" sz="1400" dirty="0">
                <a:solidFill>
                  <a:srgbClr val="58585A"/>
                </a:solidFill>
                <a:latin typeface="Arial Narrow" panose="020B0606020202030204" pitchFamily="34" charset="0"/>
              </a:rPr>
              <a:t>11 </a:t>
            </a:r>
            <a:r>
              <a:rPr lang="de-CH" sz="1400" dirty="0" err="1">
                <a:solidFill>
                  <a:srgbClr val="58585A"/>
                </a:solidFill>
                <a:latin typeface="Arial Narrow" panose="020B0606020202030204" pitchFamily="34" charset="0"/>
              </a:rPr>
              <a:t>governorates</a:t>
            </a:r>
            <a:r>
              <a:rPr lang="de-CH" sz="1400" dirty="0">
                <a:solidFill>
                  <a:srgbClr val="58585A"/>
                </a:solidFill>
                <a:latin typeface="Arial Narrow" panose="020B0606020202030204" pitchFamily="34" charset="0"/>
              </a:rPr>
              <a:t> </a:t>
            </a:r>
            <a:r>
              <a:rPr lang="de-CH" sz="1400" dirty="0" err="1">
                <a:solidFill>
                  <a:srgbClr val="58585A"/>
                </a:solidFill>
                <a:latin typeface="Arial Narrow" panose="020B0606020202030204" pitchFamily="34" charset="0"/>
              </a:rPr>
              <a:t>within</a:t>
            </a:r>
            <a:r>
              <a:rPr lang="de-CH" sz="1400" dirty="0">
                <a:solidFill>
                  <a:srgbClr val="58585A"/>
                </a:solidFill>
                <a:latin typeface="Arial Narrow" panose="020B0606020202030204" pitchFamily="34" charset="0"/>
              </a:rPr>
              <a:t> Area C (95/9)</a:t>
            </a:r>
          </a:p>
          <a:p>
            <a:pPr marL="285750" indent="-285750">
              <a:buFont typeface="Arial" panose="020B0604020202020204" pitchFamily="34" charset="0"/>
              <a:buChar char="•"/>
            </a:pPr>
            <a:r>
              <a:rPr lang="de-CH" sz="1400" dirty="0">
                <a:solidFill>
                  <a:srgbClr val="58585A"/>
                </a:solidFill>
                <a:latin typeface="Arial Narrow" panose="020B0606020202030204" pitchFamily="34" charset="0"/>
              </a:rPr>
              <a:t>Area A&amp;B </a:t>
            </a:r>
            <a:r>
              <a:rPr lang="de-CH" sz="1400" dirty="0" err="1">
                <a:solidFill>
                  <a:srgbClr val="58585A"/>
                </a:solidFill>
                <a:latin typeface="Arial Narrow" panose="020B0606020202030204" pitchFamily="34" charset="0"/>
              </a:rPr>
              <a:t>as</a:t>
            </a:r>
            <a:r>
              <a:rPr lang="de-CH" sz="1400" dirty="0">
                <a:solidFill>
                  <a:srgbClr val="58585A"/>
                </a:solidFill>
                <a:latin typeface="Arial Narrow" panose="020B0606020202030204" pitchFamily="34" charset="0"/>
              </a:rPr>
              <a:t> </a:t>
            </a:r>
            <a:r>
              <a:rPr lang="de-CH" sz="1400" dirty="0" err="1">
                <a:solidFill>
                  <a:srgbClr val="58585A"/>
                </a:solidFill>
                <a:latin typeface="Arial Narrow" panose="020B0606020202030204" pitchFamily="34" charset="0"/>
              </a:rPr>
              <a:t>one</a:t>
            </a:r>
            <a:r>
              <a:rPr lang="de-CH" sz="1400" dirty="0">
                <a:solidFill>
                  <a:srgbClr val="58585A"/>
                </a:solidFill>
                <a:latin typeface="Arial Narrow" panose="020B0606020202030204" pitchFamily="34" charset="0"/>
              </a:rPr>
              <a:t> </a:t>
            </a:r>
            <a:r>
              <a:rPr lang="de-CH" sz="1400" dirty="0" err="1">
                <a:solidFill>
                  <a:srgbClr val="58585A"/>
                </a:solidFill>
                <a:latin typeface="Arial Narrow" panose="020B0606020202030204" pitchFamily="34" charset="0"/>
              </a:rPr>
              <a:t>single</a:t>
            </a:r>
            <a:r>
              <a:rPr lang="de-CH" sz="1400" dirty="0">
                <a:solidFill>
                  <a:srgbClr val="58585A"/>
                </a:solidFill>
                <a:latin typeface="Arial Narrow" panose="020B0606020202030204" pitchFamily="34" charset="0"/>
              </a:rPr>
              <a:t> </a:t>
            </a:r>
            <a:r>
              <a:rPr lang="de-CH" sz="1400" dirty="0" err="1">
                <a:solidFill>
                  <a:srgbClr val="58585A"/>
                </a:solidFill>
                <a:latin typeface="Arial Narrow" panose="020B0606020202030204" pitchFamily="34" charset="0"/>
              </a:rPr>
              <a:t>strata</a:t>
            </a:r>
            <a:r>
              <a:rPr lang="de-CH" sz="1400" dirty="0">
                <a:solidFill>
                  <a:srgbClr val="58585A"/>
                </a:solidFill>
                <a:latin typeface="Arial Narrow" panose="020B0606020202030204" pitchFamily="34" charset="0"/>
              </a:rPr>
              <a:t> (95/9)</a:t>
            </a:r>
          </a:p>
          <a:p>
            <a:pPr marL="285750" indent="-285750">
              <a:buFont typeface="Arial" panose="020B0604020202020204" pitchFamily="34" charset="0"/>
              <a:buChar char="•"/>
            </a:pPr>
            <a:r>
              <a:rPr lang="de-CH" sz="1400" dirty="0">
                <a:solidFill>
                  <a:srgbClr val="58585A"/>
                </a:solidFill>
                <a:latin typeface="Arial Narrow" panose="020B0606020202030204" pitchFamily="34" charset="0"/>
              </a:rPr>
              <a:t>H2 </a:t>
            </a:r>
            <a:r>
              <a:rPr lang="de-CH" sz="1400" dirty="0" err="1">
                <a:solidFill>
                  <a:srgbClr val="58585A"/>
                </a:solidFill>
                <a:latin typeface="Arial Narrow" panose="020B0606020202030204" pitchFamily="34" charset="0"/>
              </a:rPr>
              <a:t>as</a:t>
            </a:r>
            <a:r>
              <a:rPr lang="de-CH" sz="1400" dirty="0">
                <a:solidFill>
                  <a:srgbClr val="58585A"/>
                </a:solidFill>
                <a:latin typeface="Arial Narrow" panose="020B0606020202030204" pitchFamily="34" charset="0"/>
              </a:rPr>
              <a:t> a separate </a:t>
            </a:r>
            <a:r>
              <a:rPr lang="de-CH" sz="1400" dirty="0" err="1">
                <a:solidFill>
                  <a:srgbClr val="58585A"/>
                </a:solidFill>
                <a:latin typeface="Arial Narrow" panose="020B0606020202030204" pitchFamily="34" charset="0"/>
              </a:rPr>
              <a:t>strata</a:t>
            </a:r>
            <a:r>
              <a:rPr lang="de-CH" sz="1400" dirty="0">
                <a:solidFill>
                  <a:srgbClr val="58585A"/>
                </a:solidFill>
                <a:latin typeface="Arial Narrow" panose="020B0606020202030204" pitchFamily="34" charset="0"/>
              </a:rPr>
              <a:t> (95/9)</a:t>
            </a:r>
          </a:p>
          <a:p>
            <a:pPr marL="285750" indent="-285750">
              <a:buFont typeface="Arial" panose="020B0604020202020204" pitchFamily="34" charset="0"/>
              <a:buChar char="•"/>
            </a:pPr>
            <a:r>
              <a:rPr lang="de-CH" sz="1400" dirty="0">
                <a:solidFill>
                  <a:srgbClr val="58585A"/>
                </a:solidFill>
                <a:latin typeface="Arial Narrow" panose="020B0606020202030204" pitchFamily="34" charset="0"/>
              </a:rPr>
              <a:t>East Jerusalem </a:t>
            </a:r>
            <a:r>
              <a:rPr lang="de-CH" sz="1400" dirty="0" err="1">
                <a:solidFill>
                  <a:srgbClr val="58585A"/>
                </a:solidFill>
                <a:latin typeface="Arial Narrow" panose="020B0606020202030204" pitchFamily="34" charset="0"/>
              </a:rPr>
              <a:t>as</a:t>
            </a:r>
            <a:r>
              <a:rPr lang="de-CH" sz="1400" dirty="0">
                <a:solidFill>
                  <a:srgbClr val="58585A"/>
                </a:solidFill>
                <a:latin typeface="Arial Narrow" panose="020B0606020202030204" pitchFamily="34" charset="0"/>
              </a:rPr>
              <a:t> a separate </a:t>
            </a:r>
            <a:r>
              <a:rPr lang="de-CH" sz="1400" dirty="0" err="1">
                <a:solidFill>
                  <a:srgbClr val="58585A"/>
                </a:solidFill>
                <a:latin typeface="Arial Narrow" panose="020B0606020202030204" pitchFamily="34" charset="0"/>
              </a:rPr>
              <a:t>strata</a:t>
            </a:r>
            <a:r>
              <a:rPr lang="de-CH" sz="1400" dirty="0">
                <a:solidFill>
                  <a:srgbClr val="58585A"/>
                </a:solidFill>
                <a:latin typeface="Arial Narrow" panose="020B0606020202030204" pitchFamily="34" charset="0"/>
              </a:rPr>
              <a:t> (95/9)</a:t>
            </a:r>
          </a:p>
          <a:p>
            <a:pPr marL="285750" indent="-285750">
              <a:buFont typeface="Arial" panose="020B0604020202020204" pitchFamily="34" charset="0"/>
              <a:buChar char="•"/>
            </a:pPr>
            <a:r>
              <a:rPr lang="de-CH" sz="1400" dirty="0">
                <a:solidFill>
                  <a:srgbClr val="58585A"/>
                </a:solidFill>
                <a:latin typeface="Arial Narrow" panose="020B0606020202030204" pitchFamily="34" charset="0"/>
              </a:rPr>
              <a:t>Additional </a:t>
            </a:r>
            <a:r>
              <a:rPr lang="de-CH" sz="1400" dirty="0" err="1">
                <a:solidFill>
                  <a:srgbClr val="58585A"/>
                </a:solidFill>
                <a:latin typeface="Arial Narrow" panose="020B0606020202030204" pitchFamily="34" charset="0"/>
              </a:rPr>
              <a:t>strata</a:t>
            </a:r>
            <a:r>
              <a:rPr lang="de-CH" sz="1400" dirty="0">
                <a:solidFill>
                  <a:srgbClr val="58585A"/>
                </a:solidFill>
                <a:latin typeface="Arial Narrow" panose="020B0606020202030204" pitchFamily="34" charset="0"/>
              </a:rPr>
              <a:t> </a:t>
            </a:r>
            <a:r>
              <a:rPr lang="de-CH" sz="1400" dirty="0" err="1">
                <a:solidFill>
                  <a:srgbClr val="58585A"/>
                </a:solidFill>
                <a:latin typeface="Arial Narrow" panose="020B0606020202030204" pitchFamily="34" charset="0"/>
              </a:rPr>
              <a:t>for</a:t>
            </a:r>
            <a:r>
              <a:rPr lang="de-CH" sz="1400" dirty="0">
                <a:solidFill>
                  <a:srgbClr val="58585A"/>
                </a:solidFill>
                <a:latin typeface="Arial Narrow" panose="020B0606020202030204" pitchFamily="34" charset="0"/>
              </a:rPr>
              <a:t> </a:t>
            </a:r>
            <a:r>
              <a:rPr lang="de-CH" sz="1400" dirty="0" err="1">
                <a:solidFill>
                  <a:srgbClr val="58585A"/>
                </a:solidFill>
                <a:latin typeface="Arial Narrow" panose="020B0606020202030204" pitchFamily="34" charset="0"/>
              </a:rPr>
              <a:t>refugee</a:t>
            </a:r>
            <a:r>
              <a:rPr lang="de-CH" sz="1400" dirty="0">
                <a:solidFill>
                  <a:srgbClr val="58585A"/>
                </a:solidFill>
                <a:latin typeface="Arial Narrow" panose="020B0606020202030204" pitchFamily="34" charset="0"/>
              </a:rPr>
              <a:t> </a:t>
            </a:r>
            <a:r>
              <a:rPr lang="de-CH" sz="1400" dirty="0" err="1">
                <a:solidFill>
                  <a:srgbClr val="58585A"/>
                </a:solidFill>
                <a:latin typeface="Arial Narrow" panose="020B0606020202030204" pitchFamily="34" charset="0"/>
              </a:rPr>
              <a:t>camps</a:t>
            </a:r>
            <a:r>
              <a:rPr lang="de-CH" sz="1400" dirty="0">
                <a:solidFill>
                  <a:srgbClr val="58585A"/>
                </a:solidFill>
                <a:latin typeface="Arial Narrow" panose="020B0606020202030204" pitchFamily="34" charset="0"/>
              </a:rPr>
              <a:t> (95/</a:t>
            </a:r>
            <a:r>
              <a:rPr lang="de-CH" sz="1400" b="1" dirty="0">
                <a:solidFill>
                  <a:srgbClr val="58585A"/>
                </a:solidFill>
                <a:latin typeface="Arial Narrow" panose="020B0606020202030204" pitchFamily="34" charset="0"/>
              </a:rPr>
              <a:t>5</a:t>
            </a:r>
            <a:r>
              <a:rPr lang="de-CH" sz="1400" dirty="0">
                <a:solidFill>
                  <a:srgbClr val="58585A"/>
                </a:solidFill>
                <a:latin typeface="Arial Narrow" panose="020B0606020202030204" pitchFamily="34" charset="0"/>
              </a:rPr>
              <a:t>)</a:t>
            </a:r>
          </a:p>
        </p:txBody>
      </p:sp>
    </p:spTree>
    <p:extLst>
      <p:ext uri="{BB962C8B-B14F-4D97-AF65-F5344CB8AC3E}">
        <p14:creationId xmlns:p14="http://schemas.microsoft.com/office/powerpoint/2010/main" val="1160115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s-ES" dirty="0"/>
              <a:t>2</a:t>
            </a:r>
          </a:p>
        </p:txBody>
      </p:sp>
      <p:sp>
        <p:nvSpPr>
          <p:cNvPr id="3" name="Subtitle 2"/>
          <p:cNvSpPr>
            <a:spLocks noGrp="1"/>
          </p:cNvSpPr>
          <p:nvPr>
            <p:ph type="subTitle" idx="1"/>
          </p:nvPr>
        </p:nvSpPr>
        <p:spPr>
          <a:xfrm>
            <a:off x="4439823" y="2285560"/>
            <a:ext cx="4013061" cy="1743959"/>
          </a:xfrm>
        </p:spPr>
        <p:txBody>
          <a:bodyPr/>
          <a:lstStyle/>
          <a:p>
            <a:r>
              <a:rPr lang="de-CH" sz="4000" dirty="0"/>
              <a:t>OPT MSNA</a:t>
            </a:r>
          </a:p>
          <a:p>
            <a:r>
              <a:rPr lang="de-CH" dirty="0"/>
              <a:t>KEY CROSS-SECTORAL FINDINGS</a:t>
            </a:r>
            <a:endParaRPr lang="es-ES" dirty="0"/>
          </a:p>
        </p:txBody>
      </p:sp>
    </p:spTree>
    <p:extLst>
      <p:ext uri="{BB962C8B-B14F-4D97-AF65-F5344CB8AC3E}">
        <p14:creationId xmlns:p14="http://schemas.microsoft.com/office/powerpoint/2010/main" val="18764609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78A059-EBF0-434C-AD30-E5BC4475143F}"/>
              </a:ext>
            </a:extLst>
          </p:cNvPr>
          <p:cNvSpPr>
            <a:spLocks noGrp="1"/>
          </p:cNvSpPr>
          <p:nvPr>
            <p:ph type="ctrTitle"/>
          </p:nvPr>
        </p:nvSpPr>
        <p:spPr>
          <a:xfrm>
            <a:off x="1171577" y="266337"/>
            <a:ext cx="7445316" cy="724646"/>
          </a:xfrm>
        </p:spPr>
        <p:txBody>
          <a:bodyPr/>
          <a:lstStyle/>
          <a:p>
            <a:r>
              <a:rPr lang="en-US" sz="3200" dirty="0"/>
              <a:t>AAP</a:t>
            </a:r>
            <a:r>
              <a:rPr lang="en-US" dirty="0"/>
              <a:t> |  Aid Received</a:t>
            </a:r>
          </a:p>
        </p:txBody>
      </p:sp>
      <p:graphicFrame>
        <p:nvGraphicFramePr>
          <p:cNvPr id="11" name="Chart 10">
            <a:extLst>
              <a:ext uri="{FF2B5EF4-FFF2-40B4-BE49-F238E27FC236}">
                <a16:creationId xmlns:a16="http://schemas.microsoft.com/office/drawing/2014/main" id="{67DF9097-8DCA-4BD9-B602-1EADA16DB10A}"/>
              </a:ext>
            </a:extLst>
          </p:cNvPr>
          <p:cNvGraphicFramePr>
            <a:graphicFrameLocks/>
          </p:cNvGraphicFramePr>
          <p:nvPr>
            <p:extLst>
              <p:ext uri="{D42A27DB-BD31-4B8C-83A1-F6EECF244321}">
                <p14:modId xmlns:p14="http://schemas.microsoft.com/office/powerpoint/2010/main" val="2806072753"/>
              </p:ext>
            </p:extLst>
          </p:nvPr>
        </p:nvGraphicFramePr>
        <p:xfrm>
          <a:off x="376846" y="2202024"/>
          <a:ext cx="4331955" cy="2607860"/>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1">
            <a:extLst>
              <a:ext uri="{FF2B5EF4-FFF2-40B4-BE49-F238E27FC236}">
                <a16:creationId xmlns:a16="http://schemas.microsoft.com/office/drawing/2014/main" id="{EE1399E6-95C7-47D6-A42C-9D450A894503}"/>
              </a:ext>
            </a:extLst>
          </p:cNvPr>
          <p:cNvSpPr txBox="1"/>
          <p:nvPr/>
        </p:nvSpPr>
        <p:spPr>
          <a:xfrm>
            <a:off x="346087" y="1476066"/>
            <a:ext cx="3931273" cy="583081"/>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l" rtl="0"/>
            <a:r>
              <a:rPr lang="en-GB" sz="1800" b="1" dirty="0">
                <a:solidFill>
                  <a:srgbClr val="58585A"/>
                </a:solidFill>
                <a:latin typeface="Arial Narrow" panose="020B0606020202030204" pitchFamily="34" charset="0"/>
              </a:rPr>
              <a:t>% </a:t>
            </a:r>
            <a:r>
              <a:rPr lang="en-GB" sz="1800" b="1" dirty="0" smtClean="0">
                <a:solidFill>
                  <a:srgbClr val="58585A"/>
                </a:solidFill>
                <a:latin typeface="Arial Narrow" panose="020B0606020202030204" pitchFamily="34" charset="0"/>
              </a:rPr>
              <a:t>of households (HH) that </a:t>
            </a:r>
            <a:r>
              <a:rPr lang="en-GB" sz="1800" b="1" dirty="0">
                <a:solidFill>
                  <a:srgbClr val="58585A"/>
                </a:solidFill>
                <a:latin typeface="Arial Narrow" panose="020B0606020202030204" pitchFamily="34" charset="0"/>
              </a:rPr>
              <a:t>reported having received aid in the 6 months prior to data collection:</a:t>
            </a:r>
          </a:p>
          <a:p>
            <a:endParaRPr lang="en-US" sz="1100" dirty="0"/>
          </a:p>
        </p:txBody>
      </p:sp>
      <p:sp>
        <p:nvSpPr>
          <p:cNvPr id="3" name="TextBox 2">
            <a:extLst>
              <a:ext uri="{FF2B5EF4-FFF2-40B4-BE49-F238E27FC236}">
                <a16:creationId xmlns:a16="http://schemas.microsoft.com/office/drawing/2014/main" id="{21628703-2CBE-4B11-9BB6-F3DF65014471}"/>
              </a:ext>
            </a:extLst>
          </p:cNvPr>
          <p:cNvSpPr txBox="1"/>
          <p:nvPr/>
        </p:nvSpPr>
        <p:spPr>
          <a:xfrm>
            <a:off x="5327159" y="1510356"/>
            <a:ext cx="3135427" cy="369332"/>
          </a:xfrm>
          <a:prstGeom prst="rect">
            <a:avLst/>
          </a:prstGeom>
          <a:noFill/>
        </p:spPr>
        <p:txBody>
          <a:bodyPr wrap="square" rtlCol="0">
            <a:spAutoFit/>
          </a:bodyPr>
          <a:lstStyle/>
          <a:p>
            <a:r>
              <a:rPr lang="en-GB" sz="1800" b="1" baseline="0" dirty="0">
                <a:solidFill>
                  <a:srgbClr val="58585A"/>
                </a:solidFill>
                <a:latin typeface="Arial Narrow" panose="020B0606020202030204" pitchFamily="34" charset="0"/>
              </a:rPr>
              <a:t>Type of aid received*:</a:t>
            </a:r>
            <a:endParaRPr lang="en-US" dirty="0"/>
          </a:p>
        </p:txBody>
      </p:sp>
      <p:sp>
        <p:nvSpPr>
          <p:cNvPr id="5" name="TextBox 4">
            <a:extLst>
              <a:ext uri="{FF2B5EF4-FFF2-40B4-BE49-F238E27FC236}">
                <a16:creationId xmlns:a16="http://schemas.microsoft.com/office/drawing/2014/main" id="{31682330-92B6-48FE-A9AC-38AD1CB3F1CA}"/>
              </a:ext>
            </a:extLst>
          </p:cNvPr>
          <p:cNvSpPr txBox="1"/>
          <p:nvPr/>
        </p:nvSpPr>
        <p:spPr>
          <a:xfrm>
            <a:off x="448045" y="5101424"/>
            <a:ext cx="8332884" cy="830997"/>
          </a:xfrm>
          <a:prstGeom prst="rect">
            <a:avLst/>
          </a:prstGeom>
          <a:noFill/>
        </p:spPr>
        <p:txBody>
          <a:bodyPr wrap="square" rtlCol="0">
            <a:spAutoFit/>
          </a:bodyPr>
          <a:lstStyle/>
          <a:p>
            <a:r>
              <a:rPr lang="en-US" sz="1600" b="1" dirty="0">
                <a:solidFill>
                  <a:srgbClr val="58585A"/>
                </a:solidFill>
                <a:latin typeface="Arial Narrow" panose="020B0606020202030204" pitchFamily="34" charset="0"/>
              </a:rPr>
              <a:t>Aid satisfaction was particularly low in the Gaza Strip </a:t>
            </a:r>
            <a:r>
              <a:rPr lang="en-US" sz="1600" dirty="0">
                <a:solidFill>
                  <a:srgbClr val="58585A"/>
                </a:solidFill>
                <a:latin typeface="Arial Narrow" panose="020B0606020202030204" pitchFamily="34" charset="0"/>
              </a:rPr>
              <a:t>with only 57% of </a:t>
            </a:r>
            <a:r>
              <a:rPr lang="en-US" sz="1600" dirty="0" smtClean="0">
                <a:solidFill>
                  <a:srgbClr val="58585A"/>
                </a:solidFill>
                <a:latin typeface="Arial Narrow" panose="020B0606020202030204" pitchFamily="34" charset="0"/>
              </a:rPr>
              <a:t>households </a:t>
            </a:r>
            <a:r>
              <a:rPr lang="en-US" sz="1600" dirty="0">
                <a:solidFill>
                  <a:srgbClr val="58585A"/>
                </a:solidFill>
                <a:latin typeface="Arial Narrow" panose="020B0606020202030204" pitchFamily="34" charset="0"/>
              </a:rPr>
              <a:t>that have received assistance reporting being satisfied with the aid that they have received (compared to 71% in the West Bank). By far the most commonly reported reason for dissatisfaction was the </a:t>
            </a:r>
            <a:r>
              <a:rPr lang="en-US" sz="1600" b="1" dirty="0">
                <a:solidFill>
                  <a:srgbClr val="58585A"/>
                </a:solidFill>
                <a:latin typeface="Arial Narrow" panose="020B0606020202030204" pitchFamily="34" charset="0"/>
              </a:rPr>
              <a:t>quantity</a:t>
            </a:r>
            <a:r>
              <a:rPr lang="en-US" sz="1600" dirty="0">
                <a:solidFill>
                  <a:srgbClr val="58585A"/>
                </a:solidFill>
                <a:latin typeface="Arial Narrow" panose="020B0606020202030204" pitchFamily="34" charset="0"/>
              </a:rPr>
              <a:t> of the received assistance. </a:t>
            </a:r>
          </a:p>
        </p:txBody>
      </p:sp>
      <p:graphicFrame>
        <p:nvGraphicFramePr>
          <p:cNvPr id="6" name="Chart 5">
            <a:extLst>
              <a:ext uri="{FF2B5EF4-FFF2-40B4-BE49-F238E27FC236}">
                <a16:creationId xmlns:a16="http://schemas.microsoft.com/office/drawing/2014/main" id="{29F2BA33-F381-EC46-B9AC-C876715FA999}"/>
              </a:ext>
            </a:extLst>
          </p:cNvPr>
          <p:cNvGraphicFramePr/>
          <p:nvPr>
            <p:extLst>
              <p:ext uri="{D42A27DB-BD31-4B8C-83A1-F6EECF244321}">
                <p14:modId xmlns:p14="http://schemas.microsoft.com/office/powerpoint/2010/main" val="2703148875"/>
              </p:ext>
            </p:extLst>
          </p:nvPr>
        </p:nvGraphicFramePr>
        <p:xfrm>
          <a:off x="4870881" y="2028895"/>
          <a:ext cx="4017625" cy="2899401"/>
        </p:xfrm>
        <a:graphic>
          <a:graphicData uri="http://schemas.openxmlformats.org/drawingml/2006/chart">
            <c:chart xmlns:c="http://schemas.openxmlformats.org/drawingml/2006/chart" xmlns:r="http://schemas.openxmlformats.org/officeDocument/2006/relationships" r:id="rId4"/>
          </a:graphicData>
        </a:graphic>
      </p:graphicFrame>
      <p:pic>
        <p:nvPicPr>
          <p:cNvPr id="10" name="Picture 9">
            <a:extLst>
              <a:ext uri="{FF2B5EF4-FFF2-40B4-BE49-F238E27FC236}">
                <a16:creationId xmlns:a16="http://schemas.microsoft.com/office/drawing/2014/main" id="{377EEBA2-D6A7-B84F-B343-2FF8961BA772}"/>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100000"/>
                    </a14:imgEffect>
                  </a14:imgLayer>
                </a14:imgProps>
              </a:ext>
            </a:extLst>
          </a:blip>
          <a:stretch>
            <a:fillRect/>
          </a:stretch>
        </p:blipFill>
        <p:spPr>
          <a:xfrm>
            <a:off x="184577" y="142581"/>
            <a:ext cx="991480" cy="991480"/>
          </a:xfrm>
          <a:prstGeom prst="rect">
            <a:avLst/>
          </a:prstGeom>
        </p:spPr>
      </p:pic>
      <p:sp>
        <p:nvSpPr>
          <p:cNvPr id="9" name="TextBox 8">
            <a:extLst>
              <a:ext uri="{FF2B5EF4-FFF2-40B4-BE49-F238E27FC236}">
                <a16:creationId xmlns:a16="http://schemas.microsoft.com/office/drawing/2014/main" id="{0A0DFB0F-7F79-7245-944E-FC91FEC219B2}"/>
              </a:ext>
            </a:extLst>
          </p:cNvPr>
          <p:cNvSpPr txBox="1"/>
          <p:nvPr/>
        </p:nvSpPr>
        <p:spPr>
          <a:xfrm>
            <a:off x="164831" y="6029328"/>
            <a:ext cx="8016679" cy="261610"/>
          </a:xfrm>
          <a:prstGeom prst="rect">
            <a:avLst/>
          </a:prstGeom>
          <a:noFill/>
        </p:spPr>
        <p:txBody>
          <a:bodyPr wrap="square" rtlCol="0">
            <a:spAutoFit/>
          </a:bodyPr>
          <a:lstStyle/>
          <a:p>
            <a:r>
              <a:rPr lang="en-US" sz="1100" dirty="0">
                <a:solidFill>
                  <a:srgbClr val="58585A"/>
                </a:solidFill>
                <a:latin typeface="Arial Narrow" panose="020B0606020202030204" pitchFamily="34" charset="0"/>
              </a:rPr>
              <a:t>* As a percentage of HHs that </a:t>
            </a:r>
            <a:r>
              <a:rPr lang="en-US" sz="1100" dirty="0" smtClean="0">
                <a:solidFill>
                  <a:srgbClr val="58585A"/>
                </a:solidFill>
                <a:latin typeface="Arial Narrow" panose="020B0606020202030204" pitchFamily="34" charset="0"/>
              </a:rPr>
              <a:t>reported </a:t>
            </a:r>
            <a:r>
              <a:rPr lang="en-US" sz="1100" dirty="0">
                <a:solidFill>
                  <a:srgbClr val="58585A"/>
                </a:solidFill>
                <a:latin typeface="Arial Narrow" panose="020B0606020202030204" pitchFamily="34" charset="0"/>
              </a:rPr>
              <a:t>having received aid in the </a:t>
            </a:r>
            <a:r>
              <a:rPr lang="en-US" sz="1100" dirty="0" smtClean="0">
                <a:solidFill>
                  <a:srgbClr val="58585A"/>
                </a:solidFill>
                <a:latin typeface="Arial Narrow" panose="020B0606020202030204" pitchFamily="34" charset="0"/>
              </a:rPr>
              <a:t>6 months prior to data collection</a:t>
            </a:r>
            <a:endParaRPr lang="en-US" sz="1100" dirty="0">
              <a:solidFill>
                <a:srgbClr val="58585A"/>
              </a:solidFill>
              <a:latin typeface="Arial Narrow" panose="020B0606020202030204" pitchFamily="34" charset="0"/>
            </a:endParaRPr>
          </a:p>
        </p:txBody>
      </p:sp>
    </p:spTree>
    <p:extLst>
      <p:ext uri="{BB962C8B-B14F-4D97-AF65-F5344CB8AC3E}">
        <p14:creationId xmlns:p14="http://schemas.microsoft.com/office/powerpoint/2010/main" val="26422808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78A059-EBF0-434C-AD30-E5BC4475143F}"/>
              </a:ext>
            </a:extLst>
          </p:cNvPr>
          <p:cNvSpPr>
            <a:spLocks noGrp="1"/>
          </p:cNvSpPr>
          <p:nvPr>
            <p:ph type="ctrTitle"/>
          </p:nvPr>
        </p:nvSpPr>
        <p:spPr>
          <a:xfrm>
            <a:off x="1171577" y="266337"/>
            <a:ext cx="7445316" cy="724646"/>
          </a:xfrm>
        </p:spPr>
        <p:txBody>
          <a:bodyPr/>
          <a:lstStyle/>
          <a:p>
            <a:r>
              <a:rPr lang="en-US" sz="3200" dirty="0"/>
              <a:t>AAP</a:t>
            </a:r>
            <a:r>
              <a:rPr lang="en-US" dirty="0"/>
              <a:t> |  Aid Received by Income Group</a:t>
            </a:r>
          </a:p>
        </p:txBody>
      </p:sp>
      <p:sp>
        <p:nvSpPr>
          <p:cNvPr id="4" name="TextBox 1">
            <a:extLst>
              <a:ext uri="{FF2B5EF4-FFF2-40B4-BE49-F238E27FC236}">
                <a16:creationId xmlns:a16="http://schemas.microsoft.com/office/drawing/2014/main" id="{EE1399E6-95C7-47D6-A42C-9D450A894503}"/>
              </a:ext>
            </a:extLst>
          </p:cNvPr>
          <p:cNvSpPr txBox="1"/>
          <p:nvPr/>
        </p:nvSpPr>
        <p:spPr>
          <a:xfrm>
            <a:off x="184577" y="1476066"/>
            <a:ext cx="4387424" cy="583081"/>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l" rtl="0"/>
            <a:r>
              <a:rPr lang="en-GB" sz="1600" b="1" dirty="0">
                <a:solidFill>
                  <a:srgbClr val="58585A"/>
                </a:solidFill>
                <a:latin typeface="Arial Narrow" panose="020B0606020202030204" pitchFamily="34" charset="0"/>
              </a:rPr>
              <a:t>% </a:t>
            </a:r>
            <a:r>
              <a:rPr lang="en-GB" sz="1600" b="1" dirty="0" smtClean="0">
                <a:solidFill>
                  <a:srgbClr val="58585A"/>
                </a:solidFill>
                <a:latin typeface="Arial Narrow" panose="020B0606020202030204" pitchFamily="34" charset="0"/>
              </a:rPr>
              <a:t> of households </a:t>
            </a:r>
            <a:r>
              <a:rPr lang="en-GB" sz="1600" b="1" dirty="0">
                <a:solidFill>
                  <a:srgbClr val="58585A"/>
                </a:solidFill>
                <a:latin typeface="Arial Narrow" panose="020B0606020202030204" pitchFamily="34" charset="0"/>
              </a:rPr>
              <a:t>in the </a:t>
            </a:r>
            <a:r>
              <a:rPr lang="en-GB" sz="1600" b="1" dirty="0">
                <a:solidFill>
                  <a:srgbClr val="EE5859"/>
                </a:solidFill>
                <a:latin typeface="Arial Narrow" panose="020B0606020202030204" pitchFamily="34" charset="0"/>
              </a:rPr>
              <a:t>Gaza Strip </a:t>
            </a:r>
            <a:r>
              <a:rPr lang="en-GB" sz="1600" b="1" dirty="0">
                <a:solidFill>
                  <a:srgbClr val="58585A"/>
                </a:solidFill>
                <a:latin typeface="Arial Narrow" panose="020B0606020202030204" pitchFamily="34" charset="0"/>
              </a:rPr>
              <a:t>that reported having received aid in the 6 months prior to data collection by type of aid and </a:t>
            </a:r>
            <a:r>
              <a:rPr lang="en-GB" sz="1600" b="1" dirty="0" smtClean="0">
                <a:solidFill>
                  <a:srgbClr val="58585A"/>
                </a:solidFill>
                <a:latin typeface="Arial Narrow" panose="020B0606020202030204" pitchFamily="34" charset="0"/>
              </a:rPr>
              <a:t>monthly income:</a:t>
            </a:r>
            <a:endParaRPr lang="en-GB" sz="1600" b="1" dirty="0">
              <a:solidFill>
                <a:srgbClr val="58585A"/>
              </a:solidFill>
              <a:latin typeface="Arial Narrow" panose="020B0606020202030204" pitchFamily="34" charset="0"/>
            </a:endParaRPr>
          </a:p>
          <a:p>
            <a:endParaRPr lang="en-US" sz="1100" dirty="0"/>
          </a:p>
        </p:txBody>
      </p:sp>
      <p:pic>
        <p:nvPicPr>
          <p:cNvPr id="10" name="Picture 9">
            <a:extLst>
              <a:ext uri="{FF2B5EF4-FFF2-40B4-BE49-F238E27FC236}">
                <a16:creationId xmlns:a16="http://schemas.microsoft.com/office/drawing/2014/main" id="{377EEBA2-D6A7-B84F-B343-2FF8961BA772}"/>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00000"/>
                    </a14:imgEffect>
                  </a14:imgLayer>
                </a14:imgProps>
              </a:ext>
            </a:extLst>
          </a:blip>
          <a:stretch>
            <a:fillRect/>
          </a:stretch>
        </p:blipFill>
        <p:spPr>
          <a:xfrm>
            <a:off x="184577" y="142581"/>
            <a:ext cx="991480" cy="991480"/>
          </a:xfrm>
          <a:prstGeom prst="rect">
            <a:avLst/>
          </a:prstGeom>
        </p:spPr>
      </p:pic>
      <p:graphicFrame>
        <p:nvGraphicFramePr>
          <p:cNvPr id="12" name="Chart 11">
            <a:extLst>
              <a:ext uri="{FF2B5EF4-FFF2-40B4-BE49-F238E27FC236}">
                <a16:creationId xmlns:a16="http://schemas.microsoft.com/office/drawing/2014/main" id="{457AE48A-AE4A-344E-A1C8-5F4ED42D5FAE}"/>
              </a:ext>
            </a:extLst>
          </p:cNvPr>
          <p:cNvGraphicFramePr/>
          <p:nvPr>
            <p:extLst>
              <p:ext uri="{D42A27DB-BD31-4B8C-83A1-F6EECF244321}">
                <p14:modId xmlns:p14="http://schemas.microsoft.com/office/powerpoint/2010/main" val="4187829323"/>
              </p:ext>
            </p:extLst>
          </p:nvPr>
        </p:nvGraphicFramePr>
        <p:xfrm>
          <a:off x="148593" y="2323095"/>
          <a:ext cx="4423407" cy="3811334"/>
        </p:xfrm>
        <a:graphic>
          <a:graphicData uri="http://schemas.openxmlformats.org/drawingml/2006/chart">
            <c:chart xmlns:c="http://schemas.openxmlformats.org/drawingml/2006/chart" xmlns:r="http://schemas.openxmlformats.org/officeDocument/2006/relationships" r:id="rId5"/>
          </a:graphicData>
        </a:graphic>
      </p:graphicFrame>
      <p:sp>
        <p:nvSpPr>
          <p:cNvPr id="14" name="TextBox 1">
            <a:extLst>
              <a:ext uri="{FF2B5EF4-FFF2-40B4-BE49-F238E27FC236}">
                <a16:creationId xmlns:a16="http://schemas.microsoft.com/office/drawing/2014/main" id="{3F831901-E14B-CF4B-8EB6-FA250939331B}"/>
              </a:ext>
            </a:extLst>
          </p:cNvPr>
          <p:cNvSpPr txBox="1"/>
          <p:nvPr/>
        </p:nvSpPr>
        <p:spPr>
          <a:xfrm>
            <a:off x="4663441" y="1317784"/>
            <a:ext cx="4543178" cy="583081"/>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l" rtl="0"/>
            <a:r>
              <a:rPr lang="en-GB" sz="2400" b="1" dirty="0">
                <a:solidFill>
                  <a:srgbClr val="EE5859"/>
                </a:solidFill>
                <a:latin typeface="Arial Narrow" panose="020B0606020202030204" pitchFamily="34" charset="0"/>
              </a:rPr>
              <a:t>23% </a:t>
            </a:r>
            <a:r>
              <a:rPr lang="en-GB" sz="1600" b="1" dirty="0" smtClean="0">
                <a:solidFill>
                  <a:srgbClr val="58585A"/>
                </a:solidFill>
                <a:latin typeface="Arial Narrow" panose="020B0606020202030204" pitchFamily="34" charset="0"/>
              </a:rPr>
              <a:t>households </a:t>
            </a:r>
            <a:r>
              <a:rPr lang="en-GB" sz="1600" b="1" dirty="0">
                <a:solidFill>
                  <a:srgbClr val="58585A"/>
                </a:solidFill>
                <a:latin typeface="Arial Narrow" panose="020B0606020202030204" pitchFamily="34" charset="0"/>
              </a:rPr>
              <a:t>in the </a:t>
            </a:r>
            <a:r>
              <a:rPr lang="en-GB" sz="1600" b="1" dirty="0">
                <a:solidFill>
                  <a:srgbClr val="EE5859"/>
                </a:solidFill>
                <a:latin typeface="Arial Narrow" panose="020B0606020202030204" pitchFamily="34" charset="0"/>
              </a:rPr>
              <a:t>Gaza Strip </a:t>
            </a:r>
            <a:r>
              <a:rPr lang="en-GB" sz="1600" b="1" dirty="0">
                <a:solidFill>
                  <a:srgbClr val="58585A"/>
                </a:solidFill>
                <a:latin typeface="Arial Narrow" panose="020B0606020202030204" pitchFamily="34" charset="0"/>
              </a:rPr>
              <a:t>with </a:t>
            </a:r>
            <a:r>
              <a:rPr lang="en-GB" sz="1600" b="1" dirty="0" smtClean="0">
                <a:solidFill>
                  <a:srgbClr val="58585A"/>
                </a:solidFill>
                <a:latin typeface="Arial Narrow" panose="020B0606020202030204" pitchFamily="34" charset="0"/>
              </a:rPr>
              <a:t>a reported </a:t>
            </a:r>
            <a:r>
              <a:rPr lang="en-GB" sz="1600" b="1" dirty="0" smtClean="0">
                <a:solidFill>
                  <a:srgbClr val="58585A"/>
                </a:solidFill>
                <a:latin typeface="Arial Narrow" panose="020B0606020202030204" pitchFamily="34" charset="0"/>
              </a:rPr>
              <a:t>monthly income </a:t>
            </a:r>
            <a:r>
              <a:rPr lang="en-GB" sz="1600" b="1" dirty="0">
                <a:solidFill>
                  <a:srgbClr val="58585A"/>
                </a:solidFill>
                <a:latin typeface="Arial Narrow" panose="020B0606020202030204" pitchFamily="34" charset="0"/>
              </a:rPr>
              <a:t>of less than 200 NIS pp </a:t>
            </a:r>
            <a:r>
              <a:rPr lang="en-GB" sz="1600" b="1" dirty="0" smtClean="0">
                <a:solidFill>
                  <a:srgbClr val="58585A"/>
                </a:solidFill>
                <a:latin typeface="Arial Narrow" panose="020B0606020202030204" pitchFamily="34" charset="0"/>
              </a:rPr>
              <a:t>reported </a:t>
            </a:r>
            <a:r>
              <a:rPr lang="en-GB" sz="1600" b="1" dirty="0">
                <a:solidFill>
                  <a:srgbClr val="EE5859"/>
                </a:solidFill>
                <a:latin typeface="Arial Narrow" panose="020B0606020202030204" pitchFamily="34" charset="0"/>
              </a:rPr>
              <a:t>NOT</a:t>
            </a:r>
            <a:r>
              <a:rPr lang="en-GB" sz="1600" b="1" dirty="0">
                <a:solidFill>
                  <a:srgbClr val="58585A"/>
                </a:solidFill>
                <a:latin typeface="Arial Narrow" panose="020B0606020202030204" pitchFamily="34" charset="0"/>
              </a:rPr>
              <a:t> having received any assistance in the </a:t>
            </a:r>
            <a:r>
              <a:rPr lang="en-GB" sz="1600" b="1" dirty="0" smtClean="0">
                <a:solidFill>
                  <a:srgbClr val="58585A"/>
                </a:solidFill>
                <a:latin typeface="Arial Narrow" panose="020B0606020202030204" pitchFamily="34" charset="0"/>
              </a:rPr>
              <a:t>6 months prior to data collection:</a:t>
            </a:r>
            <a:endParaRPr lang="en-GB" sz="1600" b="1" dirty="0">
              <a:solidFill>
                <a:srgbClr val="58585A"/>
              </a:solidFill>
              <a:latin typeface="Arial Narrow" panose="020B0606020202030204" pitchFamily="34" charset="0"/>
            </a:endParaRPr>
          </a:p>
        </p:txBody>
      </p:sp>
      <p:sp>
        <p:nvSpPr>
          <p:cNvPr id="7" name="TextBox 6">
            <a:extLst>
              <a:ext uri="{FF2B5EF4-FFF2-40B4-BE49-F238E27FC236}">
                <a16:creationId xmlns:a16="http://schemas.microsoft.com/office/drawing/2014/main" id="{F8DB0600-0093-1742-993E-AB66878A91BF}"/>
              </a:ext>
            </a:extLst>
          </p:cNvPr>
          <p:cNvSpPr txBox="1"/>
          <p:nvPr/>
        </p:nvSpPr>
        <p:spPr>
          <a:xfrm>
            <a:off x="5518494" y="2460780"/>
            <a:ext cx="2204327" cy="400110"/>
          </a:xfrm>
          <a:prstGeom prst="rect">
            <a:avLst/>
          </a:prstGeom>
          <a:noFill/>
        </p:spPr>
        <p:txBody>
          <a:bodyPr wrap="square" rtlCol="0">
            <a:spAutoFit/>
          </a:bodyPr>
          <a:lstStyle/>
          <a:p>
            <a:r>
              <a:rPr lang="en-US" sz="2000" b="1" dirty="0">
                <a:solidFill>
                  <a:srgbClr val="EE5859"/>
                </a:solidFill>
                <a:latin typeface="Arial Narrow" panose="020B0606020202030204" pitchFamily="34" charset="0"/>
              </a:rPr>
              <a:t>16% </a:t>
            </a:r>
            <a:r>
              <a:rPr lang="en-US" b="1" dirty="0">
                <a:solidFill>
                  <a:srgbClr val="58585A"/>
                </a:solidFill>
                <a:latin typeface="Arial Narrow" panose="020B0606020202030204" pitchFamily="34" charset="0"/>
              </a:rPr>
              <a:t>of refugee HHs</a:t>
            </a:r>
            <a:endParaRPr lang="en-US" dirty="0"/>
          </a:p>
        </p:txBody>
      </p:sp>
      <p:sp>
        <p:nvSpPr>
          <p:cNvPr id="8" name="TextBox 7">
            <a:extLst>
              <a:ext uri="{FF2B5EF4-FFF2-40B4-BE49-F238E27FC236}">
                <a16:creationId xmlns:a16="http://schemas.microsoft.com/office/drawing/2014/main" id="{4B95E23D-A3BD-6047-AC84-2B56B41E1276}"/>
              </a:ext>
            </a:extLst>
          </p:cNvPr>
          <p:cNvSpPr txBox="1"/>
          <p:nvPr/>
        </p:nvSpPr>
        <p:spPr>
          <a:xfrm>
            <a:off x="5517166" y="3222907"/>
            <a:ext cx="2870699" cy="400110"/>
          </a:xfrm>
          <a:prstGeom prst="rect">
            <a:avLst/>
          </a:prstGeom>
          <a:noFill/>
        </p:spPr>
        <p:txBody>
          <a:bodyPr wrap="square" rtlCol="0">
            <a:spAutoFit/>
          </a:bodyPr>
          <a:lstStyle/>
          <a:p>
            <a:r>
              <a:rPr lang="en-US" sz="2000" b="1" dirty="0">
                <a:solidFill>
                  <a:srgbClr val="EE5859"/>
                </a:solidFill>
                <a:latin typeface="Arial Narrow" panose="020B0606020202030204" pitchFamily="34" charset="0"/>
              </a:rPr>
              <a:t>10% </a:t>
            </a:r>
            <a:r>
              <a:rPr lang="en-US" b="1" dirty="0">
                <a:solidFill>
                  <a:srgbClr val="58585A"/>
                </a:solidFill>
                <a:latin typeface="Arial Narrow" panose="020B0606020202030204" pitchFamily="34" charset="0"/>
              </a:rPr>
              <a:t>of in-camp refugee HHs</a:t>
            </a:r>
            <a:endParaRPr lang="en-US" dirty="0"/>
          </a:p>
        </p:txBody>
      </p:sp>
      <p:sp>
        <p:nvSpPr>
          <p:cNvPr id="11" name="TextBox 10">
            <a:extLst>
              <a:ext uri="{FF2B5EF4-FFF2-40B4-BE49-F238E27FC236}">
                <a16:creationId xmlns:a16="http://schemas.microsoft.com/office/drawing/2014/main" id="{8C0A28A7-088E-1E4B-AC25-BC1021862B75}"/>
              </a:ext>
            </a:extLst>
          </p:cNvPr>
          <p:cNvSpPr txBox="1"/>
          <p:nvPr/>
        </p:nvSpPr>
        <p:spPr>
          <a:xfrm>
            <a:off x="5517166" y="2835409"/>
            <a:ext cx="2870699" cy="400110"/>
          </a:xfrm>
          <a:prstGeom prst="rect">
            <a:avLst/>
          </a:prstGeom>
          <a:noFill/>
        </p:spPr>
        <p:txBody>
          <a:bodyPr wrap="square" rtlCol="0">
            <a:spAutoFit/>
          </a:bodyPr>
          <a:lstStyle/>
          <a:p>
            <a:r>
              <a:rPr lang="en-US" sz="2000" b="1" dirty="0">
                <a:solidFill>
                  <a:srgbClr val="EE5859"/>
                </a:solidFill>
                <a:latin typeface="Arial Narrow" panose="020B0606020202030204" pitchFamily="34" charset="0"/>
              </a:rPr>
              <a:t>36% </a:t>
            </a:r>
            <a:r>
              <a:rPr lang="en-US" b="1" dirty="0">
                <a:solidFill>
                  <a:srgbClr val="58585A"/>
                </a:solidFill>
                <a:latin typeface="Arial Narrow" panose="020B0606020202030204" pitchFamily="34" charset="0"/>
              </a:rPr>
              <a:t>of non-refugee HHs</a:t>
            </a:r>
            <a:endParaRPr lang="en-US" dirty="0"/>
          </a:p>
        </p:txBody>
      </p:sp>
      <p:sp>
        <p:nvSpPr>
          <p:cNvPr id="16" name="TextBox 15">
            <a:extLst>
              <a:ext uri="{FF2B5EF4-FFF2-40B4-BE49-F238E27FC236}">
                <a16:creationId xmlns:a16="http://schemas.microsoft.com/office/drawing/2014/main" id="{32B5890D-55ED-0642-B5F7-72E21FBCDC96}"/>
              </a:ext>
            </a:extLst>
          </p:cNvPr>
          <p:cNvSpPr txBox="1"/>
          <p:nvPr/>
        </p:nvSpPr>
        <p:spPr>
          <a:xfrm>
            <a:off x="5517166" y="4022929"/>
            <a:ext cx="3268798" cy="400110"/>
          </a:xfrm>
          <a:prstGeom prst="rect">
            <a:avLst/>
          </a:prstGeom>
          <a:noFill/>
        </p:spPr>
        <p:txBody>
          <a:bodyPr wrap="square" rtlCol="0">
            <a:spAutoFit/>
          </a:bodyPr>
          <a:lstStyle/>
          <a:p>
            <a:r>
              <a:rPr lang="en-US" sz="2000" b="1" dirty="0">
                <a:solidFill>
                  <a:srgbClr val="EE5859"/>
                </a:solidFill>
                <a:latin typeface="Arial Narrow" panose="020B0606020202030204" pitchFamily="34" charset="0"/>
              </a:rPr>
              <a:t>24% </a:t>
            </a:r>
            <a:r>
              <a:rPr lang="en-US" b="1" dirty="0">
                <a:solidFill>
                  <a:srgbClr val="58585A"/>
                </a:solidFill>
                <a:latin typeface="Arial Narrow" panose="020B0606020202030204" pitchFamily="34" charset="0"/>
              </a:rPr>
              <a:t>of male-headed HHs</a:t>
            </a:r>
            <a:endParaRPr lang="en-US" dirty="0"/>
          </a:p>
        </p:txBody>
      </p:sp>
      <p:sp>
        <p:nvSpPr>
          <p:cNvPr id="18" name="TextBox 17">
            <a:extLst>
              <a:ext uri="{FF2B5EF4-FFF2-40B4-BE49-F238E27FC236}">
                <a16:creationId xmlns:a16="http://schemas.microsoft.com/office/drawing/2014/main" id="{C25783B2-F7E7-5146-BF2B-0035E9646CC9}"/>
              </a:ext>
            </a:extLst>
          </p:cNvPr>
          <p:cNvSpPr txBox="1"/>
          <p:nvPr/>
        </p:nvSpPr>
        <p:spPr>
          <a:xfrm>
            <a:off x="5517166" y="3610404"/>
            <a:ext cx="3268798" cy="400110"/>
          </a:xfrm>
          <a:prstGeom prst="rect">
            <a:avLst/>
          </a:prstGeom>
          <a:noFill/>
        </p:spPr>
        <p:txBody>
          <a:bodyPr wrap="square" rtlCol="0">
            <a:spAutoFit/>
          </a:bodyPr>
          <a:lstStyle/>
          <a:p>
            <a:r>
              <a:rPr lang="en-US" sz="2000" b="1" dirty="0">
                <a:solidFill>
                  <a:srgbClr val="EE5859"/>
                </a:solidFill>
                <a:latin typeface="Arial Narrow" panose="020B0606020202030204" pitchFamily="34" charset="0"/>
              </a:rPr>
              <a:t>11% </a:t>
            </a:r>
            <a:r>
              <a:rPr lang="en-US" b="1" dirty="0">
                <a:solidFill>
                  <a:srgbClr val="58585A"/>
                </a:solidFill>
                <a:latin typeface="Arial Narrow" panose="020B0606020202030204" pitchFamily="34" charset="0"/>
              </a:rPr>
              <a:t>of female-headed HHs</a:t>
            </a:r>
            <a:endParaRPr lang="en-US" dirty="0"/>
          </a:p>
        </p:txBody>
      </p:sp>
      <p:sp>
        <p:nvSpPr>
          <p:cNvPr id="20" name="TextBox 19">
            <a:extLst>
              <a:ext uri="{FF2B5EF4-FFF2-40B4-BE49-F238E27FC236}">
                <a16:creationId xmlns:a16="http://schemas.microsoft.com/office/drawing/2014/main" id="{C2F272C6-40BF-354F-A331-53B04229C7AA}"/>
              </a:ext>
            </a:extLst>
          </p:cNvPr>
          <p:cNvSpPr txBox="1"/>
          <p:nvPr/>
        </p:nvSpPr>
        <p:spPr>
          <a:xfrm>
            <a:off x="4746803" y="4564870"/>
            <a:ext cx="4248604" cy="1600438"/>
          </a:xfrm>
          <a:prstGeom prst="rect">
            <a:avLst/>
          </a:prstGeom>
          <a:noFill/>
        </p:spPr>
        <p:txBody>
          <a:bodyPr wrap="square" rtlCol="0">
            <a:spAutoFit/>
          </a:bodyPr>
          <a:lstStyle/>
          <a:p>
            <a:r>
              <a:rPr lang="en-US" sz="1400" dirty="0" smtClean="0">
                <a:solidFill>
                  <a:srgbClr val="58585A"/>
                </a:solidFill>
                <a:latin typeface="Arial Narrow" panose="020B0606020202030204" pitchFamily="34" charset="0"/>
              </a:rPr>
              <a:t>Among households with a monthly income of less than 200 NIS pp, the </a:t>
            </a:r>
            <a:r>
              <a:rPr lang="en-US" sz="1400" b="1" dirty="0">
                <a:solidFill>
                  <a:srgbClr val="58585A"/>
                </a:solidFill>
                <a:latin typeface="Arial Narrow" panose="020B0606020202030204" pitchFamily="34" charset="0"/>
              </a:rPr>
              <a:t>highest percentages </a:t>
            </a:r>
            <a:r>
              <a:rPr lang="en-US" sz="1400" dirty="0" smtClean="0">
                <a:solidFill>
                  <a:srgbClr val="58585A"/>
                </a:solidFill>
                <a:latin typeface="Arial Narrow" panose="020B0606020202030204" pitchFamily="34" charset="0"/>
              </a:rPr>
              <a:t>of households reporting NOT having received aid </a:t>
            </a:r>
            <a:r>
              <a:rPr lang="en-US" sz="1400" dirty="0">
                <a:solidFill>
                  <a:srgbClr val="58585A"/>
                </a:solidFill>
                <a:latin typeface="Arial Narrow" panose="020B0606020202030204" pitchFamily="34" charset="0"/>
              </a:rPr>
              <a:t>in the </a:t>
            </a:r>
            <a:r>
              <a:rPr lang="en-US" sz="1400" dirty="0" smtClean="0">
                <a:solidFill>
                  <a:srgbClr val="58585A"/>
                </a:solidFill>
                <a:latin typeface="Arial Narrow" panose="020B0606020202030204" pitchFamily="34" charset="0"/>
              </a:rPr>
              <a:t>6 months prior to data collection were </a:t>
            </a:r>
            <a:r>
              <a:rPr lang="en-US" sz="1400" dirty="0">
                <a:solidFill>
                  <a:srgbClr val="58585A"/>
                </a:solidFill>
                <a:latin typeface="Arial Narrow" panose="020B0606020202030204" pitchFamily="34" charset="0"/>
              </a:rPr>
              <a:t>observed in </a:t>
            </a:r>
            <a:r>
              <a:rPr lang="en-US" sz="1400" dirty="0" err="1">
                <a:solidFill>
                  <a:srgbClr val="58585A"/>
                </a:solidFill>
                <a:latin typeface="Arial Narrow" panose="020B0606020202030204" pitchFamily="34" charset="0"/>
              </a:rPr>
              <a:t>Abasan</a:t>
            </a:r>
            <a:r>
              <a:rPr lang="en-US" sz="1400" dirty="0">
                <a:solidFill>
                  <a:srgbClr val="58585A"/>
                </a:solidFill>
                <a:latin typeface="Arial Narrow" panose="020B0606020202030204" pitchFamily="34" charset="0"/>
              </a:rPr>
              <a:t> </a:t>
            </a:r>
            <a:r>
              <a:rPr lang="en-US" sz="1400" dirty="0" err="1">
                <a:solidFill>
                  <a:srgbClr val="58585A"/>
                </a:solidFill>
                <a:latin typeface="Arial Narrow" panose="020B0606020202030204" pitchFamily="34" charset="0"/>
              </a:rPr>
              <a:t>Jadida</a:t>
            </a:r>
            <a:r>
              <a:rPr lang="en-US" sz="1400" dirty="0">
                <a:solidFill>
                  <a:srgbClr val="58585A"/>
                </a:solidFill>
                <a:latin typeface="Arial Narrow" panose="020B0606020202030204" pitchFamily="34" charset="0"/>
              </a:rPr>
              <a:t> (33%), Gaza city (33%), </a:t>
            </a:r>
            <a:r>
              <a:rPr lang="en-US" sz="1400" dirty="0" err="1">
                <a:solidFill>
                  <a:srgbClr val="58585A"/>
                </a:solidFill>
                <a:latin typeface="Arial Narrow" panose="020B0606020202030204" pitchFamily="34" charset="0"/>
              </a:rPr>
              <a:t>Abasan</a:t>
            </a:r>
            <a:r>
              <a:rPr lang="en-US" sz="1400" dirty="0">
                <a:solidFill>
                  <a:srgbClr val="58585A"/>
                </a:solidFill>
                <a:latin typeface="Arial Narrow" panose="020B0606020202030204" pitchFamily="34" charset="0"/>
              </a:rPr>
              <a:t> al </a:t>
            </a:r>
            <a:r>
              <a:rPr lang="en-US" sz="1400" dirty="0" err="1">
                <a:solidFill>
                  <a:srgbClr val="58585A"/>
                </a:solidFill>
                <a:latin typeface="Arial Narrow" panose="020B0606020202030204" pitchFamily="34" charset="0"/>
              </a:rPr>
              <a:t>Kabira</a:t>
            </a:r>
            <a:r>
              <a:rPr lang="en-US" sz="1400" dirty="0">
                <a:solidFill>
                  <a:srgbClr val="58585A"/>
                </a:solidFill>
                <a:latin typeface="Arial Narrow" panose="020B0606020202030204" pitchFamily="34" charset="0"/>
              </a:rPr>
              <a:t> (26%) and Al </a:t>
            </a:r>
            <a:r>
              <a:rPr lang="en-US" sz="1400" dirty="0" err="1">
                <a:solidFill>
                  <a:srgbClr val="58585A"/>
                </a:solidFill>
                <a:latin typeface="Arial Narrow" panose="020B0606020202030204" pitchFamily="34" charset="0"/>
              </a:rPr>
              <a:t>Musaddar</a:t>
            </a:r>
            <a:r>
              <a:rPr lang="en-US" sz="1400" dirty="0">
                <a:solidFill>
                  <a:srgbClr val="58585A"/>
                </a:solidFill>
                <a:latin typeface="Arial Narrow" panose="020B0606020202030204" pitchFamily="34" charset="0"/>
              </a:rPr>
              <a:t> (26%). </a:t>
            </a:r>
            <a:r>
              <a:rPr lang="en-US" sz="1400" b="1" dirty="0">
                <a:solidFill>
                  <a:srgbClr val="58585A"/>
                </a:solidFill>
                <a:latin typeface="Arial Narrow" panose="020B0606020202030204" pitchFamily="34" charset="0"/>
              </a:rPr>
              <a:t>The lowest percentages </a:t>
            </a:r>
            <a:r>
              <a:rPr lang="en-US" sz="1400" dirty="0">
                <a:solidFill>
                  <a:srgbClr val="58585A"/>
                </a:solidFill>
                <a:latin typeface="Arial Narrow" panose="020B0606020202030204" pitchFamily="34" charset="0"/>
              </a:rPr>
              <a:t>were observed in Al </a:t>
            </a:r>
            <a:r>
              <a:rPr lang="en-US" sz="1400" dirty="0" err="1">
                <a:solidFill>
                  <a:srgbClr val="58585A"/>
                </a:solidFill>
                <a:latin typeface="Arial Narrow" panose="020B0606020202030204" pitchFamily="34" charset="0"/>
              </a:rPr>
              <a:t>Bureij</a:t>
            </a:r>
            <a:r>
              <a:rPr lang="en-US" sz="1400" dirty="0">
                <a:solidFill>
                  <a:srgbClr val="58585A"/>
                </a:solidFill>
                <a:latin typeface="Arial Narrow" panose="020B0606020202030204" pitchFamily="34" charset="0"/>
              </a:rPr>
              <a:t> Camp (4%), Al </a:t>
            </a:r>
            <a:r>
              <a:rPr lang="en-US" sz="1400" dirty="0" err="1">
                <a:solidFill>
                  <a:srgbClr val="58585A"/>
                </a:solidFill>
                <a:latin typeface="Arial Narrow" panose="020B0606020202030204" pitchFamily="34" charset="0"/>
              </a:rPr>
              <a:t>Bureij</a:t>
            </a:r>
            <a:r>
              <a:rPr lang="en-US" sz="1400" dirty="0">
                <a:solidFill>
                  <a:srgbClr val="58585A"/>
                </a:solidFill>
                <a:latin typeface="Arial Narrow" panose="020B0606020202030204" pitchFamily="34" charset="0"/>
              </a:rPr>
              <a:t> (5%) and Al </a:t>
            </a:r>
            <a:r>
              <a:rPr lang="en-US" sz="1400" dirty="0" err="1">
                <a:solidFill>
                  <a:srgbClr val="58585A"/>
                </a:solidFill>
                <a:latin typeface="Arial Narrow" panose="020B0606020202030204" pitchFamily="34" charset="0"/>
              </a:rPr>
              <a:t>Maghazi</a:t>
            </a:r>
            <a:r>
              <a:rPr lang="en-US" sz="1400" dirty="0">
                <a:solidFill>
                  <a:srgbClr val="58585A"/>
                </a:solidFill>
                <a:latin typeface="Arial Narrow" panose="020B0606020202030204" pitchFamily="34" charset="0"/>
              </a:rPr>
              <a:t> Camp (6%). </a:t>
            </a:r>
          </a:p>
        </p:txBody>
      </p:sp>
    </p:spTree>
    <p:extLst>
      <p:ext uri="{BB962C8B-B14F-4D97-AF65-F5344CB8AC3E}">
        <p14:creationId xmlns:p14="http://schemas.microsoft.com/office/powerpoint/2010/main" val="20883272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01FCE4-936D-4C83-80B4-9E20FB254158}"/>
              </a:ext>
            </a:extLst>
          </p:cNvPr>
          <p:cNvSpPr>
            <a:spLocks noGrp="1"/>
          </p:cNvSpPr>
          <p:nvPr>
            <p:ph type="ctrTitle"/>
          </p:nvPr>
        </p:nvSpPr>
        <p:spPr>
          <a:xfrm>
            <a:off x="1221392" y="263052"/>
            <a:ext cx="8087840" cy="724646"/>
          </a:xfrm>
        </p:spPr>
        <p:txBody>
          <a:bodyPr/>
          <a:lstStyle/>
          <a:p>
            <a:r>
              <a:rPr lang="en-US" sz="3200" dirty="0"/>
              <a:t>COVID-19  |  Livelihoods Impact</a:t>
            </a:r>
          </a:p>
        </p:txBody>
      </p:sp>
      <p:sp>
        <p:nvSpPr>
          <p:cNvPr id="10" name="TextBox 9">
            <a:extLst>
              <a:ext uri="{FF2B5EF4-FFF2-40B4-BE49-F238E27FC236}">
                <a16:creationId xmlns:a16="http://schemas.microsoft.com/office/drawing/2014/main" id="{5629D5CA-8426-2342-A4D3-A171EA77498F}"/>
              </a:ext>
            </a:extLst>
          </p:cNvPr>
          <p:cNvSpPr txBox="1"/>
          <p:nvPr/>
        </p:nvSpPr>
        <p:spPr>
          <a:xfrm>
            <a:off x="390554" y="1359132"/>
            <a:ext cx="8016679" cy="584775"/>
          </a:xfrm>
          <a:prstGeom prst="rect">
            <a:avLst/>
          </a:prstGeom>
          <a:noFill/>
        </p:spPr>
        <p:txBody>
          <a:bodyPr wrap="square" rtlCol="0">
            <a:spAutoFit/>
          </a:bodyPr>
          <a:lstStyle/>
          <a:p>
            <a:r>
              <a:rPr lang="en-US" sz="1600" b="1" dirty="0">
                <a:solidFill>
                  <a:srgbClr val="58585A"/>
                </a:solidFill>
                <a:latin typeface="Arial Narrow" panose="020B0606020202030204" pitchFamily="34" charset="0"/>
              </a:rPr>
              <a:t>% of households </a:t>
            </a:r>
            <a:r>
              <a:rPr lang="en-US" sz="1600" b="1" dirty="0" smtClean="0">
                <a:solidFill>
                  <a:srgbClr val="58585A"/>
                </a:solidFill>
                <a:latin typeface="Arial Narrow" panose="020B0606020202030204" pitchFamily="34" charset="0"/>
              </a:rPr>
              <a:t>reporting </a:t>
            </a:r>
            <a:r>
              <a:rPr lang="en-US" sz="1600" b="1" dirty="0">
                <a:solidFill>
                  <a:srgbClr val="58585A"/>
                </a:solidFill>
                <a:latin typeface="Arial Narrow" panose="020B0606020202030204" pitchFamily="34" charset="0"/>
              </a:rPr>
              <a:t>members losing their job permanently or temporarily as a result of the COVID-19 outbreak</a:t>
            </a:r>
            <a:endParaRPr lang="en-US" sz="1600" b="1" dirty="0">
              <a:latin typeface="Arial Narrow" panose="020B0606020202030204" pitchFamily="34" charset="0"/>
            </a:endParaRPr>
          </a:p>
        </p:txBody>
      </p:sp>
      <p:sp>
        <p:nvSpPr>
          <p:cNvPr id="16" name="TextBox 15">
            <a:extLst>
              <a:ext uri="{FF2B5EF4-FFF2-40B4-BE49-F238E27FC236}">
                <a16:creationId xmlns:a16="http://schemas.microsoft.com/office/drawing/2014/main" id="{1645CD82-A1F2-0B44-B641-A5D94DE81C95}"/>
              </a:ext>
            </a:extLst>
          </p:cNvPr>
          <p:cNvSpPr txBox="1"/>
          <p:nvPr/>
        </p:nvSpPr>
        <p:spPr>
          <a:xfrm>
            <a:off x="390554" y="1968688"/>
            <a:ext cx="3542032" cy="523220"/>
          </a:xfrm>
          <a:prstGeom prst="rect">
            <a:avLst/>
          </a:prstGeom>
          <a:noFill/>
        </p:spPr>
        <p:txBody>
          <a:bodyPr wrap="square" rtlCol="0">
            <a:spAutoFit/>
          </a:bodyPr>
          <a:lstStyle/>
          <a:p>
            <a:r>
              <a:rPr lang="en-US" sz="2800" b="1" dirty="0">
                <a:solidFill>
                  <a:srgbClr val="EE5859"/>
                </a:solidFill>
                <a:latin typeface="Arial Narrow" panose="020B0606020202030204" pitchFamily="34" charset="0"/>
              </a:rPr>
              <a:t>27% </a:t>
            </a:r>
            <a:r>
              <a:rPr lang="en-US" sz="2000" b="1" dirty="0">
                <a:solidFill>
                  <a:srgbClr val="58585A"/>
                </a:solidFill>
                <a:latin typeface="Arial Narrow" panose="020B0606020202030204" pitchFamily="34" charset="0"/>
              </a:rPr>
              <a:t>of HHs in the Gaza Strip</a:t>
            </a:r>
            <a:endParaRPr lang="en-US" sz="2000" dirty="0"/>
          </a:p>
        </p:txBody>
      </p:sp>
      <p:sp>
        <p:nvSpPr>
          <p:cNvPr id="19" name="TextBox 18">
            <a:extLst>
              <a:ext uri="{FF2B5EF4-FFF2-40B4-BE49-F238E27FC236}">
                <a16:creationId xmlns:a16="http://schemas.microsoft.com/office/drawing/2014/main" id="{C89AAAB2-40CF-5E47-A1A4-79737E486ABD}"/>
              </a:ext>
            </a:extLst>
          </p:cNvPr>
          <p:cNvSpPr txBox="1"/>
          <p:nvPr/>
        </p:nvSpPr>
        <p:spPr>
          <a:xfrm>
            <a:off x="477258" y="3814063"/>
            <a:ext cx="3796434" cy="954107"/>
          </a:xfrm>
          <a:prstGeom prst="rect">
            <a:avLst/>
          </a:prstGeom>
          <a:noFill/>
        </p:spPr>
        <p:txBody>
          <a:bodyPr wrap="square" rtlCol="0">
            <a:spAutoFit/>
          </a:bodyPr>
          <a:lstStyle/>
          <a:p>
            <a:r>
              <a:rPr lang="en-US" sz="2400" b="1" dirty="0">
                <a:solidFill>
                  <a:srgbClr val="EE5859"/>
                </a:solidFill>
                <a:latin typeface="Arial Narrow" panose="020B0606020202030204" pitchFamily="34" charset="0"/>
              </a:rPr>
              <a:t>53%</a:t>
            </a:r>
            <a:r>
              <a:rPr lang="en-US" sz="1600" b="1" dirty="0">
                <a:solidFill>
                  <a:srgbClr val="58585A"/>
                </a:solidFill>
                <a:latin typeface="Arial Narrow" panose="020B0606020202030204" pitchFamily="34" charset="0"/>
              </a:rPr>
              <a:t> of households in the Gaza Strip reported that their monthly income has decreased as a result of COVID-19</a:t>
            </a:r>
            <a:endParaRPr lang="en-US" sz="1600" b="1" dirty="0">
              <a:latin typeface="Arial Narrow" panose="020B0606020202030204" pitchFamily="34" charset="0"/>
            </a:endParaRPr>
          </a:p>
        </p:txBody>
      </p:sp>
      <p:sp>
        <p:nvSpPr>
          <p:cNvPr id="20" name="TextBox 19">
            <a:extLst>
              <a:ext uri="{FF2B5EF4-FFF2-40B4-BE49-F238E27FC236}">
                <a16:creationId xmlns:a16="http://schemas.microsoft.com/office/drawing/2014/main" id="{BA3D5A25-1702-934E-89A3-BECBF1AB2923}"/>
              </a:ext>
            </a:extLst>
          </p:cNvPr>
          <p:cNvSpPr txBox="1"/>
          <p:nvPr/>
        </p:nvSpPr>
        <p:spPr>
          <a:xfrm>
            <a:off x="4615243" y="3805812"/>
            <a:ext cx="4357689" cy="707886"/>
          </a:xfrm>
          <a:prstGeom prst="rect">
            <a:avLst/>
          </a:prstGeom>
          <a:noFill/>
        </p:spPr>
        <p:txBody>
          <a:bodyPr wrap="square" rtlCol="0">
            <a:spAutoFit/>
          </a:bodyPr>
          <a:lstStyle/>
          <a:p>
            <a:r>
              <a:rPr lang="en-US" sz="2400" b="1" dirty="0">
                <a:solidFill>
                  <a:srgbClr val="EE5859"/>
                </a:solidFill>
                <a:latin typeface="Arial Narrow" panose="020B0606020202030204" pitchFamily="34" charset="0"/>
              </a:rPr>
              <a:t>63%</a:t>
            </a:r>
            <a:r>
              <a:rPr lang="en-US" sz="1600" b="1" dirty="0">
                <a:solidFill>
                  <a:srgbClr val="58585A"/>
                </a:solidFill>
                <a:latin typeface="Arial Narrow" panose="020B0606020202030204" pitchFamily="34" charset="0"/>
              </a:rPr>
              <a:t> of households reported an increase </a:t>
            </a:r>
            <a:r>
              <a:rPr lang="en-US" sz="1600" b="1" dirty="0" smtClean="0">
                <a:solidFill>
                  <a:srgbClr val="58585A"/>
                </a:solidFill>
                <a:latin typeface="Arial Narrow" panose="020B0606020202030204" pitchFamily="34" charset="0"/>
              </a:rPr>
              <a:t>in their </a:t>
            </a:r>
            <a:r>
              <a:rPr lang="en-US" sz="1600" b="1" dirty="0">
                <a:solidFill>
                  <a:srgbClr val="58585A"/>
                </a:solidFill>
                <a:latin typeface="Arial Narrow" panose="020B0606020202030204" pitchFamily="34" charset="0"/>
              </a:rPr>
              <a:t>debt as a result of COVID-19*</a:t>
            </a:r>
            <a:endParaRPr lang="en-US" sz="1600" b="1" dirty="0">
              <a:latin typeface="Arial Narrow" panose="020B0606020202030204" pitchFamily="34" charset="0"/>
            </a:endParaRPr>
          </a:p>
        </p:txBody>
      </p:sp>
      <p:graphicFrame>
        <p:nvGraphicFramePr>
          <p:cNvPr id="33" name="Table 32">
            <a:extLst>
              <a:ext uri="{FF2B5EF4-FFF2-40B4-BE49-F238E27FC236}">
                <a16:creationId xmlns:a16="http://schemas.microsoft.com/office/drawing/2014/main" id="{0A5253B5-64F4-3E44-A430-9EB9634F2065}"/>
              </a:ext>
            </a:extLst>
          </p:cNvPr>
          <p:cNvGraphicFramePr>
            <a:graphicFrameLocks noGrp="1"/>
          </p:cNvGraphicFramePr>
          <p:nvPr>
            <p:extLst>
              <p:ext uri="{D42A27DB-BD31-4B8C-83A1-F6EECF244321}">
                <p14:modId xmlns:p14="http://schemas.microsoft.com/office/powerpoint/2010/main" val="1283901760"/>
              </p:ext>
            </p:extLst>
          </p:nvPr>
        </p:nvGraphicFramePr>
        <p:xfrm>
          <a:off x="4827437" y="4787311"/>
          <a:ext cx="3933302" cy="1432560"/>
        </p:xfrm>
        <a:graphic>
          <a:graphicData uri="http://schemas.openxmlformats.org/drawingml/2006/table">
            <a:tbl>
              <a:tblPr>
                <a:tableStyleId>{5C22544A-7EE6-4342-B048-85BDC9FD1C3A}</a:tableStyleId>
              </a:tblPr>
              <a:tblGrid>
                <a:gridCol w="1060654">
                  <a:extLst>
                    <a:ext uri="{9D8B030D-6E8A-4147-A177-3AD203B41FA5}">
                      <a16:colId xmlns:a16="http://schemas.microsoft.com/office/drawing/2014/main" val="2665553580"/>
                    </a:ext>
                  </a:extLst>
                </a:gridCol>
                <a:gridCol w="824248">
                  <a:extLst>
                    <a:ext uri="{9D8B030D-6E8A-4147-A177-3AD203B41FA5}">
                      <a16:colId xmlns:a16="http://schemas.microsoft.com/office/drawing/2014/main" val="558775855"/>
                    </a:ext>
                  </a:extLst>
                </a:gridCol>
                <a:gridCol w="1224000">
                  <a:extLst>
                    <a:ext uri="{9D8B030D-6E8A-4147-A177-3AD203B41FA5}">
                      <a16:colId xmlns:a16="http://schemas.microsoft.com/office/drawing/2014/main" val="341373458"/>
                    </a:ext>
                  </a:extLst>
                </a:gridCol>
                <a:gridCol w="824400">
                  <a:extLst>
                    <a:ext uri="{9D8B030D-6E8A-4147-A177-3AD203B41FA5}">
                      <a16:colId xmlns:a16="http://schemas.microsoft.com/office/drawing/2014/main" val="1757229378"/>
                    </a:ext>
                  </a:extLst>
                </a:gridCol>
              </a:tblGrid>
              <a:tr h="230187">
                <a:tc>
                  <a:txBody>
                    <a:bodyPr/>
                    <a:lstStyle/>
                    <a:p>
                      <a:pPr algn="l" fontAlgn="ctr"/>
                      <a:r>
                        <a:rPr lang="en-US" sz="1600" b="0" i="0" u="none" strike="noStrike" dirty="0">
                          <a:solidFill>
                            <a:srgbClr val="58585A"/>
                          </a:solidFill>
                          <a:effectLst/>
                          <a:latin typeface="Arial Narrow" panose="020B0606020202030204" pitchFamily="34" charset="0"/>
                        </a:rPr>
                        <a:t>Area</a:t>
                      </a:r>
                    </a:p>
                  </a:txBody>
                  <a:tcPr marL="7620" marR="7620" marT="7620" marB="0" anchor="ctr">
                    <a:lnL w="12700" cmpd="sng">
                      <a:noFill/>
                    </a:lnL>
                    <a:lnR w="12700" cap="flat" cmpd="sng" algn="ctr">
                      <a:solidFill>
                        <a:srgbClr val="58585A"/>
                      </a:solidFill>
                      <a:prstDash val="solid"/>
                      <a:round/>
                      <a:headEnd type="none" w="med" len="med"/>
                      <a:tailEnd type="none" w="med" len="med"/>
                    </a:lnR>
                    <a:lnT w="12700" cmpd="sng">
                      <a:noFill/>
                    </a:lnT>
                    <a:lnB w="12700" cap="flat" cmpd="sng" algn="ctr">
                      <a:solidFill>
                        <a:srgbClr val="58585A"/>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600" b="0" i="0" u="none" strike="noStrike" dirty="0">
                          <a:solidFill>
                            <a:srgbClr val="58585A"/>
                          </a:solidFill>
                          <a:effectLst/>
                          <a:latin typeface="Arial Narrow" panose="020B0606020202030204" pitchFamily="34" charset="0"/>
                        </a:rPr>
                        <a:t>%</a:t>
                      </a:r>
                    </a:p>
                  </a:txBody>
                  <a:tcPr marL="7620" marR="7620" marT="7620" marB="0" anchor="ctr">
                    <a:lnL w="12700" cap="flat" cmpd="sng" algn="ctr">
                      <a:solidFill>
                        <a:srgbClr val="58585A"/>
                      </a:solidFill>
                      <a:prstDash val="solid"/>
                      <a:round/>
                      <a:headEnd type="none" w="med" len="med"/>
                      <a:tailEnd type="none" w="med" len="med"/>
                    </a:lnL>
                    <a:lnR w="12700" cap="flat" cmpd="sng" algn="ctr">
                      <a:solidFill>
                        <a:srgbClr val="58585A"/>
                      </a:solidFill>
                      <a:prstDash val="solid"/>
                      <a:round/>
                      <a:headEnd type="none" w="med" len="med"/>
                      <a:tailEnd type="none" w="med" len="med"/>
                    </a:lnR>
                    <a:lnT w="12700" cmpd="sng">
                      <a:noFill/>
                    </a:lnT>
                    <a:lnB w="12700" cap="flat" cmpd="sng" algn="ctr">
                      <a:solidFill>
                        <a:srgbClr val="58585A"/>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600" b="0" i="0" u="none" strike="noStrike" dirty="0">
                          <a:solidFill>
                            <a:srgbClr val="58585A"/>
                          </a:solidFill>
                          <a:effectLst/>
                          <a:latin typeface="Arial Narrow" panose="020B0606020202030204" pitchFamily="34" charset="0"/>
                        </a:rPr>
                        <a:t>Area</a:t>
                      </a:r>
                    </a:p>
                  </a:txBody>
                  <a:tcPr marL="7620" marR="7620" marT="7620" marB="0" anchor="ctr">
                    <a:lnL w="12700" cap="flat" cmpd="sng" algn="ctr">
                      <a:solidFill>
                        <a:srgbClr val="58585A"/>
                      </a:solidFill>
                      <a:prstDash val="solid"/>
                      <a:round/>
                      <a:headEnd type="none" w="med" len="med"/>
                      <a:tailEnd type="none" w="med" len="med"/>
                    </a:lnL>
                    <a:lnR w="12700" cap="flat" cmpd="sng" algn="ctr">
                      <a:solidFill>
                        <a:srgbClr val="58585A"/>
                      </a:solidFill>
                      <a:prstDash val="solid"/>
                      <a:round/>
                      <a:headEnd type="none" w="med" len="med"/>
                      <a:tailEnd type="none" w="med" len="med"/>
                    </a:lnR>
                    <a:lnT w="12700" cmpd="sng">
                      <a:noFill/>
                    </a:lnT>
                    <a:lnB w="12700" cap="flat" cmpd="sng" algn="ctr">
                      <a:solidFill>
                        <a:srgbClr val="58585A"/>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600" b="0" i="0" u="none" strike="noStrike" dirty="0">
                          <a:solidFill>
                            <a:srgbClr val="58585A"/>
                          </a:solidFill>
                          <a:effectLst/>
                          <a:latin typeface="Arial Narrow" panose="020B0606020202030204" pitchFamily="34" charset="0"/>
                        </a:rPr>
                        <a:t>%</a:t>
                      </a:r>
                    </a:p>
                  </a:txBody>
                  <a:tcPr marL="7620" marR="7620" marT="7620" marB="0" anchor="ctr">
                    <a:lnL w="12700" cap="flat" cmpd="sng" algn="ctr">
                      <a:solidFill>
                        <a:srgbClr val="58585A"/>
                      </a:solidFill>
                      <a:prstDash val="solid"/>
                      <a:round/>
                      <a:headEnd type="none" w="med" len="med"/>
                      <a:tailEnd type="none" w="med" len="med"/>
                    </a:lnL>
                    <a:lnR w="12700" cap="flat" cmpd="sng" algn="ctr">
                      <a:solidFill>
                        <a:srgbClr val="58585A"/>
                      </a:solidFill>
                      <a:prstDash val="solid"/>
                      <a:round/>
                      <a:headEnd type="none" w="med" len="med"/>
                      <a:tailEnd type="none" w="med" len="med"/>
                    </a:lnR>
                    <a:lnT w="12700" cmpd="sng">
                      <a:noFill/>
                    </a:lnT>
                    <a:lnB w="12700" cap="flat" cmpd="sng" algn="ctr">
                      <a:solidFill>
                        <a:srgbClr val="58585A"/>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94383866"/>
                  </a:ext>
                </a:extLst>
              </a:tr>
              <a:tr h="230187">
                <a:tc>
                  <a:txBody>
                    <a:bodyPr/>
                    <a:lstStyle/>
                    <a:p>
                      <a:pPr algn="l" fontAlgn="ctr"/>
                      <a:r>
                        <a:rPr lang="en-US" sz="1500" b="0" i="0" u="none" strike="noStrike" dirty="0">
                          <a:solidFill>
                            <a:srgbClr val="58585A"/>
                          </a:solidFill>
                          <a:effectLst/>
                          <a:latin typeface="Arial Narrow" panose="020B0606020202030204" pitchFamily="34" charset="0"/>
                        </a:rPr>
                        <a:t>H2</a:t>
                      </a:r>
                    </a:p>
                  </a:txBody>
                  <a:tcPr marL="7620" marR="7620" marT="7620" marB="0" anchor="ctr">
                    <a:lnL w="12700" cmpd="sng">
                      <a:noFill/>
                    </a:lnL>
                    <a:lnR w="12700" cap="flat" cmpd="sng" algn="ctr">
                      <a:solidFill>
                        <a:srgbClr val="58585A"/>
                      </a:solidFill>
                      <a:prstDash val="solid"/>
                      <a:round/>
                      <a:headEnd type="none" w="med" len="med"/>
                      <a:tailEnd type="none" w="med" len="med"/>
                    </a:lnR>
                    <a:lnT w="12700" cap="flat" cmpd="sng" algn="ctr">
                      <a:solidFill>
                        <a:srgbClr val="58585A"/>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500" u="none" strike="noStrike" dirty="0">
                          <a:solidFill>
                            <a:srgbClr val="58585A"/>
                          </a:solidFill>
                          <a:effectLst/>
                          <a:latin typeface="Arial Narrow" panose="020B0606020202030204" pitchFamily="34" charset="0"/>
                        </a:rPr>
                        <a:t>92%</a:t>
                      </a:r>
                      <a:endParaRPr lang="en-US" sz="1500" b="0" i="0" u="none" strike="noStrike" dirty="0">
                        <a:solidFill>
                          <a:srgbClr val="58585A"/>
                        </a:solidFill>
                        <a:effectLst/>
                        <a:latin typeface="Arial Narrow" panose="020B0606020202030204" pitchFamily="34" charset="0"/>
                      </a:endParaRPr>
                    </a:p>
                  </a:txBody>
                  <a:tcPr marL="7620" marR="7620" marT="7620" marB="0" anchor="ctr">
                    <a:lnL w="12700" cap="flat" cmpd="sng" algn="ctr">
                      <a:solidFill>
                        <a:srgbClr val="58585A"/>
                      </a:solidFill>
                      <a:prstDash val="solid"/>
                      <a:round/>
                      <a:headEnd type="none" w="med" len="med"/>
                      <a:tailEnd type="none" w="med" len="med"/>
                    </a:lnL>
                    <a:lnR w="12700" cap="flat" cmpd="sng" algn="ctr">
                      <a:solidFill>
                        <a:srgbClr val="58585A"/>
                      </a:solidFill>
                      <a:prstDash val="solid"/>
                      <a:round/>
                      <a:headEnd type="none" w="med" len="med"/>
                      <a:tailEnd type="none" w="med" len="med"/>
                    </a:lnR>
                    <a:lnT w="12700" cap="flat" cmpd="sng" algn="ctr">
                      <a:solidFill>
                        <a:srgbClr val="58585A"/>
                      </a:solidFill>
                      <a:prstDash val="solid"/>
                      <a:round/>
                      <a:headEnd type="none" w="med" len="med"/>
                      <a:tailEnd type="none" w="med" len="med"/>
                    </a:lnT>
                    <a:lnB w="12700" cap="flat" cmpd="sng" algn="ctr">
                      <a:noFill/>
                      <a:prstDash val="sysDash"/>
                      <a:round/>
                      <a:headEnd type="none" w="med" len="med"/>
                      <a:tailEnd type="none" w="med" len="med"/>
                    </a:lnB>
                    <a:lnTlToBr w="12700" cmpd="sng">
                      <a:noFill/>
                      <a:prstDash val="solid"/>
                    </a:lnTlToBr>
                    <a:lnBlToTr w="12700" cmpd="sng">
                      <a:noFill/>
                      <a:prstDash val="solid"/>
                    </a:lnBlToTr>
                    <a:solidFill>
                      <a:srgbClr val="EE5859">
                        <a:alpha val="50196"/>
                      </a:srgbClr>
                    </a:solidFill>
                  </a:tcPr>
                </a:tc>
                <a:tc>
                  <a:txBody>
                    <a:bodyPr/>
                    <a:lstStyle/>
                    <a:p>
                      <a:pPr algn="l" fontAlgn="ctr"/>
                      <a:r>
                        <a:rPr lang="en-US" sz="1500" b="0" i="0" u="none" strike="noStrike" dirty="0">
                          <a:solidFill>
                            <a:srgbClr val="58585A"/>
                          </a:solidFill>
                          <a:effectLst/>
                          <a:latin typeface="Arial Narrow" panose="020B0606020202030204" pitchFamily="34" charset="0"/>
                        </a:rPr>
                        <a:t> Rafah</a:t>
                      </a:r>
                    </a:p>
                  </a:txBody>
                  <a:tcPr marL="7620" marR="7620" marT="7620" marB="0" anchor="ctr">
                    <a:lnL w="12700" cap="flat" cmpd="sng" algn="ctr">
                      <a:solidFill>
                        <a:srgbClr val="58585A"/>
                      </a:solidFill>
                      <a:prstDash val="solid"/>
                      <a:round/>
                      <a:headEnd type="none" w="med" len="med"/>
                      <a:tailEnd type="none" w="med" len="med"/>
                    </a:lnL>
                    <a:lnR w="12700" cap="flat" cmpd="sng" algn="ctr">
                      <a:solidFill>
                        <a:srgbClr val="58585A"/>
                      </a:solidFill>
                      <a:prstDash val="solid"/>
                      <a:round/>
                      <a:headEnd type="none" w="med" len="med"/>
                      <a:tailEnd type="none" w="med" len="med"/>
                    </a:lnR>
                    <a:lnT w="12700" cap="flat" cmpd="sng" algn="ctr">
                      <a:solidFill>
                        <a:srgbClr val="58585A"/>
                      </a:solidFill>
                      <a:prstDash val="solid"/>
                      <a:round/>
                      <a:headEnd type="none" w="med" len="med"/>
                      <a:tailEnd type="none" w="med" len="med"/>
                    </a:lnT>
                    <a:lnB w="12700" cap="flat" cmpd="sng" algn="ctr">
                      <a:no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500" u="none" strike="noStrike" dirty="0">
                          <a:solidFill>
                            <a:srgbClr val="58585A"/>
                          </a:solidFill>
                          <a:effectLst/>
                          <a:latin typeface="Arial Narrow" panose="020B0606020202030204" pitchFamily="34" charset="0"/>
                        </a:rPr>
                        <a:t>58%</a:t>
                      </a:r>
                      <a:endParaRPr lang="en-US" sz="1500" b="0" i="0" u="none" strike="noStrike" dirty="0">
                        <a:solidFill>
                          <a:srgbClr val="58585A"/>
                        </a:solidFill>
                        <a:effectLst/>
                        <a:latin typeface="Arial Narrow" panose="020B0606020202030204" pitchFamily="34" charset="0"/>
                      </a:endParaRPr>
                    </a:p>
                  </a:txBody>
                  <a:tcPr marL="7620" marR="7620" marT="7620" marB="0" anchor="ctr">
                    <a:lnL w="12700" cap="flat" cmpd="sng" algn="ctr">
                      <a:solidFill>
                        <a:srgbClr val="58585A"/>
                      </a:solidFill>
                      <a:prstDash val="solid"/>
                      <a:round/>
                      <a:headEnd type="none" w="med" len="med"/>
                      <a:tailEnd type="none" w="med" len="med"/>
                    </a:lnL>
                    <a:lnR w="12700" cap="flat" cmpd="sng" algn="ctr">
                      <a:solidFill>
                        <a:srgbClr val="58585A"/>
                      </a:solidFill>
                      <a:prstDash val="solid"/>
                      <a:round/>
                      <a:headEnd type="none" w="med" len="med"/>
                      <a:tailEnd type="none" w="med" len="med"/>
                    </a:lnR>
                    <a:lnT w="12700" cap="flat" cmpd="sng" algn="ctr">
                      <a:solidFill>
                        <a:srgbClr val="58585A"/>
                      </a:solidFill>
                      <a:prstDash val="solid"/>
                      <a:round/>
                      <a:headEnd type="none" w="med" len="med"/>
                      <a:tailEnd type="none" w="med" len="med"/>
                    </a:lnT>
                    <a:lnB w="12700" cap="flat" cmpd="sng" algn="ctr">
                      <a:no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159550076"/>
                  </a:ext>
                </a:extLst>
              </a:tr>
              <a:tr h="230187">
                <a:tc>
                  <a:txBody>
                    <a:bodyPr/>
                    <a:lstStyle/>
                    <a:p>
                      <a:pPr algn="l" fontAlgn="ctr"/>
                      <a:r>
                        <a:rPr lang="en-US" sz="1500" u="none" strike="noStrike" dirty="0">
                          <a:solidFill>
                            <a:srgbClr val="58585A"/>
                          </a:solidFill>
                          <a:effectLst/>
                          <a:latin typeface="Arial Narrow" panose="020B0606020202030204" pitchFamily="34" charset="0"/>
                        </a:rPr>
                        <a:t>Area A&amp;B</a:t>
                      </a:r>
                      <a:endParaRPr lang="en-US" sz="1500" b="0" i="0" u="none" strike="noStrike" dirty="0">
                        <a:solidFill>
                          <a:srgbClr val="58585A"/>
                        </a:solidFill>
                        <a:effectLst/>
                        <a:latin typeface="Arial Narrow" panose="020B0606020202030204" pitchFamily="34" charset="0"/>
                      </a:endParaRPr>
                    </a:p>
                  </a:txBody>
                  <a:tcPr marL="7620" marR="7620" marT="7620" marB="0" anchor="ctr">
                    <a:lnL w="12700" cmpd="sng">
                      <a:noFill/>
                    </a:lnL>
                    <a:lnR w="12700" cap="flat" cmpd="sng" algn="ctr">
                      <a:solidFill>
                        <a:srgbClr val="58585A"/>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500" u="none" strike="noStrike" dirty="0">
                          <a:solidFill>
                            <a:srgbClr val="58585A"/>
                          </a:solidFill>
                          <a:effectLst/>
                          <a:latin typeface="Arial Narrow" panose="020B0606020202030204" pitchFamily="34" charset="0"/>
                        </a:rPr>
                        <a:t>75%</a:t>
                      </a:r>
                      <a:endParaRPr lang="en-US" sz="1500" b="0" i="0" u="none" strike="noStrike" dirty="0">
                        <a:solidFill>
                          <a:srgbClr val="58585A"/>
                        </a:solidFill>
                        <a:effectLst/>
                        <a:latin typeface="Arial Narrow" panose="020B0606020202030204" pitchFamily="34" charset="0"/>
                      </a:endParaRPr>
                    </a:p>
                  </a:txBody>
                  <a:tcPr marL="7620" marR="7620" marT="7620" marB="0" anchor="ctr">
                    <a:lnL w="12700" cap="flat" cmpd="sng" algn="ctr">
                      <a:solidFill>
                        <a:srgbClr val="58585A"/>
                      </a:solidFill>
                      <a:prstDash val="solid"/>
                      <a:round/>
                      <a:headEnd type="none" w="med" len="med"/>
                      <a:tailEnd type="none" w="med" len="med"/>
                    </a:lnL>
                    <a:lnR w="12700" cap="flat" cmpd="sng" algn="ctr">
                      <a:solidFill>
                        <a:srgbClr val="58585A"/>
                      </a:solidFill>
                      <a:prstDash val="solid"/>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lnTlToBr w="12700" cmpd="sng">
                      <a:noFill/>
                      <a:prstDash val="solid"/>
                    </a:lnTlToBr>
                    <a:lnBlToTr w="12700" cmpd="sng">
                      <a:noFill/>
                      <a:prstDash val="solid"/>
                    </a:lnBlToTr>
                    <a:solidFill>
                      <a:srgbClr val="EE5859">
                        <a:alpha val="30980"/>
                      </a:srgbClr>
                    </a:solidFill>
                  </a:tcPr>
                </a:tc>
                <a:tc>
                  <a:txBody>
                    <a:bodyPr/>
                    <a:lstStyle/>
                    <a:p>
                      <a:pPr algn="l" fontAlgn="ctr"/>
                      <a:r>
                        <a:rPr lang="en-US" sz="1500" b="0" i="0" u="none" strike="noStrike" dirty="0">
                          <a:solidFill>
                            <a:srgbClr val="58585A"/>
                          </a:solidFill>
                          <a:effectLst/>
                          <a:latin typeface="Arial Narrow" panose="020B0606020202030204" pitchFamily="34" charset="0"/>
                        </a:rPr>
                        <a:t> North Gaza</a:t>
                      </a:r>
                    </a:p>
                  </a:txBody>
                  <a:tcPr marL="7620" marR="7620" marT="7620" marB="0" anchor="ctr">
                    <a:lnL w="12700" cap="flat" cmpd="sng" algn="ctr">
                      <a:solidFill>
                        <a:srgbClr val="58585A"/>
                      </a:solidFill>
                      <a:prstDash val="solid"/>
                      <a:round/>
                      <a:headEnd type="none" w="med" len="med"/>
                      <a:tailEnd type="none" w="med" len="med"/>
                    </a:lnL>
                    <a:lnR w="12700" cap="flat" cmpd="sng" algn="ctr">
                      <a:solidFill>
                        <a:srgbClr val="58585A"/>
                      </a:solidFill>
                      <a:prstDash val="solid"/>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500" b="0" i="0" u="none" strike="noStrike" dirty="0">
                          <a:solidFill>
                            <a:srgbClr val="58585A"/>
                          </a:solidFill>
                          <a:effectLst/>
                          <a:latin typeface="Arial Narrow" panose="020B0606020202030204" pitchFamily="34" charset="0"/>
                        </a:rPr>
                        <a:t>58%</a:t>
                      </a:r>
                    </a:p>
                  </a:txBody>
                  <a:tcPr marL="7620" marR="7620" marT="7620" marB="0" anchor="ctr">
                    <a:lnL w="12700" cap="flat" cmpd="sng" algn="ctr">
                      <a:solidFill>
                        <a:srgbClr val="58585A"/>
                      </a:solidFill>
                      <a:prstDash val="solid"/>
                      <a:round/>
                      <a:headEnd type="none" w="med" len="med"/>
                      <a:tailEnd type="none" w="med" len="med"/>
                    </a:lnL>
                    <a:lnR w="12700" cap="flat" cmpd="sng" algn="ctr">
                      <a:solidFill>
                        <a:srgbClr val="58585A"/>
                      </a:solidFill>
                      <a:prstDash val="solid"/>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175252621"/>
                  </a:ext>
                </a:extLst>
              </a:tr>
              <a:tr h="230187">
                <a:tc>
                  <a:txBody>
                    <a:bodyPr/>
                    <a:lstStyle/>
                    <a:p>
                      <a:pPr algn="l" fontAlgn="ctr"/>
                      <a:r>
                        <a:rPr lang="en-US" sz="1500" u="none" strike="noStrike" dirty="0">
                          <a:solidFill>
                            <a:srgbClr val="58585A"/>
                          </a:solidFill>
                          <a:effectLst/>
                          <a:latin typeface="Arial Narrow" panose="020B0606020202030204" pitchFamily="34" charset="0"/>
                        </a:rPr>
                        <a:t>Area C</a:t>
                      </a:r>
                      <a:endParaRPr lang="en-US" sz="1500" b="0" i="0" u="none" strike="noStrike" dirty="0">
                        <a:solidFill>
                          <a:srgbClr val="58585A"/>
                        </a:solidFill>
                        <a:effectLst/>
                        <a:latin typeface="Arial Narrow" panose="020B0606020202030204" pitchFamily="34" charset="0"/>
                      </a:endParaRPr>
                    </a:p>
                  </a:txBody>
                  <a:tcPr marL="7620" marR="7620" marT="7620" marB="0" anchor="ctr">
                    <a:lnL w="12700" cmpd="sng">
                      <a:noFill/>
                    </a:lnL>
                    <a:lnR w="12700" cap="flat" cmpd="sng" algn="ctr">
                      <a:solidFill>
                        <a:srgbClr val="58585A"/>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500" u="none" strike="noStrike" dirty="0">
                          <a:solidFill>
                            <a:srgbClr val="58585A"/>
                          </a:solidFill>
                          <a:effectLst/>
                          <a:latin typeface="Arial Narrow" panose="020B0606020202030204" pitchFamily="34" charset="0"/>
                        </a:rPr>
                        <a:t>74%</a:t>
                      </a:r>
                      <a:endParaRPr lang="en-US" sz="1500" b="0" i="0" u="none" strike="noStrike" dirty="0">
                        <a:solidFill>
                          <a:srgbClr val="58585A"/>
                        </a:solidFill>
                        <a:effectLst/>
                        <a:latin typeface="Arial Narrow" panose="020B0606020202030204" pitchFamily="34" charset="0"/>
                      </a:endParaRPr>
                    </a:p>
                  </a:txBody>
                  <a:tcPr marL="7620" marR="7620" marT="7620" marB="0" anchor="ctr">
                    <a:lnL w="12700" cap="flat" cmpd="sng" algn="ctr">
                      <a:solidFill>
                        <a:srgbClr val="58585A"/>
                      </a:solidFill>
                      <a:prstDash val="solid"/>
                      <a:round/>
                      <a:headEnd type="none" w="med" len="med"/>
                      <a:tailEnd type="none" w="med" len="med"/>
                    </a:lnL>
                    <a:lnR w="12700" cap="flat" cmpd="sng" algn="ctr">
                      <a:solidFill>
                        <a:srgbClr val="58585A"/>
                      </a:solidFill>
                      <a:prstDash val="solid"/>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lnTlToBr w="12700" cmpd="sng">
                      <a:noFill/>
                      <a:prstDash val="solid"/>
                    </a:lnTlToBr>
                    <a:lnBlToTr w="12700" cmpd="sng">
                      <a:noFill/>
                      <a:prstDash val="solid"/>
                    </a:lnBlToTr>
                    <a:solidFill>
                      <a:srgbClr val="EE5859">
                        <a:alpha val="9804"/>
                      </a:srgbClr>
                    </a:solidFill>
                  </a:tcPr>
                </a:tc>
                <a:tc>
                  <a:txBody>
                    <a:bodyPr/>
                    <a:lstStyle/>
                    <a:p>
                      <a:pPr algn="l" fontAlgn="ctr"/>
                      <a:r>
                        <a:rPr lang="en-US" sz="1500" b="0" i="0" u="none" strike="noStrike" dirty="0">
                          <a:solidFill>
                            <a:srgbClr val="58585A"/>
                          </a:solidFill>
                          <a:effectLst/>
                          <a:latin typeface="Arial Narrow" panose="020B0606020202030204" pitchFamily="34" charset="0"/>
                        </a:rPr>
                        <a:t> Deir al-</a:t>
                      </a:r>
                      <a:r>
                        <a:rPr lang="en-US" sz="1500" b="0" i="0" u="none" strike="noStrike" dirty="0" err="1">
                          <a:solidFill>
                            <a:srgbClr val="58585A"/>
                          </a:solidFill>
                          <a:effectLst/>
                          <a:latin typeface="Arial Narrow" panose="020B0606020202030204" pitchFamily="34" charset="0"/>
                        </a:rPr>
                        <a:t>Balah</a:t>
                      </a:r>
                      <a:endParaRPr lang="en-US" sz="1500" b="0" i="0" u="none" strike="noStrike" dirty="0">
                        <a:solidFill>
                          <a:srgbClr val="58585A"/>
                        </a:solidFill>
                        <a:effectLst/>
                        <a:latin typeface="Arial Narrow" panose="020B0606020202030204" pitchFamily="34" charset="0"/>
                      </a:endParaRPr>
                    </a:p>
                  </a:txBody>
                  <a:tcPr marL="7620" marR="7620" marT="7620" marB="0" anchor="ctr">
                    <a:lnL w="12700" cap="flat" cmpd="sng" algn="ctr">
                      <a:solidFill>
                        <a:srgbClr val="58585A"/>
                      </a:solidFill>
                      <a:prstDash val="solid"/>
                      <a:round/>
                      <a:headEnd type="none" w="med" len="med"/>
                      <a:tailEnd type="none" w="med" len="med"/>
                    </a:lnL>
                    <a:lnR w="12700" cap="flat" cmpd="sng" algn="ctr">
                      <a:solidFill>
                        <a:srgbClr val="58585A"/>
                      </a:solidFill>
                      <a:prstDash val="solid"/>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500" b="0" i="0" u="none" strike="noStrike" dirty="0">
                          <a:solidFill>
                            <a:srgbClr val="58585A"/>
                          </a:solidFill>
                          <a:effectLst/>
                          <a:latin typeface="Arial Narrow" panose="020B0606020202030204" pitchFamily="34" charset="0"/>
                        </a:rPr>
                        <a:t>54%</a:t>
                      </a:r>
                    </a:p>
                  </a:txBody>
                  <a:tcPr marL="7620" marR="7620" marT="7620" marB="0" anchor="ctr">
                    <a:lnL w="12700" cap="flat" cmpd="sng" algn="ctr">
                      <a:solidFill>
                        <a:srgbClr val="58585A"/>
                      </a:solidFill>
                      <a:prstDash val="solid"/>
                      <a:round/>
                      <a:headEnd type="none" w="med" len="med"/>
                      <a:tailEnd type="none" w="med" len="med"/>
                    </a:lnL>
                    <a:lnR w="12700" cap="flat" cmpd="sng" algn="ctr">
                      <a:solidFill>
                        <a:srgbClr val="58585A"/>
                      </a:solidFill>
                      <a:prstDash val="solid"/>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98969081"/>
                  </a:ext>
                </a:extLst>
              </a:tr>
              <a:tr h="230187">
                <a:tc>
                  <a:txBody>
                    <a:bodyPr/>
                    <a:lstStyle/>
                    <a:p>
                      <a:pPr algn="l" fontAlgn="ctr"/>
                      <a:r>
                        <a:rPr lang="en-US" sz="1500" b="0" i="0" u="none" strike="noStrike" dirty="0">
                          <a:solidFill>
                            <a:srgbClr val="58585A"/>
                          </a:solidFill>
                          <a:effectLst/>
                          <a:latin typeface="Arial Narrow" panose="020B0606020202030204" pitchFamily="34" charset="0"/>
                        </a:rPr>
                        <a:t>Gaza Gov.</a:t>
                      </a:r>
                    </a:p>
                  </a:txBody>
                  <a:tcPr marL="7620" marR="7620" marT="7620" marB="0" anchor="ctr">
                    <a:lnL w="12700" cmpd="sng">
                      <a:noFill/>
                    </a:lnL>
                    <a:lnR w="12700" cap="flat" cmpd="sng" algn="ctr">
                      <a:solidFill>
                        <a:srgbClr val="58585A"/>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500" u="none" strike="noStrike" dirty="0">
                          <a:solidFill>
                            <a:srgbClr val="58585A"/>
                          </a:solidFill>
                          <a:effectLst/>
                          <a:latin typeface="Arial Narrow" panose="020B0606020202030204" pitchFamily="34" charset="0"/>
                        </a:rPr>
                        <a:t>70%</a:t>
                      </a:r>
                      <a:endParaRPr lang="en-US" sz="1500" b="0" i="0" u="none" strike="noStrike" dirty="0">
                        <a:solidFill>
                          <a:srgbClr val="58585A"/>
                        </a:solidFill>
                        <a:effectLst/>
                        <a:latin typeface="Arial Narrow" panose="020B0606020202030204" pitchFamily="34" charset="0"/>
                      </a:endParaRPr>
                    </a:p>
                  </a:txBody>
                  <a:tcPr marL="7620" marR="7620" marT="7620" marB="0" anchor="ctr">
                    <a:lnL w="12700" cap="flat" cmpd="sng" algn="ctr">
                      <a:solidFill>
                        <a:srgbClr val="58585A"/>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r>
                        <a:rPr lang="en-US" sz="1500" b="0" i="0" u="none" strike="noStrike" dirty="0">
                          <a:solidFill>
                            <a:srgbClr val="58585A"/>
                          </a:solidFill>
                          <a:effectLst/>
                          <a:latin typeface="Arial Narrow" panose="020B0606020202030204" pitchFamily="34" charset="0"/>
                        </a:rPr>
                        <a:t> EJ</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rgbClr val="58585A"/>
                      </a:solidFill>
                      <a:prstDash val="solid"/>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500" b="0" i="0" u="none" strike="noStrike" dirty="0">
                          <a:solidFill>
                            <a:srgbClr val="58585A"/>
                          </a:solidFill>
                          <a:effectLst/>
                          <a:latin typeface="Arial Narrow" panose="020B0606020202030204" pitchFamily="34" charset="0"/>
                        </a:rPr>
                        <a:t>40%</a:t>
                      </a:r>
                    </a:p>
                  </a:txBody>
                  <a:tcPr marL="7620" marR="7620" marT="7620" marB="0" anchor="ctr">
                    <a:lnL w="12700" cap="flat" cmpd="sng" algn="ctr">
                      <a:solidFill>
                        <a:srgbClr val="58585A"/>
                      </a:solidFill>
                      <a:prstDash val="solid"/>
                      <a:round/>
                      <a:headEnd type="none" w="med" len="med"/>
                      <a:tailEnd type="none" w="med" len="med"/>
                    </a:lnL>
                    <a:lnR w="12700" cap="flat" cmpd="sng" algn="ctr">
                      <a:solidFill>
                        <a:srgbClr val="58585A"/>
                      </a:solidFill>
                      <a:prstDash val="solid"/>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608108237"/>
                  </a:ext>
                </a:extLst>
              </a:tr>
              <a:tr h="230187">
                <a:tc>
                  <a:txBody>
                    <a:bodyPr/>
                    <a:lstStyle/>
                    <a:p>
                      <a:pPr algn="l" fontAlgn="ctr"/>
                      <a:r>
                        <a:rPr lang="en-US" sz="1500" u="none" strike="noStrike" dirty="0">
                          <a:solidFill>
                            <a:srgbClr val="58585A"/>
                          </a:solidFill>
                          <a:effectLst/>
                          <a:latin typeface="Arial Narrow" panose="020B0606020202030204" pitchFamily="34" charset="0"/>
                        </a:rPr>
                        <a:t>Khan Yunis</a:t>
                      </a:r>
                      <a:endParaRPr lang="en-US" sz="1500" b="0" i="0" u="none" strike="noStrike" dirty="0">
                        <a:solidFill>
                          <a:srgbClr val="58585A"/>
                        </a:solidFill>
                        <a:effectLst/>
                        <a:latin typeface="Arial Narrow" panose="020B0606020202030204" pitchFamily="34" charset="0"/>
                      </a:endParaRPr>
                    </a:p>
                  </a:txBody>
                  <a:tcPr marL="7620" marR="7620" marT="7620" marB="0" anchor="ctr">
                    <a:lnL w="12700" cmpd="sng">
                      <a:noFill/>
                    </a:lnL>
                    <a:lnR w="12700" cap="flat" cmpd="sng" algn="ctr">
                      <a:solidFill>
                        <a:srgbClr val="58585A"/>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500" u="none" strike="noStrike" dirty="0">
                          <a:solidFill>
                            <a:srgbClr val="58585A"/>
                          </a:solidFill>
                          <a:effectLst/>
                          <a:latin typeface="Arial Narrow" panose="020B0606020202030204" pitchFamily="34" charset="0"/>
                        </a:rPr>
                        <a:t>67%</a:t>
                      </a:r>
                      <a:endParaRPr lang="en-US" sz="1500" b="0" i="0" u="none" strike="noStrike" dirty="0">
                        <a:solidFill>
                          <a:srgbClr val="58585A"/>
                        </a:solidFill>
                        <a:effectLst/>
                        <a:latin typeface="Arial Narrow" panose="020B0606020202030204" pitchFamily="34" charset="0"/>
                      </a:endParaRPr>
                    </a:p>
                  </a:txBody>
                  <a:tcPr marL="7620" marR="7620" marT="7620" marB="0" anchor="ctr">
                    <a:lnL w="12700" cap="flat" cmpd="sng" algn="ctr">
                      <a:solidFill>
                        <a:srgbClr val="58585A"/>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endParaRPr lang="en-US" sz="1500" b="0" i="0" u="none" strike="noStrike" dirty="0">
                        <a:solidFill>
                          <a:srgbClr val="58585A"/>
                        </a:solidFill>
                        <a:effectLst/>
                        <a:latin typeface="Arial Narrow" panose="020B0606020202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endParaRPr lang="en-US" sz="1500" b="0" i="0" u="none" strike="noStrike" dirty="0">
                        <a:solidFill>
                          <a:srgbClr val="58585A"/>
                        </a:solidFill>
                        <a:effectLst/>
                        <a:latin typeface="Arial Narrow" panose="020B0606020202030204" pitchFamily="34" charset="0"/>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633705886"/>
                  </a:ext>
                </a:extLst>
              </a:tr>
            </a:tbl>
          </a:graphicData>
        </a:graphic>
      </p:graphicFrame>
      <p:graphicFrame>
        <p:nvGraphicFramePr>
          <p:cNvPr id="7" name="Chart 6">
            <a:extLst>
              <a:ext uri="{FF2B5EF4-FFF2-40B4-BE49-F238E27FC236}">
                <a16:creationId xmlns:a16="http://schemas.microsoft.com/office/drawing/2014/main" id="{A4A92810-7030-164D-97B4-C2238E2A753A}"/>
              </a:ext>
            </a:extLst>
          </p:cNvPr>
          <p:cNvGraphicFramePr/>
          <p:nvPr>
            <p:extLst>
              <p:ext uri="{D42A27DB-BD31-4B8C-83A1-F6EECF244321}">
                <p14:modId xmlns:p14="http://schemas.microsoft.com/office/powerpoint/2010/main" val="1867500076"/>
              </p:ext>
            </p:extLst>
          </p:nvPr>
        </p:nvGraphicFramePr>
        <p:xfrm>
          <a:off x="4827437" y="1726803"/>
          <a:ext cx="3775650" cy="1739371"/>
        </p:xfrm>
        <a:graphic>
          <a:graphicData uri="http://schemas.openxmlformats.org/drawingml/2006/chart">
            <c:chart xmlns:c="http://schemas.openxmlformats.org/drawingml/2006/chart" xmlns:r="http://schemas.openxmlformats.org/officeDocument/2006/relationships" r:id="rId3"/>
          </a:graphicData>
        </a:graphic>
      </p:graphicFrame>
      <p:pic>
        <p:nvPicPr>
          <p:cNvPr id="3" name="Picture 2">
            <a:extLst>
              <a:ext uri="{FF2B5EF4-FFF2-40B4-BE49-F238E27FC236}">
                <a16:creationId xmlns:a16="http://schemas.microsoft.com/office/drawing/2014/main" id="{BF777150-E7D9-1B46-8B67-2ED710F49F90}"/>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100000" contrast="100000"/>
                    </a14:imgEffect>
                  </a14:imgLayer>
                </a14:imgProps>
              </a:ext>
            </a:extLst>
          </a:blip>
          <a:stretch>
            <a:fillRect/>
          </a:stretch>
        </p:blipFill>
        <p:spPr>
          <a:xfrm>
            <a:off x="197141" y="113250"/>
            <a:ext cx="1024251" cy="1024251"/>
          </a:xfrm>
          <a:prstGeom prst="rect">
            <a:avLst/>
          </a:prstGeom>
        </p:spPr>
      </p:pic>
      <p:sp>
        <p:nvSpPr>
          <p:cNvPr id="14" name="TextBox 13">
            <a:extLst>
              <a:ext uri="{FF2B5EF4-FFF2-40B4-BE49-F238E27FC236}">
                <a16:creationId xmlns:a16="http://schemas.microsoft.com/office/drawing/2014/main" id="{D81E971D-CE75-A843-8855-6A9C7163F806}"/>
              </a:ext>
            </a:extLst>
          </p:cNvPr>
          <p:cNvSpPr txBox="1"/>
          <p:nvPr/>
        </p:nvSpPr>
        <p:spPr>
          <a:xfrm>
            <a:off x="276183" y="6025749"/>
            <a:ext cx="4198585" cy="246221"/>
          </a:xfrm>
          <a:prstGeom prst="rect">
            <a:avLst/>
          </a:prstGeom>
          <a:noFill/>
        </p:spPr>
        <p:txBody>
          <a:bodyPr wrap="none" rtlCol="0">
            <a:spAutoFit/>
          </a:bodyPr>
          <a:lstStyle/>
          <a:p>
            <a:r>
              <a:rPr lang="en-GB" sz="1000" dirty="0">
                <a:solidFill>
                  <a:srgbClr val="58585A"/>
                </a:solidFill>
                <a:latin typeface="Arial Narrow" panose="020B0604020202020204" pitchFamily="34" charset="0"/>
                <a:cs typeface="Arial Narrow" panose="020B0604020202020204" pitchFamily="34" charset="0"/>
              </a:rPr>
              <a:t>* As a percentage of HHs that reported a debt value of &gt; 0 at the time of data collection</a:t>
            </a:r>
          </a:p>
        </p:txBody>
      </p:sp>
      <p:sp>
        <p:nvSpPr>
          <p:cNvPr id="15" name="Text Placeholder 3">
            <a:extLst>
              <a:ext uri="{FF2B5EF4-FFF2-40B4-BE49-F238E27FC236}">
                <a16:creationId xmlns:a16="http://schemas.microsoft.com/office/drawing/2014/main" id="{B0FBE06C-3431-0C4D-8335-12EB580BBB1C}"/>
              </a:ext>
            </a:extLst>
          </p:cNvPr>
          <p:cNvSpPr txBox="1">
            <a:spLocks/>
          </p:cNvSpPr>
          <p:nvPr/>
        </p:nvSpPr>
        <p:spPr>
          <a:xfrm>
            <a:off x="390554" y="2551912"/>
            <a:ext cx="3926010" cy="861443"/>
          </a:xfrm>
          <a:prstGeom prst="rect">
            <a:avLst/>
          </a:prstGeom>
        </p:spPr>
        <p:txBody>
          <a:bodyPr/>
          <a:lstStyle>
            <a:lvl1pPr marL="0" indent="0" algn="l" defTabSz="914400" rtl="0" eaLnBrk="1" latinLnBrk="0" hangingPunct="1">
              <a:lnSpc>
                <a:spcPts val="1500"/>
              </a:lnSpc>
              <a:spcBef>
                <a:spcPts val="1000"/>
              </a:spcBef>
              <a:buFont typeface="Arial" panose="020B0604020202020204" pitchFamily="34" charset="0"/>
              <a:buNone/>
              <a:defRPr sz="1300" kern="1200" baseline="0">
                <a:solidFill>
                  <a:srgbClr val="58585A"/>
                </a:solidFill>
                <a:latin typeface="Arial Narrow" panose="020B06060202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1500" dirty="0"/>
              <a:t>Highest percentages reported in the governorates of Gaza (31%), Khan Yunis (28%), North Gaza (27%) and Deir al-</a:t>
            </a:r>
            <a:r>
              <a:rPr lang="en-US" sz="1500" dirty="0" err="1"/>
              <a:t>Balah</a:t>
            </a:r>
            <a:r>
              <a:rPr lang="en-US" sz="1500" dirty="0"/>
              <a:t> (22%) and Rafah (19%). </a:t>
            </a:r>
            <a:endParaRPr lang="en-US" sz="1400" dirty="0"/>
          </a:p>
          <a:p>
            <a:endParaRPr lang="en-US" sz="2000" b="1" dirty="0">
              <a:solidFill>
                <a:srgbClr val="EE5859"/>
              </a:solidFill>
            </a:endParaRPr>
          </a:p>
        </p:txBody>
      </p:sp>
      <p:sp>
        <p:nvSpPr>
          <p:cNvPr id="17" name="TextBox 16">
            <a:extLst>
              <a:ext uri="{FF2B5EF4-FFF2-40B4-BE49-F238E27FC236}">
                <a16:creationId xmlns:a16="http://schemas.microsoft.com/office/drawing/2014/main" id="{01EEF2CE-9430-5A4B-9D07-3FAA3D8A41BD}"/>
              </a:ext>
            </a:extLst>
          </p:cNvPr>
          <p:cNvSpPr txBox="1"/>
          <p:nvPr/>
        </p:nvSpPr>
        <p:spPr>
          <a:xfrm>
            <a:off x="861501" y="4892404"/>
            <a:ext cx="2204327" cy="400110"/>
          </a:xfrm>
          <a:prstGeom prst="rect">
            <a:avLst/>
          </a:prstGeom>
          <a:noFill/>
        </p:spPr>
        <p:txBody>
          <a:bodyPr wrap="square" rtlCol="0">
            <a:spAutoFit/>
          </a:bodyPr>
          <a:lstStyle/>
          <a:p>
            <a:r>
              <a:rPr lang="en-US" sz="2000" b="1" dirty="0">
                <a:solidFill>
                  <a:srgbClr val="EE5859"/>
                </a:solidFill>
                <a:latin typeface="Arial Narrow" panose="020B0606020202030204" pitchFamily="34" charset="0"/>
              </a:rPr>
              <a:t>51% </a:t>
            </a:r>
            <a:r>
              <a:rPr lang="en-US" b="1" dirty="0">
                <a:solidFill>
                  <a:srgbClr val="58585A"/>
                </a:solidFill>
                <a:latin typeface="Arial Narrow" panose="020B0606020202030204" pitchFamily="34" charset="0"/>
              </a:rPr>
              <a:t>of refugee HHs</a:t>
            </a:r>
            <a:endParaRPr lang="en-US" dirty="0"/>
          </a:p>
        </p:txBody>
      </p:sp>
      <p:sp>
        <p:nvSpPr>
          <p:cNvPr id="18" name="TextBox 17">
            <a:extLst>
              <a:ext uri="{FF2B5EF4-FFF2-40B4-BE49-F238E27FC236}">
                <a16:creationId xmlns:a16="http://schemas.microsoft.com/office/drawing/2014/main" id="{4D2DE97A-507C-5546-814A-CE3B4C3E3BA7}"/>
              </a:ext>
            </a:extLst>
          </p:cNvPr>
          <p:cNvSpPr txBox="1"/>
          <p:nvPr/>
        </p:nvSpPr>
        <p:spPr>
          <a:xfrm>
            <a:off x="847647" y="5376050"/>
            <a:ext cx="2870699" cy="400110"/>
          </a:xfrm>
          <a:prstGeom prst="rect">
            <a:avLst/>
          </a:prstGeom>
          <a:noFill/>
        </p:spPr>
        <p:txBody>
          <a:bodyPr wrap="square" rtlCol="0">
            <a:spAutoFit/>
          </a:bodyPr>
          <a:lstStyle/>
          <a:p>
            <a:r>
              <a:rPr lang="en-US" sz="2000" b="1" dirty="0">
                <a:solidFill>
                  <a:srgbClr val="EE5859"/>
                </a:solidFill>
                <a:latin typeface="Arial Narrow" panose="020B0606020202030204" pitchFamily="34" charset="0"/>
              </a:rPr>
              <a:t>58% </a:t>
            </a:r>
            <a:r>
              <a:rPr lang="en-US" b="1" dirty="0">
                <a:solidFill>
                  <a:srgbClr val="58585A"/>
                </a:solidFill>
                <a:latin typeface="Arial Narrow" panose="020B0606020202030204" pitchFamily="34" charset="0"/>
              </a:rPr>
              <a:t>of non-refugee HHs</a:t>
            </a:r>
            <a:endParaRPr lang="en-US" dirty="0"/>
          </a:p>
        </p:txBody>
      </p:sp>
      <p:pic>
        <p:nvPicPr>
          <p:cNvPr id="21" name="Picture 20" descr="A picture containing shape&#10;&#10;Description automatically generated">
            <a:extLst>
              <a:ext uri="{FF2B5EF4-FFF2-40B4-BE49-F238E27FC236}">
                <a16:creationId xmlns:a16="http://schemas.microsoft.com/office/drawing/2014/main" id="{AE86196E-6A98-F845-B293-60DEFB695A46}"/>
              </a:ext>
            </a:extLst>
          </p:cNvPr>
          <p:cNvPicPr>
            <a:picLocks noChangeAspect="1"/>
          </p:cNvPicPr>
          <p:nvPr/>
        </p:nvPicPr>
        <p:blipFill>
          <a:blip r:embed="rId6" cstate="screen">
            <a:alphaModFix amt="70000"/>
            <a:extLst>
              <a:ext uri="{28A0092B-C50C-407E-A947-70E740481C1C}">
                <a14:useLocalDpi xmlns:a14="http://schemas.microsoft.com/office/drawing/2010/main"/>
              </a:ext>
            </a:extLst>
          </a:blip>
          <a:stretch>
            <a:fillRect/>
          </a:stretch>
        </p:blipFill>
        <p:spPr>
          <a:xfrm>
            <a:off x="477258" y="4879950"/>
            <a:ext cx="436298" cy="436298"/>
          </a:xfrm>
          <a:prstGeom prst="rect">
            <a:avLst/>
          </a:prstGeom>
        </p:spPr>
      </p:pic>
      <p:pic>
        <p:nvPicPr>
          <p:cNvPr id="23" name="Graphic 22" descr="Man with solid fill">
            <a:extLst>
              <a:ext uri="{FF2B5EF4-FFF2-40B4-BE49-F238E27FC236}">
                <a16:creationId xmlns:a16="http://schemas.microsoft.com/office/drawing/2014/main" id="{34C67D43-4DCA-8840-AFD5-92A87C0129FE}"/>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502310" y="5419216"/>
            <a:ext cx="314385" cy="314385"/>
          </a:xfrm>
          <a:prstGeom prst="rect">
            <a:avLst/>
          </a:prstGeom>
        </p:spPr>
      </p:pic>
    </p:spTree>
    <p:extLst>
      <p:ext uri="{BB962C8B-B14F-4D97-AF65-F5344CB8AC3E}">
        <p14:creationId xmlns:p14="http://schemas.microsoft.com/office/powerpoint/2010/main" val="454428030"/>
      </p:ext>
    </p:extLst>
  </p:cSld>
  <p:clrMapOvr>
    <a:masterClrMapping/>
  </p:clrMapOvr>
</p:sld>
</file>

<file path=ppt/theme/theme1.xml><?xml version="1.0" encoding="utf-8"?>
<a:theme xmlns:a="http://schemas.openxmlformats.org/drawingml/2006/main" name="Op1">
  <a:themeElements>
    <a:clrScheme name="REACH colours">
      <a:dk1>
        <a:srgbClr val="000000"/>
      </a:dk1>
      <a:lt1>
        <a:srgbClr val="FFFFFF"/>
      </a:lt1>
      <a:dk2>
        <a:srgbClr val="EE5859"/>
      </a:dk2>
      <a:lt2>
        <a:srgbClr val="FFFFFF"/>
      </a:lt2>
      <a:accent1>
        <a:srgbClr val="D2CBB8"/>
      </a:accent1>
      <a:accent2>
        <a:srgbClr val="D1D3D4"/>
      </a:accent2>
      <a:accent3>
        <a:srgbClr val="A5A5A5"/>
      </a:accent3>
      <a:accent4>
        <a:srgbClr val="F6ABAB"/>
      </a:accent4>
      <a:accent5>
        <a:srgbClr val="FACCCD"/>
      </a:accent5>
      <a:accent6>
        <a:srgbClr val="E8E4DB"/>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EACH_Powerpoint_Template_MasterSlides.pptx" id="{958E95B1-D1E0-4E6A-9EE1-F967C05616B6}" vid="{AB2D6CB1-6E43-4983-AB44-C0078063B9DF}"/>
    </a:ext>
  </a:extLst>
</a:theme>
</file>

<file path=ppt/theme/theme10.xml><?xml version="1.0" encoding="utf-8"?>
<a:theme xmlns:a="http://schemas.openxmlformats.org/drawingml/2006/main" name="Op3">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EACH_Powerpoint_Template_MasterSlides.pptx" id="{958E95B1-D1E0-4E6A-9EE1-F967C05616B6}" vid="{00ED20B0-A57B-47A6-92B6-BF532C01082F}"/>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p1 Left banner">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EACH_Powerpoint_Template_MasterSlides.pptx" id="{958E95B1-D1E0-4E6A-9EE1-F967C05616B6}" vid="{B66A6868-009C-4E23-B260-E0BDABE94902}"/>
    </a:ext>
  </a:extLst>
</a:theme>
</file>

<file path=ppt/theme/theme3.xml><?xml version="1.0" encoding="utf-8"?>
<a:theme xmlns:a="http://schemas.openxmlformats.org/drawingml/2006/main" name="Op1 Big Left banner layout">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EACH_Powerpoint_Template_MasterSlides.pptx" id="{958E95B1-D1E0-4E6A-9EE1-F967C05616B6}" vid="{6E2DB4B3-0A91-46AC-B2E1-1E41E4DC0BFF}"/>
    </a:ext>
  </a:extLst>
</a:theme>
</file>

<file path=ppt/theme/theme4.xml><?xml version="1.0" encoding="utf-8"?>
<a:theme xmlns:a="http://schemas.openxmlformats.org/drawingml/2006/main" name="Op1 Top banner">
  <a:themeElements>
    <a:clrScheme name="REACH">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EACH_Powerpoint_Template_MasterSlides.pptx" id="{958E95B1-D1E0-4E6A-9EE1-F967C05616B6}" vid="{2BD1E236-E27A-44A0-B6CA-258BDCEE32A3}"/>
    </a:ext>
  </a:extLst>
</a:theme>
</file>

<file path=ppt/theme/theme5.xml><?xml version="1.0" encoding="utf-8"?>
<a:theme xmlns:a="http://schemas.openxmlformats.org/drawingml/2006/main" name="Op1 Top big banner">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EACH_Powerpoint_Template_MasterSlides.pptx" id="{958E95B1-D1E0-4E6A-9EE1-F967C05616B6}" vid="{BA16BE75-FF82-49EE-9E11-72ADE461BB0E}"/>
    </a:ext>
  </a:extLst>
</a:theme>
</file>

<file path=ppt/theme/theme6.xml><?xml version="1.0" encoding="utf-8"?>
<a:theme xmlns:a="http://schemas.openxmlformats.org/drawingml/2006/main" name="Op2">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EACH_Powerpoint_Template_MasterSlides.pptx" id="{958E95B1-D1E0-4E6A-9EE1-F967C05616B6}" vid="{01F33962-6289-48AF-91AE-BCC022D1B5E5}"/>
    </a:ext>
  </a:extLst>
</a:theme>
</file>

<file path=ppt/theme/theme7.xml><?xml version="1.0" encoding="utf-8"?>
<a:theme xmlns:a="http://schemas.openxmlformats.org/drawingml/2006/main" name="Op2 Left banner">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EACH_Powerpoint_Template_MasterSlides.pptx" id="{958E95B1-D1E0-4E6A-9EE1-F967C05616B6}" vid="{64858D50-D725-4E48-972A-A58B142B7469}"/>
    </a:ext>
  </a:extLst>
</a:theme>
</file>

<file path=ppt/theme/theme8.xml><?xml version="1.0" encoding="utf-8"?>
<a:theme xmlns:a="http://schemas.openxmlformats.org/drawingml/2006/main" name="Op2 Top banner">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EACH_Powerpoint_Template_MasterSlides.pptx" id="{958E95B1-D1E0-4E6A-9EE1-F967C05616B6}" vid="{544AC4C3-99A9-4423-A11E-24865A665579}"/>
    </a:ext>
  </a:extLst>
</a:theme>
</file>

<file path=ppt/theme/theme9.xml><?xml version="1.0" encoding="utf-8"?>
<a:theme xmlns:a="http://schemas.openxmlformats.org/drawingml/2006/main" name="Op2 Big Left banner layout">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EACH_Powerpoint_Template_MasterSlides.pptx" id="{958E95B1-D1E0-4E6A-9EE1-F967C05616B6}" vid="{AC6BFDDA-B6C8-441F-A441-4E6BD2FD0A9B}"/>
    </a:ext>
  </a:extLst>
</a:theme>
</file>

<file path=ppt/theme/themeOverride1.xml><?xml version="1.0" encoding="utf-8"?>
<a:themeOverride xmlns:a="http://schemas.openxmlformats.org/drawingml/2006/main">
  <a:clrScheme name="REACH colors">
    <a:dk1>
      <a:srgbClr val="000000"/>
    </a:dk1>
    <a:lt1>
      <a:srgbClr val="FFFFFF"/>
    </a:lt1>
    <a:dk2>
      <a:srgbClr val="000000"/>
    </a:dk2>
    <a:lt2>
      <a:srgbClr val="58585A"/>
    </a:lt2>
    <a:accent1>
      <a:srgbClr val="EE5859"/>
    </a:accent1>
    <a:accent2>
      <a:srgbClr val="58585A"/>
    </a:accent2>
    <a:accent3>
      <a:srgbClr val="D2CBB8"/>
    </a:accent3>
    <a:accent4>
      <a:srgbClr val="F69E61"/>
    </a:accent4>
    <a:accent5>
      <a:srgbClr val="A5C9A1"/>
    </a:accent5>
    <a:accent6>
      <a:srgbClr val="56B3CD"/>
    </a:accent6>
    <a:hlink>
      <a:srgbClr val="0067A9"/>
    </a:hlink>
    <a:folHlink>
      <a:srgbClr val="FFF67A"/>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REACH_Powerpoint_Template_MasterSlides</Template>
  <TotalTime>9117</TotalTime>
  <Words>4290</Words>
  <Application>Microsoft Office PowerPoint</Application>
  <PresentationFormat>On-screen Show (4:3)</PresentationFormat>
  <Paragraphs>565</Paragraphs>
  <Slides>31</Slides>
  <Notes>25</Notes>
  <HiddenSlides>0</HiddenSlides>
  <MMClips>0</MMClips>
  <ScaleCrop>false</ScaleCrop>
  <HeadingPairs>
    <vt:vector size="6" baseType="variant">
      <vt:variant>
        <vt:lpstr>Fonts Used</vt:lpstr>
      </vt:variant>
      <vt:variant>
        <vt:i4>4</vt:i4>
      </vt:variant>
      <vt:variant>
        <vt:lpstr>Theme</vt:lpstr>
      </vt:variant>
      <vt:variant>
        <vt:i4>10</vt:i4>
      </vt:variant>
      <vt:variant>
        <vt:lpstr>Slide Titles</vt:lpstr>
      </vt:variant>
      <vt:variant>
        <vt:i4>31</vt:i4>
      </vt:variant>
    </vt:vector>
  </HeadingPairs>
  <TitlesOfParts>
    <vt:vector size="45" baseType="lpstr">
      <vt:lpstr>Arial</vt:lpstr>
      <vt:lpstr>Arial Narrow</vt:lpstr>
      <vt:lpstr>Calibri</vt:lpstr>
      <vt:lpstr>Courier New</vt:lpstr>
      <vt:lpstr>Op1</vt:lpstr>
      <vt:lpstr>Op1 Left banner</vt:lpstr>
      <vt:lpstr>Op1 Big Left banner layout</vt:lpstr>
      <vt:lpstr>Op1 Top banner</vt:lpstr>
      <vt:lpstr>Op1 Top big banner</vt:lpstr>
      <vt:lpstr>Op2</vt:lpstr>
      <vt:lpstr>Op2 Left banner</vt:lpstr>
      <vt:lpstr>Op2 Top banner</vt:lpstr>
      <vt:lpstr>Op2 Big Left banner layout</vt:lpstr>
      <vt:lpstr>Op3</vt:lpstr>
      <vt:lpstr>OPT MSNA KEY ANALYSIS FINDINGS GAZA STRIP</vt:lpstr>
      <vt:lpstr>MSNA OBJECTIVES</vt:lpstr>
      <vt:lpstr>1</vt:lpstr>
      <vt:lpstr>MSNA DATA COLLECTION</vt:lpstr>
      <vt:lpstr>MSNA SAMPLING METHODOLOGY</vt:lpstr>
      <vt:lpstr>2</vt:lpstr>
      <vt:lpstr>AAP |  Aid Received</vt:lpstr>
      <vt:lpstr>AAP |  Aid Received by Income Group</vt:lpstr>
      <vt:lpstr>COVID-19  |  Livelihoods Impact</vt:lpstr>
      <vt:lpstr>COVID-19  |  Vaccination</vt:lpstr>
      <vt:lpstr>GAZA ESCALATION |  Displacement and Damage</vt:lpstr>
      <vt:lpstr>GAZA ESCALATION |  Assistance</vt:lpstr>
      <vt:lpstr>DISABILITY | Prevalence and Access Barriers</vt:lpstr>
      <vt:lpstr>3</vt:lpstr>
      <vt:lpstr>LIVELIHOODS  |  Employment</vt:lpstr>
      <vt:lpstr>LIVELIHOODS  |  Income &amp; Expenditure</vt:lpstr>
      <vt:lpstr>LIVELIHOODS  |  Debt</vt:lpstr>
      <vt:lpstr>FOOD SECURITY  |  Food Consumption Score</vt:lpstr>
      <vt:lpstr>FOOD SECURITY  |  Livelihood Coping Strategies</vt:lpstr>
      <vt:lpstr>PROTECTION  |  Gender Based Violence</vt:lpstr>
      <vt:lpstr>PROTECTION  |  Child Protection</vt:lpstr>
      <vt:lpstr>WASH  |  Sanitation</vt:lpstr>
      <vt:lpstr>WASH  |  Water Sufficiency and Water Source</vt:lpstr>
      <vt:lpstr>SHELTER  |  Shelter Types and Damage</vt:lpstr>
      <vt:lpstr>EDUCATION  |  COVID-19 AND LEARNING ENVIRONMENT</vt:lpstr>
      <vt:lpstr>HEALTH  | Psychosocial Distress &amp; Health Access</vt:lpstr>
      <vt:lpstr>4</vt:lpstr>
      <vt:lpstr>MSNA ANALYSIS FINDINGS</vt:lpstr>
      <vt:lpstr>Existing Resources</vt:lpstr>
      <vt:lpstr>Next Steps: Phase II MSNA</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Gabriel Pastor Melo</dc:creator>
  <cp:lastModifiedBy>Anna Pascale</cp:lastModifiedBy>
  <cp:revision>626</cp:revision>
  <dcterms:created xsi:type="dcterms:W3CDTF">2018-03-16T14:29:28Z</dcterms:created>
  <dcterms:modified xsi:type="dcterms:W3CDTF">2021-11-04T08:54:19Z</dcterms:modified>
</cp:coreProperties>
</file>